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5.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66.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7.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68.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9.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 id="2147483936" r:id="rId24"/>
    <p:sldMasterId id="2147483948" r:id="rId25"/>
    <p:sldMasterId id="2147483960" r:id="rId26"/>
    <p:sldMasterId id="2147483972" r:id="rId27"/>
    <p:sldMasterId id="2147483984" r:id="rId28"/>
    <p:sldMasterId id="2147483996" r:id="rId29"/>
    <p:sldMasterId id="2147484008" r:id="rId30"/>
    <p:sldMasterId id="2147484020" r:id="rId31"/>
    <p:sldMasterId id="2147484032" r:id="rId32"/>
    <p:sldMasterId id="2147484044" r:id="rId33"/>
    <p:sldMasterId id="2147484056" r:id="rId34"/>
    <p:sldMasterId id="2147484068" r:id="rId35"/>
    <p:sldMasterId id="2147484080" r:id="rId36"/>
    <p:sldMasterId id="2147484092" r:id="rId37"/>
    <p:sldMasterId id="2147484104" r:id="rId38"/>
    <p:sldMasterId id="2147484116" r:id="rId39"/>
    <p:sldMasterId id="2147484128" r:id="rId40"/>
    <p:sldMasterId id="2147484140" r:id="rId41"/>
    <p:sldMasterId id="2147484152" r:id="rId42"/>
    <p:sldMasterId id="2147484176" r:id="rId43"/>
    <p:sldMasterId id="2147484188" r:id="rId44"/>
    <p:sldMasterId id="2147484200" r:id="rId45"/>
    <p:sldMasterId id="2147484212" r:id="rId46"/>
    <p:sldMasterId id="2147484224" r:id="rId47"/>
    <p:sldMasterId id="2147484236" r:id="rId48"/>
    <p:sldMasterId id="2147484248" r:id="rId49"/>
    <p:sldMasterId id="2147484260" r:id="rId50"/>
    <p:sldMasterId id="2147484272" r:id="rId51"/>
    <p:sldMasterId id="2147484284" r:id="rId52"/>
    <p:sldMasterId id="2147484296" r:id="rId53"/>
    <p:sldMasterId id="2147484308" r:id="rId54"/>
    <p:sldMasterId id="2147484320" r:id="rId55"/>
    <p:sldMasterId id="2147484332" r:id="rId56"/>
    <p:sldMasterId id="2147484344" r:id="rId57"/>
    <p:sldMasterId id="2147484356" r:id="rId58"/>
    <p:sldMasterId id="2147484368" r:id="rId59"/>
    <p:sldMasterId id="2147484380" r:id="rId60"/>
    <p:sldMasterId id="2147484392" r:id="rId61"/>
    <p:sldMasterId id="2147484404" r:id="rId62"/>
    <p:sldMasterId id="2147484416" r:id="rId63"/>
    <p:sldMasterId id="2147484428" r:id="rId64"/>
    <p:sldMasterId id="2147484440" r:id="rId65"/>
    <p:sldMasterId id="2147484452" r:id="rId66"/>
    <p:sldMasterId id="2147484464" r:id="rId67"/>
    <p:sldMasterId id="2147484476" r:id="rId68"/>
    <p:sldMasterId id="2147484488" r:id="rId69"/>
    <p:sldMasterId id="2147484500" r:id="rId70"/>
  </p:sldMasterIdLst>
  <p:notesMasterIdLst>
    <p:notesMasterId r:id="rId141"/>
  </p:notesMasterIdLst>
  <p:sldIdLst>
    <p:sldId id="257" r:id="rId71"/>
    <p:sldId id="258" r:id="rId72"/>
    <p:sldId id="259" r:id="rId73"/>
    <p:sldId id="260" r:id="rId74"/>
    <p:sldId id="261" r:id="rId75"/>
    <p:sldId id="262" r:id="rId76"/>
    <p:sldId id="263" r:id="rId77"/>
    <p:sldId id="264" r:id="rId78"/>
    <p:sldId id="265" r:id="rId79"/>
    <p:sldId id="266" r:id="rId80"/>
    <p:sldId id="267" r:id="rId81"/>
    <p:sldId id="268" r:id="rId82"/>
    <p:sldId id="269" r:id="rId83"/>
    <p:sldId id="270" r:id="rId84"/>
    <p:sldId id="271" r:id="rId85"/>
    <p:sldId id="272" r:id="rId86"/>
    <p:sldId id="273" r:id="rId87"/>
    <p:sldId id="274" r:id="rId88"/>
    <p:sldId id="275" r:id="rId89"/>
    <p:sldId id="276" r:id="rId90"/>
    <p:sldId id="277" r:id="rId91"/>
    <p:sldId id="278" r:id="rId92"/>
    <p:sldId id="279" r:id="rId93"/>
    <p:sldId id="280" r:id="rId94"/>
    <p:sldId id="281" r:id="rId95"/>
    <p:sldId id="282" r:id="rId96"/>
    <p:sldId id="283" r:id="rId97"/>
    <p:sldId id="284" r:id="rId98"/>
    <p:sldId id="285" r:id="rId99"/>
    <p:sldId id="286" r:id="rId100"/>
    <p:sldId id="287" r:id="rId101"/>
    <p:sldId id="288" r:id="rId102"/>
    <p:sldId id="289" r:id="rId103"/>
    <p:sldId id="290" r:id="rId104"/>
    <p:sldId id="291" r:id="rId105"/>
    <p:sldId id="292" r:id="rId106"/>
    <p:sldId id="293" r:id="rId107"/>
    <p:sldId id="294" r:id="rId108"/>
    <p:sldId id="295" r:id="rId109"/>
    <p:sldId id="296" r:id="rId110"/>
    <p:sldId id="297" r:id="rId111"/>
    <p:sldId id="298" r:id="rId112"/>
    <p:sldId id="301" r:id="rId113"/>
    <p:sldId id="300" r:id="rId114"/>
    <p:sldId id="302" r:id="rId115"/>
    <p:sldId id="303" r:id="rId116"/>
    <p:sldId id="304" r:id="rId117"/>
    <p:sldId id="305" r:id="rId118"/>
    <p:sldId id="306" r:id="rId119"/>
    <p:sldId id="307" r:id="rId120"/>
    <p:sldId id="308" r:id="rId121"/>
    <p:sldId id="309" r:id="rId122"/>
    <p:sldId id="310" r:id="rId123"/>
    <p:sldId id="311" r:id="rId124"/>
    <p:sldId id="312" r:id="rId125"/>
    <p:sldId id="313" r:id="rId126"/>
    <p:sldId id="314" r:id="rId127"/>
    <p:sldId id="315" r:id="rId128"/>
    <p:sldId id="316" r:id="rId129"/>
    <p:sldId id="317" r:id="rId130"/>
    <p:sldId id="318" r:id="rId131"/>
    <p:sldId id="319" r:id="rId132"/>
    <p:sldId id="320" r:id="rId133"/>
    <p:sldId id="321" r:id="rId134"/>
    <p:sldId id="322" r:id="rId135"/>
    <p:sldId id="323" r:id="rId136"/>
    <p:sldId id="324" r:id="rId137"/>
    <p:sldId id="325" r:id="rId138"/>
    <p:sldId id="326" r:id="rId139"/>
    <p:sldId id="327"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5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slide" Target="slides/slide20.xml"/><Relationship Id="rId95" Type="http://schemas.openxmlformats.org/officeDocument/2006/relationships/slide" Target="slides/slide2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43.xml"/><Relationship Id="rId118" Type="http://schemas.openxmlformats.org/officeDocument/2006/relationships/slide" Target="slides/slide48.xml"/><Relationship Id="rId134" Type="http://schemas.openxmlformats.org/officeDocument/2006/relationships/slide" Target="slides/slide64.xml"/><Relationship Id="rId139" Type="http://schemas.openxmlformats.org/officeDocument/2006/relationships/slide" Target="slides/slide69.xml"/><Relationship Id="rId80" Type="http://schemas.openxmlformats.org/officeDocument/2006/relationships/slide" Target="slides/slide10.xml"/><Relationship Id="rId85" Type="http://schemas.openxmlformats.org/officeDocument/2006/relationships/slide" Target="slides/slide1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08" Type="http://schemas.openxmlformats.org/officeDocument/2006/relationships/slide" Target="slides/slide38.xml"/><Relationship Id="rId124" Type="http://schemas.openxmlformats.org/officeDocument/2006/relationships/slide" Target="slides/slide54.xml"/><Relationship Id="rId129" Type="http://schemas.openxmlformats.org/officeDocument/2006/relationships/slide" Target="slides/slide5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 Target="slides/slide5.xml"/><Relationship Id="rId91" Type="http://schemas.openxmlformats.org/officeDocument/2006/relationships/slide" Target="slides/slide21.xml"/><Relationship Id="rId96" Type="http://schemas.openxmlformats.org/officeDocument/2006/relationships/slide" Target="slides/slide26.xml"/><Relationship Id="rId140" Type="http://schemas.openxmlformats.org/officeDocument/2006/relationships/slide" Target="slides/slide70.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119" Type="http://schemas.openxmlformats.org/officeDocument/2006/relationships/slide" Target="slides/slide4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1.xml"/><Relationship Id="rId86" Type="http://schemas.openxmlformats.org/officeDocument/2006/relationships/slide" Target="slides/slide16.xml"/><Relationship Id="rId130" Type="http://schemas.openxmlformats.org/officeDocument/2006/relationships/slide" Target="slides/slide60.xml"/><Relationship Id="rId135" Type="http://schemas.openxmlformats.org/officeDocument/2006/relationships/slide" Target="slides/slide6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61" Type="http://schemas.openxmlformats.org/officeDocument/2006/relationships/slideMaster" Target="slideMasters/slideMaster61.xml"/><Relationship Id="rId82" Type="http://schemas.openxmlformats.org/officeDocument/2006/relationships/slide" Target="slides/slide1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F48E97-9374-4414-9445-1253F3A2738D}" type="datetimeFigureOut">
              <a:rPr lang="en-US" smtClean="0"/>
              <a:t>4/18/2022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94E2C-C2EA-4803-AEFC-9D9A082A7571}" type="slidenum">
              <a:rPr lang="en-US" smtClean="0"/>
              <a:t>‹#›</a:t>
            </a:fld>
            <a:endParaRPr lang="en-US"/>
          </a:p>
        </p:txBody>
      </p:sp>
    </p:spTree>
    <p:extLst>
      <p:ext uri="{BB962C8B-B14F-4D97-AF65-F5344CB8AC3E}">
        <p14:creationId xmlns:p14="http://schemas.microsoft.com/office/powerpoint/2010/main" val="414370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58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10C9D4F-67E9-4E10-886F-86DACC51CE80}" type="slidenum">
              <a:rPr lang="en-US" altLang="en-US" smtClean="0">
                <a:solidFill>
                  <a:srgbClr val="000000"/>
                </a:solidFill>
              </a:rPr>
              <a:pPr eaLnBrk="1" hangingPunct="1">
                <a:spcBef>
                  <a:spcPct val="0"/>
                </a:spcBef>
              </a:pPr>
              <a:t>2</a:t>
            </a:fld>
            <a:endParaRPr lang="en-US" alt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Ephesians 5:5-For this ye know, that no whoremonger, nor unclean person, nor covetous man, who is an idolater, hath any inheritance in the kingdom of Christ and of God.</a:t>
            </a:r>
          </a:p>
          <a:p>
            <a:r>
              <a:rPr lang="en-US" altLang="en-US" smtClean="0"/>
              <a:t>Colossians 3:5-Mortify therefore your members which are upon the earth; fornication, uncleanness, inordinate affection, evil concupiscence, and covetousness, which is idolatry:</a:t>
            </a:r>
          </a:p>
          <a:p>
            <a:r>
              <a:rPr lang="en-US" altLang="en-US" smtClean="0"/>
              <a:t>Luke 16:13-15-No servant can serve two masters: for either he will hate the one, and love the other; or else he will hold to the one, and despise the other. Ye cannot serve God and mammon.</a:t>
            </a:r>
          </a:p>
          <a:p>
            <a:r>
              <a:rPr lang="en-US" altLang="en-US" smtClean="0"/>
              <a:t>14And the Pharisees also, who were covetous, heard all these things: and they derided him.</a:t>
            </a:r>
          </a:p>
          <a:p>
            <a:r>
              <a:rPr lang="en-US" altLang="en-US" smtClean="0"/>
              <a:t>15And he said unto them, Ye are they which justify yourselves before men; but God knoweth your hearts: for that which is highly esteemed among men is abomination in the sight of God.</a:t>
            </a:r>
          </a:p>
        </p:txBody>
      </p:sp>
      <p:sp>
        <p:nvSpPr>
          <p:cNvPr id="74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2AF2229-8A4B-497D-B89C-461441A2A4EE}" type="slidenum">
              <a:rPr lang="en-US" altLang="en-US" smtClean="0">
                <a:solidFill>
                  <a:prstClr val="black"/>
                </a:solidFill>
              </a:rPr>
              <a:pPr eaLnBrk="1" hangingPunct="1">
                <a:spcBef>
                  <a:spcPct val="0"/>
                </a:spcBef>
              </a:pPr>
              <a:t>23</a:t>
            </a:fld>
            <a:endParaRPr lang="en-US" altLang="en-US"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Hebrews 9:27-And as it is appointed unto men once to die, but after this the judgment:</a:t>
            </a:r>
          </a:p>
          <a:p>
            <a:r>
              <a:rPr lang="en-US" altLang="en-US" smtClean="0"/>
              <a:t>Revelation 20:4-6-And I saw thrones, and they sat upon them, and judgment was given unto them: and I saw the souls of them that were beheaded for the witness of Jesus, and for the word of God, and which had not worshipped the beast, neither his image, neither had received his mark upon their foreheads, or in their hands; and they lived and reigned with Christ a thousand years.</a:t>
            </a:r>
          </a:p>
          <a:p>
            <a:r>
              <a:rPr lang="en-US" altLang="en-US" smtClean="0"/>
              <a:t>5But the rest of the dead lived not again until the thousand years were finished. This is the first resurrection.</a:t>
            </a:r>
          </a:p>
          <a:p>
            <a:r>
              <a:rPr lang="en-US" altLang="en-US" smtClean="0"/>
              <a:t>6Blessed and holy is he that hath part in the first resurrection: on such the second death hath no power, but they shall be priests of God and of Christ, and shall reign with him a thousand years.</a:t>
            </a:r>
          </a:p>
          <a:p>
            <a:r>
              <a:rPr lang="en-US" altLang="en-US" smtClean="0"/>
              <a:t>Revelation 20:12-And I saw the dead, small and great, stand before God; and the books were opened: and another book was opened, which is the book of life: and the dead were judged out of those things which were written in the books, according to their works.</a:t>
            </a:r>
          </a:p>
        </p:txBody>
      </p:sp>
      <p:sp>
        <p:nvSpPr>
          <p:cNvPr id="74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9A61A846-2E7F-485F-B4B2-33F6AFFCF7CF}" type="slidenum">
              <a:rPr lang="en-US" altLang="en-US" smtClean="0">
                <a:solidFill>
                  <a:prstClr val="black"/>
                </a:solidFill>
              </a:rPr>
              <a:pPr eaLnBrk="1" hangingPunct="1">
                <a:spcBef>
                  <a:spcPct val="0"/>
                </a:spcBef>
              </a:pPr>
              <a:t>30</a:t>
            </a:fld>
            <a:endParaRPr lang="en-US" alt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Isaiah 14:4-10-That thou shalt take up this proverb against the king of Babylon, and say, How hath the oppressor ceased! the golden city ceased!</a:t>
            </a:r>
          </a:p>
          <a:p>
            <a:r>
              <a:rPr lang="en-US" altLang="en-US" dirty="0" smtClean="0"/>
              <a:t>5The LORD hath broken the staff of the wicked, and the </a:t>
            </a:r>
            <a:r>
              <a:rPr lang="en-US" altLang="en-US" dirty="0" err="1" smtClean="0"/>
              <a:t>sceptre</a:t>
            </a:r>
            <a:r>
              <a:rPr lang="en-US" altLang="en-US" dirty="0" smtClean="0"/>
              <a:t> of the rulers.</a:t>
            </a:r>
          </a:p>
          <a:p>
            <a:r>
              <a:rPr lang="en-US" altLang="en-US" dirty="0" smtClean="0"/>
              <a:t>6He who smote the people in wrath with a continual stroke, he that ruled the nations in anger, is persecuted, and none </a:t>
            </a:r>
            <a:r>
              <a:rPr lang="en-US" altLang="en-US" dirty="0" err="1" smtClean="0"/>
              <a:t>hindereth</a:t>
            </a:r>
            <a:r>
              <a:rPr lang="en-US" altLang="en-US" dirty="0" smtClean="0"/>
              <a:t>.</a:t>
            </a:r>
          </a:p>
          <a:p>
            <a:r>
              <a:rPr lang="en-US" altLang="en-US" dirty="0" smtClean="0"/>
              <a:t>7The whole earth is at rest, and is quiet: they break forth into singing.</a:t>
            </a:r>
          </a:p>
          <a:p>
            <a:r>
              <a:rPr lang="en-US" altLang="en-US" dirty="0" smtClean="0"/>
              <a:t>8Yea, the fir trees rejoice at thee, and the cedars of Lebanon, saying, Since thou art laid down, no feller is come up against us.</a:t>
            </a:r>
          </a:p>
          <a:p>
            <a:r>
              <a:rPr lang="en-US" altLang="en-US" dirty="0" smtClean="0"/>
              <a:t>9Hell from beneath is moved for thee to meet thee at thy coming: it </a:t>
            </a:r>
            <a:r>
              <a:rPr lang="en-US" altLang="en-US" dirty="0" err="1" smtClean="0"/>
              <a:t>stirreth</a:t>
            </a:r>
            <a:r>
              <a:rPr lang="en-US" altLang="en-US" dirty="0" smtClean="0"/>
              <a:t> up the dead for thee, even all the chief ones of the earth; it hath raised up from their thrones all the kings of the nations.</a:t>
            </a:r>
          </a:p>
          <a:p>
            <a:r>
              <a:rPr lang="en-US" altLang="en-US" dirty="0" smtClean="0"/>
              <a:t>10All they shall speak and say unto thee, Art thou also become weak as we? art thou become like unto us?</a:t>
            </a:r>
          </a:p>
        </p:txBody>
      </p:sp>
      <p:sp>
        <p:nvSpPr>
          <p:cNvPr id="74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1B4D46C-007C-4040-97A5-93B6526F3CC7}" type="slidenum">
              <a:rPr lang="en-US" altLang="en-US" smtClean="0">
                <a:solidFill>
                  <a:prstClr val="black"/>
                </a:solidFill>
              </a:rPr>
              <a:pPr eaLnBrk="1" hangingPunct="1"/>
              <a:t>32</a:t>
            </a:fld>
            <a:endParaRPr lang="en-US" altLang="en-US"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Daniel 5:22-30-And thou his son, O Belshazzar, hast not humbled thine heart, though thou </a:t>
            </a:r>
            <a:r>
              <a:rPr lang="en-US" altLang="en-US" dirty="0" err="1" smtClean="0"/>
              <a:t>knewest</a:t>
            </a:r>
            <a:r>
              <a:rPr lang="en-US" altLang="en-US" dirty="0" smtClean="0"/>
              <a:t> all this;</a:t>
            </a:r>
          </a:p>
          <a:p>
            <a:r>
              <a:rPr lang="en-US" altLang="en-US" dirty="0" smtClean="0"/>
              <a:t>23But hast lifted up thyself against the Lord of heaven; and they have brought the vessels of his house before thee, and thou, and thy lords, thy wives, and thy concubines, have drunk wine in them; and thou hast praised the gods of silver, and gold, of brass, iron, wood, and stone, which see not, nor hear, nor know: and the God in whose hand thy breath is, and whose are all thy ways, hast thou not glorified:</a:t>
            </a:r>
          </a:p>
          <a:p>
            <a:r>
              <a:rPr lang="en-US" altLang="en-US" dirty="0" smtClean="0"/>
              <a:t>24Then was the part of the hand sent from him; and this writing was written.</a:t>
            </a:r>
          </a:p>
          <a:p>
            <a:r>
              <a:rPr lang="en-US" altLang="en-US" dirty="0" smtClean="0"/>
              <a:t>25And this is the writing that was written, MENE, MENE, TEKEL, UPHARSIN.</a:t>
            </a:r>
          </a:p>
          <a:p>
            <a:r>
              <a:rPr lang="en-US" altLang="en-US" dirty="0" smtClean="0"/>
              <a:t>26This is the interpretation of the thing: MENE; God hath numbered thy kingdom, and finished it.</a:t>
            </a:r>
          </a:p>
          <a:p>
            <a:r>
              <a:rPr lang="en-US" altLang="en-US" dirty="0" smtClean="0"/>
              <a:t>27TEKEL; Thou art weighed in the balances, and art found wanting.</a:t>
            </a:r>
          </a:p>
          <a:p>
            <a:r>
              <a:rPr lang="en-US" altLang="en-US" dirty="0" smtClean="0"/>
              <a:t>28PERES; Thy kingdom is divided, and given to the Medes and Persians.</a:t>
            </a:r>
          </a:p>
          <a:p>
            <a:r>
              <a:rPr lang="en-US" altLang="en-US" dirty="0" smtClean="0"/>
              <a:t>29Then commanded Belshazzar, and they clothed Daniel with scarlet, and put a chain of gold about his neck, and made a proclamation concerning him, that he should be the third ruler in the kingdom.</a:t>
            </a:r>
          </a:p>
          <a:p>
            <a:r>
              <a:rPr lang="en-US" altLang="en-US" dirty="0" smtClean="0"/>
              <a:t>30In that night was Belshazzar the king of the Chaldeans slain.</a:t>
            </a:r>
          </a:p>
        </p:txBody>
      </p:sp>
      <p:sp>
        <p:nvSpPr>
          <p:cNvPr id="74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82338C1-DCE6-4F41-9617-69990230491C}" type="slidenum">
              <a:rPr lang="en-US" altLang="en-US" smtClean="0">
                <a:solidFill>
                  <a:prstClr val="black"/>
                </a:solidFill>
              </a:rPr>
              <a:pPr eaLnBrk="1" hangingPunct="1"/>
              <a:t>33</a:t>
            </a:fld>
            <a:endParaRPr lang="en-US" altLang="en-US"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74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82338C1-DCE6-4F41-9617-69990230491C}" type="slidenum">
              <a:rPr lang="en-US" altLang="en-US" smtClean="0">
                <a:solidFill>
                  <a:prstClr val="black"/>
                </a:solidFill>
              </a:rPr>
              <a:pPr eaLnBrk="1" hangingPunct="1"/>
              <a:t>34</a:t>
            </a:fld>
            <a:endParaRPr lang="en-US" alt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Revelation 17:10-And there are seven kings: five are fallen, and one is, and the other is not yet come; and when he cometh, he must continue a short space.</a:t>
            </a:r>
          </a:p>
          <a:p>
            <a:r>
              <a:rPr lang="en-US" altLang="en-US" smtClean="0"/>
              <a:t>five are fallen…This has no reference at all to the death of certain emperors or kings, whether by suicide or other means. What is meant is that Egypt, Assyria, Babylon, Persia, and Greece, the first five successive heads of the beast, have passed from history as persecuting powers, or world empires.</a:t>
            </a:r>
          </a:p>
          <a:p>
            <a:r>
              <a:rPr lang="en-US" altLang="en-US" smtClean="0">
                <a:solidFill>
                  <a:srgbClr val="FF0000"/>
                </a:solidFill>
              </a:rPr>
              <a:t>The one is ... </a:t>
            </a:r>
            <a:r>
              <a:rPr lang="en-US" altLang="en-US" smtClean="0"/>
              <a:t>This, of course, is Rome, the great worldwide power when John wrote.</a:t>
            </a:r>
          </a:p>
          <a:p>
            <a:r>
              <a:rPr lang="en-US" altLang="en-US" smtClean="0">
                <a:solidFill>
                  <a:srgbClr val="FF0000"/>
                </a:solidFill>
              </a:rPr>
              <a:t>The other is yet to come ... </a:t>
            </a:r>
            <a:r>
              <a:rPr lang="en-US" altLang="en-US" smtClean="0"/>
              <a:t>Alas, there is to be another; and it will come just like all the others came, that is, after its predecessor has fallen, in this case, after the fall of Rome. The significance of this is that the seventh head (the Great Harlot) will not fully appear until after Rome has fallen. </a:t>
            </a:r>
          </a:p>
        </p:txBody>
      </p:sp>
      <p:sp>
        <p:nvSpPr>
          <p:cNvPr id="74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B74164C-E573-4FD6-AF0B-3FD62BED6D25}" type="slidenum">
              <a:rPr lang="en-US" altLang="en-US" smtClean="0">
                <a:solidFill>
                  <a:prstClr val="black"/>
                </a:solidFill>
              </a:rPr>
              <a:pPr eaLnBrk="1" hangingPunct="1"/>
              <a:t>35</a:t>
            </a:fld>
            <a:endParaRPr lang="en-US" altLang="en-US"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Revelation 17:10-And there are seven kings: five are fallen, and one is, and the other is not yet come; and when he cometh, he must continue a short space.</a:t>
            </a:r>
          </a:p>
          <a:p>
            <a:r>
              <a:rPr lang="en-US" altLang="en-US" smtClean="0"/>
              <a:t>five are fallen…This has no reference at all to the death of certain emperors or kings, whether by suicide or other means. What is meant is that Egypt, Assyria, Babylon, Persia, and Greece, the first five successive heads of the beast, have passed from history as persecuting powers, or world empires.</a:t>
            </a:r>
          </a:p>
          <a:p>
            <a:r>
              <a:rPr lang="en-US" altLang="en-US" smtClean="0"/>
              <a:t>The one is ... This, of course, is Rome, the great worldwide power when John wrote.</a:t>
            </a:r>
          </a:p>
          <a:p>
            <a:r>
              <a:rPr lang="en-US" altLang="en-US" smtClean="0"/>
              <a:t>The other is yet to come ... Alas, there is to be another; and it will come just like all the others came, that is, after its predecessor has fallen, in this case, after the fall of Rome. The significance of this is that the seventh head (the Great Harlot) will not fully appear until after Rome has fallen. </a:t>
            </a:r>
          </a:p>
          <a:p>
            <a:endParaRPr lang="en-US" altLang="en-US" smtClean="0"/>
          </a:p>
        </p:txBody>
      </p:sp>
      <p:sp>
        <p:nvSpPr>
          <p:cNvPr id="74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DD2D1E16-46B4-460B-8B67-CE2C77DA0C57}" type="slidenum">
              <a:rPr lang="en-US" altLang="en-US" smtClean="0">
                <a:solidFill>
                  <a:prstClr val="black"/>
                </a:solidFill>
              </a:rPr>
              <a:pPr eaLnBrk="1" hangingPunct="1"/>
              <a:t>38</a:t>
            </a:fld>
            <a:endParaRPr lang="en-US" altLang="en-US" smtClean="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 11:7-And when they shall have finished their testimony, the beast that ascendeth out of the bottomless pit shall make war against them, and shall overcome them, and kill them.</a:t>
            </a:r>
          </a:p>
          <a:p>
            <a:r>
              <a:rPr lang="en-US" altLang="en-US" smtClean="0"/>
              <a:t>Rev. 13:3-6-And I saw one of his heads as it were wounded to death; and his deadly wound was healed: and all the world wondered after the beast.</a:t>
            </a:r>
          </a:p>
          <a:p>
            <a:r>
              <a:rPr lang="en-US" altLang="en-US" smtClean="0"/>
              <a:t>4And they worshipped the dragon which gave power unto the beast: and they worshipped the beast, saying, Who is like unto the beast? who is able to make war with him?</a:t>
            </a:r>
          </a:p>
          <a:p>
            <a:r>
              <a:rPr lang="en-US" altLang="en-US" smtClean="0"/>
              <a:t>5And there was given unto him a mouth speaking great things and blasphemies; and power was given unto him to continue forty and two months.</a:t>
            </a:r>
          </a:p>
          <a:p>
            <a:r>
              <a:rPr lang="en-US" altLang="en-US" smtClean="0"/>
              <a:t>6And he opened his mouth in blasphemy against God, to blaspheme his name, and his tabernacle, and them that dwell in heaven.</a:t>
            </a:r>
          </a:p>
          <a:p>
            <a:r>
              <a:rPr lang="en-US" altLang="en-US" smtClean="0"/>
              <a:t>Rev. 13:17-18-And that no man might buy or sell, save he that had the mark, or the name of the beast, or the number of his name.</a:t>
            </a:r>
          </a:p>
          <a:p>
            <a:r>
              <a:rPr lang="en-US" altLang="en-US" smtClean="0"/>
              <a:t>18Here is wisdom. Let him that hath understanding count the number of the beast: for it is the number of a man; and his number is Six hundred threescore and six.</a:t>
            </a:r>
          </a:p>
        </p:txBody>
      </p:sp>
      <p:sp>
        <p:nvSpPr>
          <p:cNvPr id="74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ABCB825-62F4-4017-B2AC-A01FF954560A}" type="slidenum">
              <a:rPr lang="en-US" altLang="en-US" smtClean="0">
                <a:solidFill>
                  <a:prstClr val="black"/>
                </a:solidFill>
              </a:rPr>
              <a:pPr eaLnBrk="1" hangingPunct="1"/>
              <a:t>42</a:t>
            </a:fld>
            <a:endParaRPr lang="en-US" altLang="en-US"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Isaiah 19:23-25-In that day shall there be a highway out of Egypt to Assyria, and the Assyrian shall come into Egypt, and the Egyptian into Assyria, and the Egyptians shall serve with the Assyrians.</a:t>
            </a:r>
          </a:p>
          <a:p>
            <a:r>
              <a:rPr lang="en-US" altLang="en-US" smtClean="0"/>
              <a:t>24In that day shall Israel be the third with Egypt and with Assyria, even a blessing in the midst of the land:</a:t>
            </a:r>
          </a:p>
          <a:p>
            <a:r>
              <a:rPr lang="en-US" altLang="en-US" smtClean="0"/>
              <a:t>25Whom the LORD of hosts shall bless, saying, Blessed be Egypt my people, and Assyria the work of my hands, and Israel mine inheritance.</a:t>
            </a:r>
          </a:p>
          <a:p>
            <a:r>
              <a:rPr lang="en-US" altLang="en-US" smtClean="0"/>
              <a:t>Jeremiah 49:39-But it shall come to pass in the latter days, that I will bring again the captivity of Elam, saith the LORD.</a:t>
            </a:r>
          </a:p>
        </p:txBody>
      </p:sp>
      <p:sp>
        <p:nvSpPr>
          <p:cNvPr id="74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224451E-6D5C-435E-BC67-CF6B2B8E0768}" type="slidenum">
              <a:rPr lang="en-US" altLang="en-US" smtClean="0">
                <a:solidFill>
                  <a:prstClr val="black"/>
                </a:solidFill>
              </a:rPr>
              <a:pPr eaLnBrk="1" hangingPunct="1"/>
              <a:t>43</a:t>
            </a:fld>
            <a:endParaRPr lang="en-US" alt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74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224451E-6D5C-435E-BC67-CF6B2B8E0768}" type="slidenum">
              <a:rPr lang="en-US" altLang="en-US" smtClean="0">
                <a:solidFill>
                  <a:prstClr val="black"/>
                </a:solidFill>
              </a:rPr>
              <a:pPr eaLnBrk="1" hangingPunct="1"/>
              <a:t>44</a:t>
            </a:fld>
            <a:endParaRPr lang="en-US" alt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Revelation 14:8-And there followed another angel, saying, Babylon is fallen, is fallen, that great city, because she made all nations drink of the wine of the wrath of her fornication.</a:t>
            </a:r>
          </a:p>
          <a:p>
            <a:r>
              <a:rPr lang="en-US" altLang="en-US" dirty="0" smtClean="0"/>
              <a:t>Revelation 16:19-And the great city was divided into three parts, and the cities of the nations fell: and great Babylon came in remembrance before God, to give unto her the cup of the wine of the fierceness of his </a:t>
            </a:r>
            <a:r>
              <a:rPr lang="en-US" altLang="en-US" dirty="0" err="1" smtClean="0"/>
              <a:t>wrath.Revelation</a:t>
            </a:r>
            <a:r>
              <a:rPr lang="en-US" altLang="en-US" dirty="0" smtClean="0"/>
              <a:t> 18:2-</a:t>
            </a:r>
          </a:p>
          <a:p>
            <a:r>
              <a:rPr lang="en-US" altLang="en-US" dirty="0" smtClean="0"/>
              <a:t>Revelation 18:10-Standing afar off for the fear of her torment, saying, Alas, alas, that great city Babylon, that mighty city! for in one hour is thy judgment come.</a:t>
            </a:r>
          </a:p>
          <a:p>
            <a:r>
              <a:rPr lang="en-US" altLang="en-US" dirty="0" smtClean="0"/>
              <a:t>Revelation 18:21-And a mighty angel took up a stone like a great millstone, and cast it into the sea, saying, Thus with violence shall that great city Babylon be thrown down, and shall be found no more at all.</a:t>
            </a:r>
          </a:p>
          <a:p>
            <a:r>
              <a:rPr lang="en-US" altLang="en-US" dirty="0" smtClean="0"/>
              <a:t>Revelation 17:5-And upon her forehead was a name written, MYSTERY, BABYLON THE GREAT, THE MOTHER OF HARLOTS AND ABOMINATIONS OF THE EARTH.</a:t>
            </a:r>
          </a:p>
        </p:txBody>
      </p:sp>
      <p:sp>
        <p:nvSpPr>
          <p:cNvPr id="73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BA6585C-427C-47E3-B465-4E6F19F4216A}" type="slidenum">
              <a:rPr lang="en-US" altLang="en-US" smtClean="0">
                <a:solidFill>
                  <a:prstClr val="black"/>
                </a:solidFill>
              </a:rPr>
              <a:pPr eaLnBrk="1" hangingPunct="1">
                <a:spcBef>
                  <a:spcPct val="0"/>
                </a:spcBef>
              </a:pPr>
              <a:t>4</a:t>
            </a:fld>
            <a:endParaRPr lang="en-US" alt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Daniel 7:7 –After this I saw in the night visions, and behold a fourth beast, dreadful and terrible, and strong exceedingly; and it had great iron teeth: it devoured and brake in pieces, and stamped the residue with the feet of it: and it was diverse from all the beasts that were before it; and it had ten horns.</a:t>
            </a:r>
          </a:p>
          <a:p>
            <a:r>
              <a:rPr lang="en-US" altLang="en-US" smtClean="0"/>
              <a:t>Daniel 7:24-And the ten horns out of this kingdom are ten kings that shall arise: and another shall rise after them; and he shall be diverse from the first, and he shall subdue three kings.</a:t>
            </a:r>
          </a:p>
          <a:p>
            <a:r>
              <a:rPr lang="en-US" altLang="en-US" smtClean="0"/>
              <a:t>Daniel 11:40-44-And at the time of the end shall the king of the south push at him: and the king of the north shall come against him like a whirlwind, with chariots, and with horsemen, and with many ships; and he shall enter into the countries, and shall overflow and pass over.</a:t>
            </a:r>
          </a:p>
          <a:p>
            <a:r>
              <a:rPr lang="en-US" altLang="en-US" smtClean="0"/>
              <a:t>41He shall enter also into the glorious land, and many countries shall be overthrown: but these shall escape out of his hand, even Edom, and Moab, and the chief of the children of Ammon.</a:t>
            </a:r>
          </a:p>
          <a:p>
            <a:r>
              <a:rPr lang="en-US" altLang="en-US" smtClean="0"/>
              <a:t>42He shall stretch forth his hand also upon the countries: and the land of Egypt shall not escape.</a:t>
            </a:r>
          </a:p>
          <a:p>
            <a:r>
              <a:rPr lang="en-US" altLang="en-US" smtClean="0"/>
              <a:t>43But he shall have power over the treasures of gold and of silver, and over all the precious things of Egypt: and the Libyans and the Ethiopians shall be at his steps.</a:t>
            </a:r>
          </a:p>
          <a:p>
            <a:r>
              <a:rPr lang="en-US" altLang="en-US" smtClean="0"/>
              <a:t>44But tidings out of the east and out of the north shall trouble him: therefore he shall go forth with great fury to destroy, and utterly to make away many.</a:t>
            </a:r>
          </a:p>
        </p:txBody>
      </p:sp>
      <p:sp>
        <p:nvSpPr>
          <p:cNvPr id="74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5DD32C0-B9FC-4845-BFC4-3605BC7F0B1A}" type="slidenum">
              <a:rPr lang="en-US" altLang="en-US" smtClean="0">
                <a:solidFill>
                  <a:prstClr val="black"/>
                </a:solidFill>
              </a:rPr>
              <a:pPr eaLnBrk="1" hangingPunct="1"/>
              <a:t>48</a:t>
            </a:fld>
            <a:endParaRPr lang="en-US" altLang="en-US"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Revelation 19:14-And the armies which were in heaven followed him upon white horses, clothed in fine linen, white and clean.Romans 8:28-</a:t>
            </a:r>
          </a:p>
          <a:p>
            <a:r>
              <a:rPr lang="en-US" altLang="en-US" smtClean="0"/>
              <a:t>Matthew 22:14-For many are called, but few are chosen.</a:t>
            </a:r>
          </a:p>
          <a:p>
            <a:r>
              <a:rPr lang="en-US" altLang="en-US" smtClean="0"/>
              <a:t>Matthew 25:23-His lord said unto him, Well done, good and faithful servant; thou hast been faithful over a few things, I will make thee ruler over many things: enter thou into the joy of thy lord.</a:t>
            </a:r>
          </a:p>
          <a:p>
            <a:r>
              <a:rPr lang="en-US" altLang="en-US" smtClean="0"/>
              <a:t>1 Corinthians 3:15-If any man's work shall be burned, he shall suffer loss: but he himself shall be saved; yet so as by fire.</a:t>
            </a:r>
          </a:p>
          <a:p>
            <a:r>
              <a:rPr lang="en-US" altLang="en-US" smtClean="0"/>
              <a:t>Revelation 22:12-And, behold, I come quickly; and my reward is with me, to give every man according as his work shall be.</a:t>
            </a:r>
          </a:p>
        </p:txBody>
      </p:sp>
      <p:sp>
        <p:nvSpPr>
          <p:cNvPr id="74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B6A29D1-562F-40FF-94B2-892C90D58CC8}" type="slidenum">
              <a:rPr lang="en-US" altLang="en-US" smtClean="0">
                <a:solidFill>
                  <a:prstClr val="black"/>
                </a:solidFill>
              </a:rPr>
              <a:pPr eaLnBrk="1" hangingPunct="1"/>
              <a:t>51</a:t>
            </a:fld>
            <a:endParaRPr lang="en-US" altLang="en-US"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1 Cor. 4:2-Moreover it is required in stewards, that a man be found faithful.</a:t>
            </a:r>
          </a:p>
        </p:txBody>
      </p:sp>
      <p:sp>
        <p:nvSpPr>
          <p:cNvPr id="75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F4BA53E6-82F5-487B-9B2D-BEE35E81BBB1}" type="slidenum">
              <a:rPr lang="en-US" altLang="en-US" smtClean="0">
                <a:solidFill>
                  <a:prstClr val="black"/>
                </a:solidFill>
              </a:rPr>
              <a:pPr eaLnBrk="1" hangingPunct="1"/>
              <a:t>52</a:t>
            </a:fld>
            <a:endParaRPr lang="en-US" alt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75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CD2B303-36DB-4A80-BC77-13B9A2A409A6}" type="slidenum">
              <a:rPr lang="en-US" altLang="en-US" smtClean="0">
                <a:solidFill>
                  <a:prstClr val="black"/>
                </a:solidFill>
              </a:rPr>
              <a:pPr eaLnBrk="1" hangingPunct="1"/>
              <a:t>53</a:t>
            </a:fld>
            <a:endParaRPr lang="en-US" altLang="en-US"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Daniel 7:3-And four great beasts came up from the sea, diverse one from another.</a:t>
            </a:r>
          </a:p>
          <a:p>
            <a:r>
              <a:rPr lang="en-US" altLang="en-US" smtClean="0"/>
              <a:t>Isaiah 57:20-But the wicked are like the troubled sea, when it cannot rest, whose waters cast up mire and dirt.</a:t>
            </a:r>
          </a:p>
          <a:p>
            <a:r>
              <a:rPr lang="en-US" altLang="en-US" smtClean="0"/>
              <a:t>Luke 21:25-And there shall be signs in the sun, and in the moon, and in the stars; and upon the earth distress of nations, with perplexity; the sea and the waves roaring;</a:t>
            </a:r>
          </a:p>
        </p:txBody>
      </p:sp>
      <p:sp>
        <p:nvSpPr>
          <p:cNvPr id="75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CD2B303-36DB-4A80-BC77-13B9A2A409A6}" type="slidenum">
              <a:rPr lang="en-US" altLang="en-US" smtClean="0">
                <a:solidFill>
                  <a:prstClr val="black"/>
                </a:solidFill>
              </a:rPr>
              <a:pPr eaLnBrk="1" hangingPunct="1"/>
              <a:t>54</a:t>
            </a:fld>
            <a:endParaRPr lang="en-US" altLang="en-US"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Psalms 76:10-Surely the wrath of man shall praise thee: the remainder of wrath shalt thou restrain.</a:t>
            </a:r>
          </a:p>
          <a:p>
            <a:r>
              <a:rPr lang="en-US" altLang="en-US" smtClean="0"/>
              <a:t>Acts 4:26-28-The kings of the earth stood up, and the rulers were gathered together against the Lord, and against his Christ.</a:t>
            </a:r>
          </a:p>
          <a:p>
            <a:r>
              <a:rPr lang="en-US" altLang="en-US" smtClean="0"/>
              <a:t>27For of a truth against thy holy child Jesus, whom thou hast anointed, both Herod, and Pontius Pilate, with the Gentiles, and the people of Israel, were gathered together,</a:t>
            </a:r>
          </a:p>
          <a:p>
            <a:r>
              <a:rPr lang="en-US" altLang="en-US" smtClean="0"/>
              <a:t>28For to do whatsoever thy hand and thy counsel determined before to be done.</a:t>
            </a:r>
          </a:p>
        </p:txBody>
      </p:sp>
      <p:sp>
        <p:nvSpPr>
          <p:cNvPr id="75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AFA24E1-08F5-4366-BFE0-591D4DF7E644}" type="slidenum">
              <a:rPr lang="en-US" altLang="en-US" smtClean="0">
                <a:solidFill>
                  <a:prstClr val="black"/>
                </a:solidFill>
              </a:rPr>
              <a:pPr eaLnBrk="1" hangingPunct="1"/>
              <a:t>59</a:t>
            </a:fld>
            <a:endParaRPr lang="en-US" alt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Joel 3:2-I will also gather all nations, and will bring them down into the valley of Jehoshaphat, and will plead with them there for my people and for my heritage Israel, whom they have scattered among the nations, and parted my land.</a:t>
            </a:r>
          </a:p>
          <a:p>
            <a:r>
              <a:rPr lang="en-US" altLang="en-US" smtClean="0"/>
              <a:t>Zechariah 14:2-For I will gather all nations against Jerusalem to battle; and the city shall be taken, and the houses rifled, and the women ravished; and half of the city shall go forth into captivity, and the residue of the people shall not be cut off from the city.</a:t>
            </a:r>
          </a:p>
        </p:txBody>
      </p:sp>
      <p:sp>
        <p:nvSpPr>
          <p:cNvPr id="75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98F02A4-5AA5-4577-959E-0034B7E933F5}" type="slidenum">
              <a:rPr lang="en-US" altLang="en-US" smtClean="0">
                <a:solidFill>
                  <a:prstClr val="black"/>
                </a:solidFill>
              </a:rPr>
              <a:pPr eaLnBrk="1" hangingPunct="1"/>
              <a:t>60</a:t>
            </a:fld>
            <a:endParaRPr lang="en-US" altLang="en-US"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Isaiah 13:1-The burden of Babylon, which Isaiah the son of </a:t>
            </a:r>
            <a:r>
              <a:rPr lang="en-US" altLang="en-US" dirty="0" err="1" smtClean="0"/>
              <a:t>Amoz</a:t>
            </a:r>
            <a:r>
              <a:rPr lang="en-US" altLang="en-US" dirty="0" smtClean="0"/>
              <a:t> did see.</a:t>
            </a:r>
          </a:p>
          <a:p>
            <a:r>
              <a:rPr lang="en-US" altLang="en-US" dirty="0" smtClean="0"/>
              <a:t>Isaiah 13:9-10-Behold, the day of the LORD cometh, cruel both with wrath and fierce anger, to lay the land desolate: and he shall destroy the sinners thereof out of it.</a:t>
            </a:r>
          </a:p>
          <a:p>
            <a:r>
              <a:rPr lang="en-US" altLang="en-US" dirty="0" smtClean="0"/>
              <a:t>10For the stars of heaven and the constellations thereof shall not give their light: the sun shall be darkened in his going forth, and the moon shall not cause her light to shine.</a:t>
            </a:r>
          </a:p>
        </p:txBody>
      </p:sp>
      <p:sp>
        <p:nvSpPr>
          <p:cNvPr id="75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A1497CE5-859B-45AF-A21F-FF766BEE9125}" type="slidenum">
              <a:rPr lang="en-US" altLang="en-US" smtClean="0">
                <a:solidFill>
                  <a:prstClr val="black"/>
                </a:solidFill>
              </a:rPr>
              <a:pPr eaLnBrk="1" hangingPunct="1"/>
              <a:t>63</a:t>
            </a:fld>
            <a:endParaRPr lang="en-US" altLang="en-US"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Isaiah 13:19-And Babylon, the glory of kingdoms, the beauty of the Chaldees' excellency, shall be as when God overthrew Sodom and Gomorrah.</a:t>
            </a:r>
          </a:p>
          <a:p>
            <a:r>
              <a:rPr lang="en-US" altLang="en-US" dirty="0" smtClean="0"/>
              <a:t>Jeremiah 50:40-As God overthrew Sodom and Gomorrah and the </a:t>
            </a:r>
            <a:r>
              <a:rPr lang="en-US" altLang="en-US" dirty="0" err="1" smtClean="0"/>
              <a:t>neighbour</a:t>
            </a:r>
            <a:r>
              <a:rPr lang="en-US" altLang="en-US" dirty="0" smtClean="0"/>
              <a:t> cities thereof, </a:t>
            </a:r>
            <a:r>
              <a:rPr lang="en-US" altLang="en-US" dirty="0" err="1" smtClean="0"/>
              <a:t>saith</a:t>
            </a:r>
            <a:r>
              <a:rPr lang="en-US" altLang="en-US" dirty="0" smtClean="0"/>
              <a:t> the LORD; so shall no man abide there, neither shall any son of man dwell therein.</a:t>
            </a:r>
          </a:p>
          <a:p>
            <a:r>
              <a:rPr lang="en-US" altLang="en-US" dirty="0" smtClean="0"/>
              <a:t>Isaiah 13:20-It shall never be inhabited, neither shall it be dwelt in from generation to generation: neither shall the Arabian pitch tent there; neither shall the shepherds make their fold there.</a:t>
            </a:r>
          </a:p>
          <a:p>
            <a:r>
              <a:rPr lang="en-US" altLang="en-US" dirty="0" smtClean="0"/>
              <a:t>Jeremiah 51:62-Then shalt thou say, O LORD, thou hast spoken against this place, to cut it off, that none shall remain in it, neither man nor beast, but that it shall be desolate for ever.</a:t>
            </a:r>
          </a:p>
          <a:p>
            <a:r>
              <a:rPr lang="en-US" altLang="en-US" dirty="0" smtClean="0"/>
              <a:t>Isaiah 13:11-13-And I will punish the world for their evil, and the wicked for their iniquity; and I will cause the </a:t>
            </a:r>
            <a:r>
              <a:rPr lang="en-US" altLang="en-US" dirty="0" err="1" smtClean="0"/>
              <a:t>arrogancy</a:t>
            </a:r>
            <a:r>
              <a:rPr lang="en-US" altLang="en-US" dirty="0" smtClean="0"/>
              <a:t> of the proud to cease, and will lay low the haughtiness of the terrible.</a:t>
            </a:r>
          </a:p>
          <a:p>
            <a:r>
              <a:rPr lang="en-US" altLang="en-US" dirty="0" smtClean="0"/>
              <a:t>12I will make a man more precious than fine gold; even a man than the golden wedge of Ophir.</a:t>
            </a:r>
          </a:p>
          <a:p>
            <a:r>
              <a:rPr lang="en-US" altLang="en-US" dirty="0" smtClean="0"/>
              <a:t>13Therefore I will shake the heavens, and the earth shall remove out of her place, in the wrath of the LORD of hosts, and in the day of his fierce anger.</a:t>
            </a:r>
          </a:p>
          <a:p>
            <a:r>
              <a:rPr lang="en-US" altLang="en-US" dirty="0" smtClean="0"/>
              <a:t>Jeremiah 51:49-As Babylon hath caused the slain of Israel to fall, so at Babylon shall fall the slain of all the earth.</a:t>
            </a:r>
          </a:p>
          <a:p>
            <a:r>
              <a:rPr lang="en-US" altLang="en-US" dirty="0" smtClean="0"/>
              <a:t>Isaiah 14:7-8-The whole earth is at rest, and is quiet: they break forth into singing.</a:t>
            </a:r>
          </a:p>
          <a:p>
            <a:r>
              <a:rPr lang="en-US" altLang="en-US" dirty="0" smtClean="0"/>
              <a:t>8Yea, the fir trees rejoice at thee, and the cedars of Lebanon, saying, Since thou art laid down, no feller is come up against us.</a:t>
            </a:r>
          </a:p>
        </p:txBody>
      </p:sp>
      <p:sp>
        <p:nvSpPr>
          <p:cNvPr id="75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C76FC3E-4257-4002-8BA7-E2DE54815980}" type="slidenum">
              <a:rPr lang="en-US" altLang="en-US" smtClean="0">
                <a:solidFill>
                  <a:prstClr val="black"/>
                </a:solidFill>
              </a:rPr>
              <a:pPr eaLnBrk="1" hangingPunct="1"/>
              <a:t>64</a:t>
            </a:fld>
            <a:endParaRPr lang="en-US" alt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Isaiah 14:12-15-How art thou fallen from heaven, O Lucifer, son of the morning! how art thou cut down to the ground, which didst weaken the nations!</a:t>
            </a:r>
          </a:p>
          <a:p>
            <a:r>
              <a:rPr lang="en-US" altLang="en-US" dirty="0" smtClean="0"/>
              <a:t>13For thou hast said in thine heart, I will ascend into heaven, I will exalt my throne above the stars of God: I will sit also upon the mount of the congregation, in the sides of the north:</a:t>
            </a:r>
          </a:p>
          <a:p>
            <a:r>
              <a:rPr lang="en-US" altLang="en-US" dirty="0" smtClean="0"/>
              <a:t>14I will ascend above the heights of the clouds; I will be like the most High.</a:t>
            </a:r>
          </a:p>
          <a:p>
            <a:r>
              <a:rPr lang="en-US" altLang="en-US" dirty="0" smtClean="0"/>
              <a:t>15Yet thou shalt be brought down to hell, to the sides of the pit.</a:t>
            </a:r>
          </a:p>
          <a:p>
            <a:r>
              <a:rPr lang="en-US" altLang="en-US" dirty="0" smtClean="0"/>
              <a:t>Jeremiah 51:26-And they shall not take of thee a stone for a corner, nor a stone for foundations; but thou shalt be desolate for ever, </a:t>
            </a:r>
            <a:r>
              <a:rPr lang="en-US" altLang="en-US" dirty="0" err="1" smtClean="0"/>
              <a:t>saith</a:t>
            </a:r>
            <a:r>
              <a:rPr lang="en-US" altLang="en-US" dirty="0" smtClean="0"/>
              <a:t> the LORD.</a:t>
            </a:r>
          </a:p>
        </p:txBody>
      </p:sp>
      <p:sp>
        <p:nvSpPr>
          <p:cNvPr id="75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5BB48F2-3D89-4E2C-8B1A-BF786FA8DE56}" type="slidenum">
              <a:rPr lang="en-US" altLang="en-US" smtClean="0">
                <a:solidFill>
                  <a:prstClr val="black"/>
                </a:solidFill>
              </a:rPr>
              <a:pPr eaLnBrk="1" hangingPunct="1"/>
              <a:t>65</a:t>
            </a:fld>
            <a:endParaRPr lang="en-US" alt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Revelation 16:19-And the great city was divided into three parts, and the cities of the nations fell: and great Babylon came in remembrance before God, to give unto her the cup of the wine of the fierceness of his wrath.</a:t>
            </a:r>
          </a:p>
          <a:p>
            <a:r>
              <a:rPr lang="en-US" altLang="en-US" smtClean="0"/>
              <a:t>Revelation 14:8-And there followed another angel, saying, Babylon is fallen, is fallen, that great city, because she made all nations drink of the wine of the wrath of her fornication.</a:t>
            </a:r>
          </a:p>
        </p:txBody>
      </p:sp>
      <p:sp>
        <p:nvSpPr>
          <p:cNvPr id="73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4598A519-8C14-4D79-94C6-D98A5C0D5CB3}" type="slidenum">
              <a:rPr lang="en-US" altLang="en-US" smtClean="0">
                <a:solidFill>
                  <a:prstClr val="black"/>
                </a:solidFill>
              </a:rPr>
              <a:pPr eaLnBrk="1" hangingPunct="1">
                <a:spcBef>
                  <a:spcPct val="0"/>
                </a:spcBef>
              </a:pPr>
              <a:t>6</a:t>
            </a:fld>
            <a:endParaRPr lang="en-US" altLang="en-US"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75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5BB48F2-3D89-4E2C-8B1A-BF786FA8DE56}" type="slidenum">
              <a:rPr lang="en-US" altLang="en-US" smtClean="0">
                <a:solidFill>
                  <a:prstClr val="black"/>
                </a:solidFill>
              </a:rPr>
              <a:pPr eaLnBrk="1" hangingPunct="1"/>
              <a:t>66</a:t>
            </a:fld>
            <a:endParaRPr lang="en-US" altLang="en-US"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Jeremiah 51:7-Babylon hath been a golden cup in the LORD'S hand, that made all the earth drunken: the nations have drunken of her wine; therefore the nations are mad.</a:t>
            </a:r>
          </a:p>
          <a:p>
            <a:r>
              <a:rPr lang="en-US" altLang="en-US" smtClean="0"/>
              <a:t>Isaiah 47:5-Sit thou silent, and get thee into darkness, O daughter of the Chaldeans: for thou shalt no more be called, The lady of kingdoms.</a:t>
            </a:r>
          </a:p>
        </p:txBody>
      </p:sp>
      <p:sp>
        <p:nvSpPr>
          <p:cNvPr id="73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23AB8518-0E26-48EA-AC14-C1EDBEECAFC8}" type="slidenum">
              <a:rPr lang="en-US" altLang="en-US" smtClean="0">
                <a:solidFill>
                  <a:prstClr val="black"/>
                </a:solidFill>
              </a:rPr>
              <a:pPr eaLnBrk="1" hangingPunct="1">
                <a:spcBef>
                  <a:spcPct val="0"/>
                </a:spcBef>
              </a:pPr>
              <a:t>7</a:t>
            </a:fld>
            <a:endParaRPr lang="en-US" alt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Genesis 10:10-11-And the beginning of his kingdom was Babel, and Erech, and Accad, and Calneh, in the land of Shinar.</a:t>
            </a:r>
          </a:p>
          <a:p>
            <a:r>
              <a:rPr lang="en-US" altLang="en-US" smtClean="0"/>
              <a:t>11Out of that land went forth Asshur, and builded Nineveh, and the city Rehoboth, and Calah,</a:t>
            </a:r>
          </a:p>
        </p:txBody>
      </p:sp>
      <p:sp>
        <p:nvSpPr>
          <p:cNvPr id="73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CC14861-7724-4CBD-BCC4-C892C5AB16EE}" type="slidenum">
              <a:rPr lang="en-US" altLang="en-US" smtClean="0">
                <a:solidFill>
                  <a:prstClr val="black"/>
                </a:solidFill>
              </a:rPr>
              <a:pPr eaLnBrk="1" hangingPunct="1">
                <a:spcBef>
                  <a:spcPct val="0"/>
                </a:spcBef>
              </a:pPr>
              <a:t>9</a:t>
            </a:fld>
            <a:endParaRPr lang="en-US" altLang="en-US"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Genesis 11:9-Therefore is the name of it called Babel; because the LORD did there confound the language of all the earth: and from thence did the LORD scatter them abroad upon the face of all the earth.</a:t>
            </a:r>
          </a:p>
        </p:txBody>
      </p:sp>
      <p:sp>
        <p:nvSpPr>
          <p:cNvPr id="73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6319B0E-5D96-47D5-871E-D0F0E858D4F5}" type="slidenum">
              <a:rPr lang="en-US" altLang="en-US" smtClean="0">
                <a:solidFill>
                  <a:prstClr val="black"/>
                </a:solidFill>
              </a:rPr>
              <a:pPr eaLnBrk="1" hangingPunct="1">
                <a:spcBef>
                  <a:spcPct val="0"/>
                </a:spcBef>
              </a:pPr>
              <a:t>10</a:t>
            </a:fld>
            <a:endParaRPr lang="en-US" altLang="en-US"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Revelation 12:3-4-And there appeared another wonder in heaven; and behold a great red dragon, having seven heads and ten horns, and seven crowns upon his heads.</a:t>
            </a:r>
          </a:p>
          <a:p>
            <a:r>
              <a:rPr lang="en-US" altLang="en-US" smtClean="0"/>
              <a:t>4And his tail drew the third part of the stars of heaven, and did cast them to the earth: and the dragon stood before the woman which was ready to be delivered, for to devour her child as soon as it was born.</a:t>
            </a:r>
          </a:p>
          <a:p>
            <a:r>
              <a:rPr lang="en-US" altLang="en-US" smtClean="0"/>
              <a:t>Revelation 13:1-2-And I stood upon the sand of the sea, and saw a beast rise up out of the sea, having seven heads and ten horns, and upon his horns ten crowns, and upon his heads the name of blasphemy.</a:t>
            </a:r>
          </a:p>
          <a:p>
            <a:r>
              <a:rPr lang="en-US" altLang="en-US" smtClean="0"/>
              <a:t>2And the beast which I saw was like unto a leopard, and his feet were as the feet of a bear, and his mouth as the mouth of a lion: and the dragon gave him his power, and his seat, and great authority.</a:t>
            </a:r>
          </a:p>
        </p:txBody>
      </p:sp>
      <p:sp>
        <p:nvSpPr>
          <p:cNvPr id="73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D629029-96E9-4FBA-BA32-0331004F81C3}" type="slidenum">
              <a:rPr lang="en-US" altLang="en-US" smtClean="0">
                <a:solidFill>
                  <a:prstClr val="black"/>
                </a:solidFill>
              </a:rPr>
              <a:pPr eaLnBrk="1" hangingPunct="1">
                <a:spcBef>
                  <a:spcPct val="0"/>
                </a:spcBef>
              </a:pPr>
              <a:t>15</a:t>
            </a:fld>
            <a:endParaRPr lang="en-US" altLang="en-US"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Revelation 13:1 -And I stood upon the sand of the sea, and saw a beast rise up out of the sea, having seven heads and ten horns, and upon his horns ten crowns, and upon his heads the name of blasphemy.</a:t>
            </a:r>
          </a:p>
          <a:p>
            <a:r>
              <a:rPr lang="en-US" altLang="en-US" smtClean="0"/>
              <a:t>Daniel 7:7-After this I saw in the night visions, and behold a fourth beast, dreadful and terrible, and strong exceedingly; and it had great iron teeth: it devoured and brake in pieces, and stamped the residue with the feet of it: and it was diverse from all the beasts that were before it; and it had ten horns.</a:t>
            </a:r>
          </a:p>
          <a:p>
            <a:r>
              <a:rPr lang="en-US" altLang="en-US" smtClean="0"/>
              <a:t>Daniel 7:4-6-The first was like a lion, and had eagle's wings: I beheld till the wings thereof were plucked, and it was lifted up from the earth, and made stand upon the feet as a man, and a man's heart was given to it.</a:t>
            </a:r>
          </a:p>
          <a:p>
            <a:r>
              <a:rPr lang="en-US" altLang="en-US" smtClean="0"/>
              <a:t>5And behold another beast, a second, like to a bear, and it raised up itself on one side, and it had three ribs in the mouth of it between the teeth of it: and they said thus unto it, Arise, devour much flesh.</a:t>
            </a:r>
          </a:p>
          <a:p>
            <a:r>
              <a:rPr lang="en-US" altLang="en-US" smtClean="0"/>
              <a:t>6After this I beheld, and lo another, like a leopard, which had upon the back of it four wings of a fowl; the beast had also four heads; and dominion was given to it.</a:t>
            </a:r>
          </a:p>
          <a:p>
            <a:r>
              <a:rPr lang="en-US" altLang="en-US" smtClean="0"/>
              <a:t>Revelation 17:11-And the beast that was, and is not, even he is the eighth, and is of the seven, and goeth into perdition.</a:t>
            </a:r>
          </a:p>
        </p:txBody>
      </p:sp>
      <p:sp>
        <p:nvSpPr>
          <p:cNvPr id="73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F935E930-0646-4A48-A728-E5AED5B54C18}" type="slidenum">
              <a:rPr lang="en-US" altLang="en-US" smtClean="0">
                <a:solidFill>
                  <a:prstClr val="black"/>
                </a:solidFill>
              </a:rPr>
              <a:pPr eaLnBrk="1" hangingPunct="1">
                <a:spcBef>
                  <a:spcPct val="0"/>
                </a:spcBef>
              </a:pPr>
              <a:t>16</a:t>
            </a:fld>
            <a:endParaRPr lang="en-US" alt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Proverbs 5:3-5-For the lips of a strange woman drop as an honeycomb, and her mouth is smoother than oil:</a:t>
            </a:r>
          </a:p>
          <a:p>
            <a:r>
              <a:rPr lang="en-US" altLang="en-US" dirty="0" smtClean="0"/>
              <a:t>4But her end is bitter as wormwood, sharp as a </a:t>
            </a:r>
            <a:r>
              <a:rPr lang="en-US" altLang="en-US" dirty="0" err="1" smtClean="0"/>
              <a:t>twoedged</a:t>
            </a:r>
            <a:r>
              <a:rPr lang="en-US" altLang="en-US" dirty="0" smtClean="0"/>
              <a:t> sword.</a:t>
            </a:r>
          </a:p>
          <a:p>
            <a:r>
              <a:rPr lang="en-US" altLang="en-US" dirty="0" smtClean="0"/>
              <a:t>5Her feet go down to death; her steps take hold on hell.</a:t>
            </a:r>
          </a:p>
        </p:txBody>
      </p:sp>
      <p:sp>
        <p:nvSpPr>
          <p:cNvPr id="73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052969E-8785-42F5-8A44-30B76BA61396}" type="slidenum">
              <a:rPr lang="en-US" altLang="en-US" smtClean="0">
                <a:solidFill>
                  <a:prstClr val="black"/>
                </a:solidFill>
              </a:rPr>
              <a:pPr eaLnBrk="1" hangingPunct="1">
                <a:spcBef>
                  <a:spcPct val="0"/>
                </a:spcBef>
              </a:pPr>
              <a:t>19</a:t>
            </a:fld>
            <a:endParaRPr lang="en-US" alt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22018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960275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6298746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0538916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221207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5057690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574961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2762057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875343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3356925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703694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77805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9649906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0305877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0535548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8013944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7049604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522090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518493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4233813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1724695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255949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003169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9719443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561849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6984742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9661626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5888971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3909394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9031947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46064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3226900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7201945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743404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0496713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5604950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2899415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1026103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946305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9264685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584774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881065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3168502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5387860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91166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5842066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1542220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40914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9681738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8525894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5001968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307901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5744162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6977681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4952362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987165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7688230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982316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744083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0223692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7968747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6109411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8797511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8893515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9361205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46339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756871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0499489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2862105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3448556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881549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5772286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4791113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7451167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7853572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5231154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9790147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856951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4822767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809621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1339407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7944892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9947050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0753296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56266887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933079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8738444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8937854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749836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709271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7161842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6595613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1486426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6503325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5119165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0299408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9840238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6356206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0863180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624879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9343551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6062720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1129414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7327166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2973208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9632321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0472688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3672983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2106459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257925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43923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758758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660536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7050991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1689517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3650245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1758299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72892125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9337149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8651052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8895484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760096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687971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5489274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5724166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6930673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8800279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4015314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2654888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6706704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8998168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620767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0175209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592440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0053144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550146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9663671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0899574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4609381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855156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5285442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2385436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9843018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7253804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68513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0186748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4406520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9569420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1807532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5816128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543974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351808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4072381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384383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62678769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255165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3043038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0418144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2736020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7042779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05466859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0360578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2545231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7672196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9798655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695877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231306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1110153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4089063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95089138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2812409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8528215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5540075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13660771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2124704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1255085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479783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584528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8528003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9143557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7620465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7584137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311836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949213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6066942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6157088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1924209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4812618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49213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2419544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9146453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2022888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4120632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5462137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5008294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822644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1853529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1458529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9457642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946264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9195323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2243678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1663523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6275694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57868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6517831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7832456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8340967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7851116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7662932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780368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63741429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714164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6610099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8323250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1841656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61904359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7867250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2123016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9741789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5387298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55869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560580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530804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7130578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2828158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9598644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6148234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93335824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87895800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907285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2841200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7306687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700995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69512089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47156371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31349963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7028872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0660041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63559339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9521780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835674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15054918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68022052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334159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00892317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8439650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6088431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06850567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57521614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0901932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7040338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23681017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80478456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3791864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124657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0424834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62710901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9323795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6274187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5028784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7479504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5165058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46761062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1332387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04273503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2303045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099338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7213707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7096418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05183854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34030300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82138237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7612642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4309272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77838913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20099751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824522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5452322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8027494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3678628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66003903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9890591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486750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5756350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2300973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2961420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25743331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773243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93392668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3846362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97492994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0611356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42882640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39216239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90145763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3863312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79733003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77692502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645075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61994299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7354104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1985710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8691628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63259641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1158755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11236989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93464814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17136996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7181042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571354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20692505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9270115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5886954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27702756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7576115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47898096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40608239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50378813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12912061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9862443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053503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25127408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988528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03824214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62157100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33046760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5018725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9371038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29557212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25603081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12634519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86843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807271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18407000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19818988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96716127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87882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64524970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23995057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3688198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5543444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88059498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371577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826531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74963178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7241551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90914159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8870151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40988217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50469630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6216732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95562875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1895414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3142684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710619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20789863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1078674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124858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8893814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69551846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11802651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41109335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3134921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8609482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9981428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883394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98847297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45736817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982574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63814270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6934505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932843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4115179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35179348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16605771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71718660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34652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90603337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05431229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3506532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10926914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33208827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74526415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55288225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6432047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98573256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64412294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247459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26306558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85133069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97482319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26246726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28733067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54470181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86092724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70158449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7531802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76078749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90311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91849888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4072679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39624119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9459189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90173659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82787905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6754878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62288888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95027213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79357098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815481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6161316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65449146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5996251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24825958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17287196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93990668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27672670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05652682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70200820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7631155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976619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07797493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50597166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3199839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66975817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28427914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11437773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62870160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0811341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6062399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89839386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166236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44194790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14285784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28198101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12161503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68495015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84949595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36450885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93271371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4289659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33596811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610976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878391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21373087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60571338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17377889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09807777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7862598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8434342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83147597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34096557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50059306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52026033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179093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32819761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38720717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52909128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3255271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47665906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44704923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93796596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828493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64037845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40087608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1927466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24824712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85760820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56633064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44314466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40953001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02986577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7385998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50886344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28250568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54529640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42591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98088666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57730592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69979941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52811537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27317761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01000098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77719667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56351867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87751582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13905089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56465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88381353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26672459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75317851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31079472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20695650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51002351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53392826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84945627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60918376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27271518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558817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57909428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9428603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59343130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9982031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94803822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36632020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45951213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97476468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03297111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3538712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849099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82324546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5326051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09917175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35260587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9709362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684894833"/>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38817496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67804306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36530523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65448515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0348581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55728904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82231452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58762130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85491142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613241582"/>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5803019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60898533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05625903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02817861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50447684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478879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39923730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16900676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72034218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69069242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5564756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0742904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87113227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61378118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14871350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76236010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892247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39190418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96528973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83445118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31600889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19325187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15934985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41101105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71961174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84017926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65478416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50372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563449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5982753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11114598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78250321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29553662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61428430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69490172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16790619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58006026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18653204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69591303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740488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56369571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38582623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0443754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87167815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62902919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91963050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68293077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45357572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612224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17803605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793389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914739300"/>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11695088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96976751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20740346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51476780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40101900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62208272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30262588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60564357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596015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6845652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754215531"/>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51199496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02995258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46087538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00172931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21292465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10314236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52234997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09397596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50125161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4246172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6587224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6849028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88767517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5951584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95763349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65041392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45867145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425782732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20865934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36384706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166635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56513020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47198553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29054497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27788186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468391401"/>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178457358"/>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84777621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02302903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49358351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69212414"/>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084545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35382697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6436632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69999972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986481776"/>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27344425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6978424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36907490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480225629"/>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747248421"/>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72161301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300598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85229102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35019157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27558240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54126212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17580477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51732939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98022626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183358593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504600699"/>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39335773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025422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41681809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36765915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44758894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35700729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802268526"/>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055897295"/>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74597286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21029694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56382677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5035523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1933529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46809018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55740948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370191498"/>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62203825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279230103"/>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5891647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733678041"/>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936960427"/>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27311638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63846363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76006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787137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687978205"/>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74405224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7941238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862619552"/>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765870212"/>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06654040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83813877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10741623"/>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735900272"/>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93433057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8059861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44523322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31915588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8173128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018950792"/>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0228199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6841310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670673212"/>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74567463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89378443"/>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17802676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922030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69497048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17670743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93298643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08933559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591411529"/>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3698774"/>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413200007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14558211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84486028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775337637"/>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0732329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368142576"/>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527561445"/>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22529429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23806055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56755560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92365824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678403194"/>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46910147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146033504"/>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52417910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6986669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86309781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1888251975"/>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243683078"/>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076079015"/>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006851166"/>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7021552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92283401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6044096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37715188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24595230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18443200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75830215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383958291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464164220"/>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39976690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359585492"/>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566888486"/>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520191565"/>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98450772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55825210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904339044"/>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078414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520793487"/>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1FFB31-B8EC-4690-8BD0-A0C6871DD7BB}" type="datetime1">
              <a:rPr lang="en-US"/>
              <a:pPr>
                <a:defRPr/>
              </a:pPr>
              <a:t>4/18/2022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6FE3439-829A-486F-B13B-6FCE70AABDD3}" type="slidenum">
              <a:rPr lang="en-US"/>
              <a:pPr>
                <a:defRPr/>
              </a:pPr>
              <a:t>‹#›</a:t>
            </a:fld>
            <a:endParaRPr lang="en-US" dirty="0"/>
          </a:p>
        </p:txBody>
      </p:sp>
    </p:spTree>
    <p:extLst>
      <p:ext uri="{BB962C8B-B14F-4D97-AF65-F5344CB8AC3E}">
        <p14:creationId xmlns:p14="http://schemas.microsoft.com/office/powerpoint/2010/main" val="3346493054"/>
      </p:ext>
    </p:extLst>
  </p:cSld>
  <p:clrMapOvr>
    <a:masterClrMapping/>
  </p:clrMapOvr>
  <p:transition spd="slow">
    <p:checke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C8EF4C-FDBC-4FF9-83D1-B1B3868B9C2F}" type="datetime1">
              <a:rPr lang="en-US"/>
              <a:pPr>
                <a:defRPr/>
              </a:pPr>
              <a:t>4/18/2022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4CE47B0B-C2E1-43F7-9474-75B5087A11A8}" type="slidenum">
              <a:rPr lang="en-US"/>
              <a:pPr>
                <a:defRPr/>
              </a:pPr>
              <a:t>‹#›</a:t>
            </a:fld>
            <a:endParaRPr lang="en-US" dirty="0"/>
          </a:p>
        </p:txBody>
      </p:sp>
    </p:spTree>
    <p:extLst>
      <p:ext uri="{BB962C8B-B14F-4D97-AF65-F5344CB8AC3E}">
        <p14:creationId xmlns:p14="http://schemas.microsoft.com/office/powerpoint/2010/main" val="321058018"/>
      </p:ext>
    </p:extLst>
  </p:cSld>
  <p:clrMapOvr>
    <a:masterClrMapping/>
  </p:clrMapOvr>
  <p:transition spd="slow">
    <p:checke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8614FA-625A-41D9-90B3-94E906754D59}" type="datetime1">
              <a:rPr lang="en-US"/>
              <a:pPr>
                <a:defRPr/>
              </a:pPr>
              <a:t>4/18/2022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AB457B5E-C4BA-4105-97B5-317B21762334}" type="slidenum">
              <a:rPr lang="en-US"/>
              <a:pPr>
                <a:defRPr/>
              </a:pPr>
              <a:t>‹#›</a:t>
            </a:fld>
            <a:endParaRPr lang="en-US" dirty="0"/>
          </a:p>
        </p:txBody>
      </p:sp>
    </p:spTree>
    <p:extLst>
      <p:ext uri="{BB962C8B-B14F-4D97-AF65-F5344CB8AC3E}">
        <p14:creationId xmlns:p14="http://schemas.microsoft.com/office/powerpoint/2010/main" val="2480225810"/>
      </p:ext>
    </p:extLst>
  </p:cSld>
  <p:clrMapOvr>
    <a:masterClrMapping/>
  </p:clrMapOvr>
  <p:transition spd="slow">
    <p:checke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7857B9-8166-4F4D-BB56-10F0154E85A3}" type="datetime1">
              <a:rPr lang="en-US"/>
              <a:pPr>
                <a:defRPr/>
              </a:pPr>
              <a:t>4/18/2022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1D1698C2-049A-467E-9E98-57A966D1F527}" type="slidenum">
              <a:rPr lang="en-US"/>
              <a:pPr>
                <a:defRPr/>
              </a:pPr>
              <a:t>‹#›</a:t>
            </a:fld>
            <a:endParaRPr lang="en-US" dirty="0"/>
          </a:p>
        </p:txBody>
      </p:sp>
    </p:spTree>
    <p:extLst>
      <p:ext uri="{BB962C8B-B14F-4D97-AF65-F5344CB8AC3E}">
        <p14:creationId xmlns:p14="http://schemas.microsoft.com/office/powerpoint/2010/main" val="1024173190"/>
      </p:ext>
    </p:extLst>
  </p:cSld>
  <p:clrMapOvr>
    <a:masterClrMapping/>
  </p:clrMapOvr>
  <p:transition spd="slow">
    <p:checke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005545-70C4-41DA-9007-FFB4764DA0BD}" type="datetime1">
              <a:rPr lang="en-US"/>
              <a:pPr>
                <a:defRPr/>
              </a:pPr>
              <a:t>4/18/2022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9" name="Slide Number Placeholder 5"/>
          <p:cNvSpPr>
            <a:spLocks noGrp="1"/>
          </p:cNvSpPr>
          <p:nvPr>
            <p:ph type="sldNum" sz="quarter" idx="12"/>
          </p:nvPr>
        </p:nvSpPr>
        <p:spPr/>
        <p:txBody>
          <a:bodyPr/>
          <a:lstStyle>
            <a:lvl1pPr>
              <a:defRPr/>
            </a:lvl1pPr>
          </a:lstStyle>
          <a:p>
            <a:pPr>
              <a:defRPr/>
            </a:pPr>
            <a:fld id="{A8F9ABE9-CF44-46CE-A99B-4BD2973D0B02}" type="slidenum">
              <a:rPr lang="en-US"/>
              <a:pPr>
                <a:defRPr/>
              </a:pPr>
              <a:t>‹#›</a:t>
            </a:fld>
            <a:endParaRPr lang="en-US" dirty="0"/>
          </a:p>
        </p:txBody>
      </p:sp>
    </p:spTree>
    <p:extLst>
      <p:ext uri="{BB962C8B-B14F-4D97-AF65-F5344CB8AC3E}">
        <p14:creationId xmlns:p14="http://schemas.microsoft.com/office/powerpoint/2010/main" val="340493764"/>
      </p:ext>
    </p:extLst>
  </p:cSld>
  <p:clrMapOvr>
    <a:masterClrMapping/>
  </p:clrMapOvr>
  <p:transition spd="slow">
    <p:checke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41C9DB-03A8-4A02-8C06-64BF0AEB9655}" type="datetime1">
              <a:rPr lang="en-US"/>
              <a:pPr>
                <a:defRPr/>
              </a:pPr>
              <a:t>4/18/2022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5" name="Slide Number Placeholder 5"/>
          <p:cNvSpPr>
            <a:spLocks noGrp="1"/>
          </p:cNvSpPr>
          <p:nvPr>
            <p:ph type="sldNum" sz="quarter" idx="12"/>
          </p:nvPr>
        </p:nvSpPr>
        <p:spPr/>
        <p:txBody>
          <a:bodyPr/>
          <a:lstStyle>
            <a:lvl1pPr>
              <a:defRPr/>
            </a:lvl1pPr>
          </a:lstStyle>
          <a:p>
            <a:pPr>
              <a:defRPr/>
            </a:pPr>
            <a:fld id="{C54AF381-1BE8-4967-8D91-02A86EBE559A}" type="slidenum">
              <a:rPr lang="en-US"/>
              <a:pPr>
                <a:defRPr/>
              </a:pPr>
              <a:t>‹#›</a:t>
            </a:fld>
            <a:endParaRPr lang="en-US" dirty="0"/>
          </a:p>
        </p:txBody>
      </p:sp>
    </p:spTree>
    <p:extLst>
      <p:ext uri="{BB962C8B-B14F-4D97-AF65-F5344CB8AC3E}">
        <p14:creationId xmlns:p14="http://schemas.microsoft.com/office/powerpoint/2010/main" val="992846702"/>
      </p:ext>
    </p:extLst>
  </p:cSld>
  <p:clrMapOvr>
    <a:masterClrMapping/>
  </p:clrMapOvr>
  <p:transition spd="slow">
    <p:checke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CE7198-5E64-49A1-8894-2445BE8C09C9}" type="datetime1">
              <a:rPr lang="en-US"/>
              <a:pPr>
                <a:defRPr/>
              </a:pPr>
              <a:t>4/18/2022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4" name="Slide Number Placeholder 5"/>
          <p:cNvSpPr>
            <a:spLocks noGrp="1"/>
          </p:cNvSpPr>
          <p:nvPr>
            <p:ph type="sldNum" sz="quarter" idx="12"/>
          </p:nvPr>
        </p:nvSpPr>
        <p:spPr/>
        <p:txBody>
          <a:bodyPr/>
          <a:lstStyle>
            <a:lvl1pPr>
              <a:defRPr/>
            </a:lvl1pPr>
          </a:lstStyle>
          <a:p>
            <a:pPr>
              <a:defRPr/>
            </a:pPr>
            <a:fld id="{ED7A5CFD-82BB-464F-9198-AA6F7D4CC836}" type="slidenum">
              <a:rPr lang="en-US"/>
              <a:pPr>
                <a:defRPr/>
              </a:pPr>
              <a:t>‹#›</a:t>
            </a:fld>
            <a:endParaRPr lang="en-US" dirty="0"/>
          </a:p>
        </p:txBody>
      </p:sp>
    </p:spTree>
    <p:extLst>
      <p:ext uri="{BB962C8B-B14F-4D97-AF65-F5344CB8AC3E}">
        <p14:creationId xmlns:p14="http://schemas.microsoft.com/office/powerpoint/2010/main" val="505563873"/>
      </p:ext>
    </p:extLst>
  </p:cSld>
  <p:clrMapOvr>
    <a:masterClrMapping/>
  </p:clrMapOvr>
  <p:transition spd="slow">
    <p:checke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188CD-BE0B-491C-BB8B-DEC243FFD18C}" type="datetime1">
              <a:rPr lang="en-US"/>
              <a:pPr>
                <a:defRPr/>
              </a:pPr>
              <a:t>4/18/2022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795B9206-BF61-449E-9E7C-1E11EC93BC3F}" type="slidenum">
              <a:rPr lang="en-US"/>
              <a:pPr>
                <a:defRPr/>
              </a:pPr>
              <a:t>‹#›</a:t>
            </a:fld>
            <a:endParaRPr lang="en-US" dirty="0"/>
          </a:p>
        </p:txBody>
      </p:sp>
    </p:spTree>
    <p:extLst>
      <p:ext uri="{BB962C8B-B14F-4D97-AF65-F5344CB8AC3E}">
        <p14:creationId xmlns:p14="http://schemas.microsoft.com/office/powerpoint/2010/main" val="1788822639"/>
      </p:ext>
    </p:extLst>
  </p:cSld>
  <p:clrMapOvr>
    <a:masterClrMapping/>
  </p:clrMapOvr>
  <p:transition spd="slow">
    <p:checke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02C489-463C-4B68-B8D1-8908ABC007C9}" type="datetime1">
              <a:rPr lang="en-US"/>
              <a:pPr>
                <a:defRPr/>
              </a:pPr>
              <a:t>4/18/2022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213524F9-2ED8-4F8A-A425-8F08DE44EFCA}" type="slidenum">
              <a:rPr lang="en-US"/>
              <a:pPr>
                <a:defRPr/>
              </a:pPr>
              <a:t>‹#›</a:t>
            </a:fld>
            <a:endParaRPr lang="en-US" dirty="0"/>
          </a:p>
        </p:txBody>
      </p:sp>
    </p:spTree>
    <p:extLst>
      <p:ext uri="{BB962C8B-B14F-4D97-AF65-F5344CB8AC3E}">
        <p14:creationId xmlns:p14="http://schemas.microsoft.com/office/powerpoint/2010/main" val="95900182"/>
      </p:ext>
    </p:extLst>
  </p:cSld>
  <p:clrMapOvr>
    <a:masterClrMapping/>
  </p:clrMapOvr>
  <p:transition spd="slow">
    <p:checke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81F69-53C8-4C07-BCC1-249996E73389}" type="datetime1">
              <a:rPr lang="en-US"/>
              <a:pPr>
                <a:defRPr/>
              </a:pPr>
              <a:t>4/18/2022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FCFE8492-127B-4239-898E-9549371234C7}" type="slidenum">
              <a:rPr lang="en-US"/>
              <a:pPr>
                <a:defRPr/>
              </a:pPr>
              <a:t>‹#›</a:t>
            </a:fld>
            <a:endParaRPr lang="en-US" dirty="0"/>
          </a:p>
        </p:txBody>
      </p:sp>
    </p:spTree>
    <p:extLst>
      <p:ext uri="{BB962C8B-B14F-4D97-AF65-F5344CB8AC3E}">
        <p14:creationId xmlns:p14="http://schemas.microsoft.com/office/powerpoint/2010/main" val="3245194908"/>
      </p:ext>
    </p:extLst>
  </p:cSld>
  <p:clrMapOvr>
    <a:masterClrMapping/>
  </p:clrMapOvr>
  <p:transition spd="slow">
    <p:check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57139301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3BC-2BE7-4A3E-B8D1-DA49A88237AA}" type="datetime1">
              <a:rPr lang="en-US"/>
              <a:pPr>
                <a:defRPr/>
              </a:pPr>
              <a:t>4/18/2022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48015DB-DC51-4000-8105-87A3CD5D265E}" type="slidenum">
              <a:rPr lang="en-US"/>
              <a:pPr>
                <a:defRPr/>
              </a:pPr>
              <a:t>‹#›</a:t>
            </a:fld>
            <a:endParaRPr lang="en-US" dirty="0"/>
          </a:p>
        </p:txBody>
      </p:sp>
    </p:spTree>
    <p:extLst>
      <p:ext uri="{BB962C8B-B14F-4D97-AF65-F5344CB8AC3E}">
        <p14:creationId xmlns:p14="http://schemas.microsoft.com/office/powerpoint/2010/main" val="4215117902"/>
      </p:ext>
    </p:extLst>
  </p:cSld>
  <p:clrMapOvr>
    <a:masterClrMapping/>
  </p:clrMapOvr>
  <p:transition spd="slow">
    <p:check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874780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15555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6733230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4631772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682586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580298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3229536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2004560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21682086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4132097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31933270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38577048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2330848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311394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2512182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413701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15584826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4/18/2022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42052086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4/18/2022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3845668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4/18/2022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1474761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13853681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4/18/2022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17386681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609527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4/18/2022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771547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2.xml"/><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65.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3.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66.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4.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theme" Target="../theme/theme67.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5.xml"/><Relationship Id="rId3" Type="http://schemas.openxmlformats.org/officeDocument/2006/relationships/slideLayout" Target="../slideLayouts/slideLayout740.xml"/><Relationship Id="rId7" Type="http://schemas.openxmlformats.org/officeDocument/2006/relationships/slideLayout" Target="../slideLayouts/slideLayout744.xml"/><Relationship Id="rId12" Type="http://schemas.openxmlformats.org/officeDocument/2006/relationships/theme" Target="../theme/theme68.xml"/><Relationship Id="rId2" Type="http://schemas.openxmlformats.org/officeDocument/2006/relationships/slideLayout" Target="../slideLayouts/slideLayout739.xml"/><Relationship Id="rId1" Type="http://schemas.openxmlformats.org/officeDocument/2006/relationships/slideLayout" Target="../slideLayouts/slideLayout738.xml"/><Relationship Id="rId6" Type="http://schemas.openxmlformats.org/officeDocument/2006/relationships/slideLayout" Target="../slideLayouts/slideLayout743.xml"/><Relationship Id="rId11" Type="http://schemas.openxmlformats.org/officeDocument/2006/relationships/slideLayout" Target="../slideLayouts/slideLayout748.xml"/><Relationship Id="rId5" Type="http://schemas.openxmlformats.org/officeDocument/2006/relationships/slideLayout" Target="../slideLayouts/slideLayout742.xml"/><Relationship Id="rId10" Type="http://schemas.openxmlformats.org/officeDocument/2006/relationships/slideLayout" Target="../slideLayouts/slideLayout747.xml"/><Relationship Id="rId4" Type="http://schemas.openxmlformats.org/officeDocument/2006/relationships/slideLayout" Target="../slideLayouts/slideLayout741.xml"/><Relationship Id="rId9" Type="http://schemas.openxmlformats.org/officeDocument/2006/relationships/slideLayout" Target="../slideLayouts/slideLayout746.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6.xml"/><Relationship Id="rId3" Type="http://schemas.openxmlformats.org/officeDocument/2006/relationships/slideLayout" Target="../slideLayouts/slideLayout751.xml"/><Relationship Id="rId7" Type="http://schemas.openxmlformats.org/officeDocument/2006/relationships/slideLayout" Target="../slideLayouts/slideLayout755.xml"/><Relationship Id="rId12" Type="http://schemas.openxmlformats.org/officeDocument/2006/relationships/theme" Target="../theme/theme69.xml"/><Relationship Id="rId2" Type="http://schemas.openxmlformats.org/officeDocument/2006/relationships/slideLayout" Target="../slideLayouts/slideLayout750.xml"/><Relationship Id="rId1" Type="http://schemas.openxmlformats.org/officeDocument/2006/relationships/slideLayout" Target="../slideLayouts/slideLayout749.xml"/><Relationship Id="rId6" Type="http://schemas.openxmlformats.org/officeDocument/2006/relationships/slideLayout" Target="../slideLayouts/slideLayout754.xml"/><Relationship Id="rId11" Type="http://schemas.openxmlformats.org/officeDocument/2006/relationships/slideLayout" Target="../slideLayouts/slideLayout759.xml"/><Relationship Id="rId5" Type="http://schemas.openxmlformats.org/officeDocument/2006/relationships/slideLayout" Target="../slideLayouts/slideLayout753.xml"/><Relationship Id="rId10" Type="http://schemas.openxmlformats.org/officeDocument/2006/relationships/slideLayout" Target="../slideLayouts/slideLayout758.xml"/><Relationship Id="rId4" Type="http://schemas.openxmlformats.org/officeDocument/2006/relationships/slideLayout" Target="../slideLayouts/slideLayout752.xml"/><Relationship Id="rId9" Type="http://schemas.openxmlformats.org/officeDocument/2006/relationships/slideLayout" Target="../slideLayouts/slideLayout7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7.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theme" Target="../theme/theme70.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71732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5164133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63116084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63518584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51166708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22653663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4215679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863727281"/>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7538122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25543509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6365851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803144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2960986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89691727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484429334"/>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31816600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00637367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27756197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80943326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313871988"/>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1049169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99782608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7210854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64835474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01110136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66746979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31636009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96547461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471471335"/>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2610815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279635896"/>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643640738"/>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903495200"/>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928195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94867822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487522214"/>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64437462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24200387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65267483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703449005"/>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016158100"/>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008031297"/>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965698398"/>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909357669"/>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944145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30138409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56969049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182185682"/>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447988572"/>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458559674"/>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040263411"/>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381647869"/>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637609005"/>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881496890"/>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793724780"/>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1909726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900978722"/>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326694255"/>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409900523"/>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692137728"/>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01948012"/>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56701062"/>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79655084"/>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89831470"/>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808271501"/>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2604042728"/>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7497899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6526767-0AD1-4353-A9D2-901DEDD76D7B}" type="datetime1">
              <a:rPr lang="en-US">
                <a:ea typeface="MS PGothic" pitchFamily="34" charset="-128"/>
              </a:rPr>
              <a:pPr defTabSz="457200" fontAlgn="base">
                <a:spcBef>
                  <a:spcPct val="0"/>
                </a:spcBef>
                <a:spcAft>
                  <a:spcPct val="0"/>
                </a:spcAft>
                <a:defRPr/>
              </a:pPr>
              <a:t>4/18/2022</a:t>
            </a:fld>
            <a:endParaRPr 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r>
              <a:rPr lang="en-US" dirty="0">
                <a:solidFill>
                  <a:prstClr val="black">
                    <a:tint val="75000"/>
                  </a:prstClr>
                </a:solidFill>
              </a:rPr>
              <a:t>Revelation Lesson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B291F7-6F04-47C4-B28A-6A6DC1FAB851}" type="slidenum">
              <a:rPr lang="en-US">
                <a:ea typeface="MS PGothic" pitchFamily="34" charset="-128"/>
              </a:rPr>
              <a:pPr defTabSz="457200" fontAlgn="base">
                <a:spcBef>
                  <a:spcPct val="0"/>
                </a:spcBef>
                <a:spcAft>
                  <a:spcPct val="0"/>
                </a:spcAft>
                <a:defRPr/>
              </a:pPr>
              <a:t>‹#›</a:t>
            </a:fld>
            <a:endParaRPr lang="en-US" dirty="0">
              <a:ea typeface="MS PGothic" pitchFamily="34" charset="-128"/>
            </a:endParaRPr>
          </a:p>
        </p:txBody>
      </p:sp>
    </p:spTree>
    <p:extLst>
      <p:ext uri="{BB962C8B-B14F-4D97-AF65-F5344CB8AC3E}">
        <p14:creationId xmlns:p14="http://schemas.microsoft.com/office/powerpoint/2010/main" val="3056874554"/>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transition spd="slow">
    <p:checker/>
  </p:transition>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5858970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4/18/2022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7627445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0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55.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66.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3.xml"/></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35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6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98.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40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3.xml"/></Relationships>
</file>

<file path=ppt/slides/_rels/slide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47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64.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86.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0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563.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5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5.xml"/></Relationships>
</file>

<file path=ppt/slides/_rels/slide5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96.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0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640.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7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8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95.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06.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17.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28.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39.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60.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cxnSp>
        <p:nvCxnSpPr>
          <p:cNvPr id="254978" name="Straight Connector 12"/>
          <p:cNvCxnSpPr>
            <a:cxnSpLocks noChangeShapeType="1"/>
          </p:cNvCxnSpPr>
          <p:nvPr/>
        </p:nvCxnSpPr>
        <p:spPr bwMode="auto">
          <a:xfrm>
            <a:off x="457200" y="6491288"/>
            <a:ext cx="8302625"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54979" name="TextBox 5"/>
          <p:cNvSpPr txBox="1">
            <a:spLocks noChangeArrowheads="1"/>
          </p:cNvSpPr>
          <p:nvPr/>
        </p:nvSpPr>
        <p:spPr bwMode="auto">
          <a:xfrm>
            <a:off x="647700" y="30163"/>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5498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1864DA8-B7CC-483B-BA4B-18718A694BC4}" type="slidenum">
              <a:rPr lang="en-US" altLang="en-US" sz="1000" b="1" smtClean="0">
                <a:solidFill>
                  <a:srgbClr val="FFFFFF"/>
                </a:solidFill>
                <a:latin typeface="Verdana" pitchFamily="34" charset="0"/>
              </a:rPr>
              <a:pPr eaLnBrk="1" hangingPunct="1">
                <a:spcBef>
                  <a:spcPct val="0"/>
                </a:spcBef>
                <a:buFontTx/>
                <a:buNone/>
              </a:pPr>
              <a:t>1</a:t>
            </a:fld>
            <a:endParaRPr lang="en-US" altLang="en-US" sz="1000" b="1" smtClean="0">
              <a:solidFill>
                <a:srgbClr val="FFFFFF"/>
              </a:solidFill>
              <a:latin typeface="Verdana" pitchFamily="34" charset="0"/>
            </a:endParaRPr>
          </a:p>
        </p:txBody>
      </p:sp>
      <p:sp>
        <p:nvSpPr>
          <p:cNvPr id="25498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17 Lesson</a:t>
            </a:r>
          </a:p>
        </p:txBody>
      </p:sp>
      <p:sp>
        <p:nvSpPr>
          <p:cNvPr id="25498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B8EE4CC-E885-4F82-BEC9-F3C01D74BFD6}" type="datetime1">
              <a:rPr lang="en-US" altLang="en-US" sz="1000" b="1" smtClean="0">
                <a:solidFill>
                  <a:srgbClr val="FFFFFF"/>
                </a:solidFill>
                <a:latin typeface="Verdana" pitchFamily="34" charset="0"/>
              </a:rPr>
              <a:pPr eaLnBrk="1" hangingPunct="1">
                <a:spcBef>
                  <a:spcPct val="0"/>
                </a:spcBef>
                <a:buFontTx/>
                <a:buNone/>
              </a:pPr>
              <a:t>4/18/2022</a:t>
            </a:fld>
            <a:endParaRPr lang="en-US" altLang="en-US" sz="1000" b="1" smtClean="0">
              <a:solidFill>
                <a:srgbClr val="FFFFFF"/>
              </a:solidFill>
              <a:latin typeface="Verdana" pitchFamily="34" charset="0"/>
            </a:endParaRPr>
          </a:p>
        </p:txBody>
      </p:sp>
      <p:sp>
        <p:nvSpPr>
          <p:cNvPr id="254983" name="TextBox 10"/>
          <p:cNvSpPr txBox="1">
            <a:spLocks noChangeArrowheads="1"/>
          </p:cNvSpPr>
          <p:nvPr/>
        </p:nvSpPr>
        <p:spPr bwMode="auto">
          <a:xfrm>
            <a:off x="647700" y="868363"/>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000000"/>
                </a:solidFill>
                <a:latin typeface="Verdana" pitchFamily="34" charset="0"/>
              </a:rPr>
              <a:t>The Seven Last Judgments</a:t>
            </a:r>
          </a:p>
        </p:txBody>
      </p:sp>
      <p:pic>
        <p:nvPicPr>
          <p:cNvPr id="2549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400" y="868363"/>
            <a:ext cx="802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4985" name="Straight Connector 12"/>
          <p:cNvCxnSpPr>
            <a:cxnSpLocks noChangeShapeType="1"/>
          </p:cNvCxnSpPr>
          <p:nvPr/>
        </p:nvCxnSpPr>
        <p:spPr bwMode="auto">
          <a:xfrm flipV="1">
            <a:off x="457200" y="708025"/>
            <a:ext cx="8343900" cy="301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58269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3170" name="TextBox 3"/>
          <p:cNvSpPr txBox="1">
            <a:spLocks noChangeArrowheads="1"/>
          </p:cNvSpPr>
          <p:nvPr/>
        </p:nvSpPr>
        <p:spPr bwMode="auto">
          <a:xfrm>
            <a:off x="647700" y="1280118"/>
            <a:ext cx="7076933"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63171" name="Straight Connector 12"/>
          <p:cNvCxnSpPr>
            <a:cxnSpLocks noChangeShapeType="1"/>
          </p:cNvCxnSpPr>
          <p:nvPr/>
        </p:nvCxnSpPr>
        <p:spPr bwMode="auto">
          <a:xfrm>
            <a:off x="255848" y="69307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317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3173" name="TextBox 6"/>
          <p:cNvSpPr txBox="1">
            <a:spLocks noChangeArrowheads="1"/>
          </p:cNvSpPr>
          <p:nvPr/>
        </p:nvSpPr>
        <p:spPr bwMode="auto">
          <a:xfrm>
            <a:off x="800100" y="821709"/>
            <a:ext cx="6378622"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376238" y="5243513"/>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a:solidFill>
                  <a:srgbClr val="FFFFFF"/>
                </a:solidFill>
                <a:latin typeface="Verdana" pitchFamily="34" charset="0"/>
              </a:rPr>
              <a:t> </a:t>
            </a:r>
            <a:r>
              <a:rPr lang="en-US" altLang="en-US" sz="2000" b="1" i="1">
                <a:solidFill>
                  <a:srgbClr val="FFFFFF"/>
                </a:solidFill>
                <a:latin typeface="Verdana" pitchFamily="34" charset="0"/>
              </a:rPr>
              <a:t>Furthermore, with the confusion of tongues and resultant dispersion (</a:t>
            </a:r>
            <a:r>
              <a:rPr lang="en-US" altLang="en-US" sz="2000" b="1" i="1">
                <a:solidFill>
                  <a:srgbClr val="FFFF00"/>
                </a:solidFill>
                <a:latin typeface="Verdana" pitchFamily="34" charset="0"/>
              </a:rPr>
              <a:t>Genesis 11:9</a:t>
            </a:r>
            <a:r>
              <a:rPr lang="en-US" altLang="en-US" sz="2000" b="1" i="1">
                <a:solidFill>
                  <a:srgbClr val="FFFFFF"/>
                </a:solidFill>
                <a:latin typeface="Verdana" pitchFamily="34" charset="0"/>
              </a:rPr>
              <a:t>), this religious system was carried by the scattering tribes into every region of the world.</a:t>
            </a:r>
          </a:p>
        </p:txBody>
      </p:sp>
      <p:sp>
        <p:nvSpPr>
          <p:cNvPr id="263175" name="TextBox 9"/>
          <p:cNvSpPr txBox="1">
            <a:spLocks noChangeArrowheads="1"/>
          </p:cNvSpPr>
          <p:nvPr/>
        </p:nvSpPr>
        <p:spPr bwMode="auto">
          <a:xfrm>
            <a:off x="376238" y="1912938"/>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17:2. </a:t>
            </a:r>
            <a:r>
              <a:rPr lang="en-US" altLang="en-US" sz="2000" b="1" i="1">
                <a:solidFill>
                  <a:srgbClr val="FFFF00"/>
                </a:solidFill>
                <a:latin typeface="Verdana" pitchFamily="34" charset="0"/>
              </a:rPr>
              <a:t>With whom the kings of the earth have committed fornication, and the inhabitants of the earth have been made drunk with the wine of her fornication. </a:t>
            </a:r>
            <a:r>
              <a:rPr lang="en-US" altLang="en-US" sz="2000" b="1" i="1">
                <a:solidFill>
                  <a:srgbClr val="FFFFFF"/>
                </a:solidFill>
                <a:latin typeface="Verdana" pitchFamily="34" charset="0"/>
              </a:rPr>
              <a:t>(Cont’d)</a:t>
            </a:r>
          </a:p>
        </p:txBody>
      </p:sp>
      <p:sp>
        <p:nvSpPr>
          <p:cNvPr id="26317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AEFCE05-E89D-49C8-840A-4870ACC58DB1}" type="slidenum">
              <a:rPr lang="en-US" altLang="en-US" sz="1400" b="1" smtClean="0">
                <a:solidFill>
                  <a:srgbClr val="FFFFFF"/>
                </a:solidFill>
                <a:latin typeface="Verdana" pitchFamily="34" charset="0"/>
              </a:rPr>
              <a:pPr eaLnBrk="1" hangingPunct="1">
                <a:spcBef>
                  <a:spcPct val="0"/>
                </a:spcBef>
                <a:buFontTx/>
                <a:buNone/>
              </a:pPr>
              <a:t>10</a:t>
            </a:fld>
            <a:endParaRPr lang="en-US" altLang="en-US" sz="1400" b="1" smtClean="0">
              <a:solidFill>
                <a:srgbClr val="FFFFFF"/>
              </a:solidFill>
              <a:latin typeface="Verdana" pitchFamily="34" charset="0"/>
            </a:endParaRPr>
          </a:p>
        </p:txBody>
      </p:sp>
      <p:sp>
        <p:nvSpPr>
          <p:cNvPr id="26317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317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216DD51-359B-4738-927B-F2E51A0B11CD}"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76238" y="3236913"/>
            <a:ext cx="863282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We are well justified biblically, therefore (and the Bible is our authority), in inferring that the religious system established at the original Babylon (“</a:t>
            </a:r>
            <a:r>
              <a:rPr lang="en-US" altLang="ja-JP" sz="2000" b="1" i="1" dirty="0">
                <a:solidFill>
                  <a:srgbClr val="FFFFFF"/>
                </a:solidFill>
                <a:latin typeface="Verdana" pitchFamily="34" charset="0"/>
              </a:rPr>
              <a:t>Babel</a:t>
            </a:r>
            <a:r>
              <a:rPr lang="en-US" altLang="en-US" sz="2000" b="1" i="1" dirty="0">
                <a:solidFill>
                  <a:srgbClr val="FFFFFF"/>
                </a:solidFill>
                <a:latin typeface="Verdana" pitchFamily="34" charset="0"/>
              </a:rPr>
              <a:t>”</a:t>
            </a:r>
            <a:r>
              <a:rPr lang="en-US" altLang="ja-JP" sz="2000" b="1" i="1" dirty="0">
                <a:solidFill>
                  <a:srgbClr val="FFFFFF"/>
                </a:solidFill>
                <a:latin typeface="Verdana" pitchFamily="34" charset="0"/>
              </a:rPr>
              <a:t>) by its founder and first king, Nimrod, is the root source of the later Assyria/Babylonian complex of religion and philosophy.</a:t>
            </a:r>
            <a:endParaRPr lang="en-US" altLang="en-US" sz="2000" b="1" i="1" dirty="0">
              <a:solidFill>
                <a:srgbClr val="FFFFFF"/>
              </a:solidFill>
              <a:latin typeface="Verdana"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484" y="39713"/>
            <a:ext cx="2196579" cy="1873225"/>
          </a:xfrm>
          <a:prstGeom prst="rect">
            <a:avLst/>
          </a:prstGeom>
        </p:spPr>
      </p:pic>
    </p:spTree>
    <p:extLst>
      <p:ext uri="{BB962C8B-B14F-4D97-AF65-F5344CB8AC3E}">
        <p14:creationId xmlns:p14="http://schemas.microsoft.com/office/powerpoint/2010/main" val="2219879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4194" name="TextBox 3"/>
          <p:cNvSpPr txBox="1">
            <a:spLocks noChangeArrowheads="1"/>
          </p:cNvSpPr>
          <p:nvPr/>
        </p:nvSpPr>
        <p:spPr bwMode="auto">
          <a:xfrm>
            <a:off x="647700" y="1266471"/>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64195" name="Straight Connector 12"/>
          <p:cNvCxnSpPr>
            <a:cxnSpLocks noChangeShapeType="1"/>
          </p:cNvCxnSpPr>
          <p:nvPr/>
        </p:nvCxnSpPr>
        <p:spPr bwMode="auto">
          <a:xfrm>
            <a:off x="105723" y="69307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419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4197" name="TextBox 6"/>
          <p:cNvSpPr txBox="1">
            <a:spLocks noChangeArrowheads="1"/>
          </p:cNvSpPr>
          <p:nvPr/>
        </p:nvSpPr>
        <p:spPr bwMode="auto">
          <a:xfrm>
            <a:off x="827111" y="761860"/>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351631" y="4498975"/>
            <a:ext cx="8631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monstrous system has permeated practically every culture in the world in one form or another.</a:t>
            </a:r>
          </a:p>
        </p:txBody>
      </p:sp>
      <p:sp>
        <p:nvSpPr>
          <p:cNvPr id="264199" name="TextBox 9"/>
          <p:cNvSpPr txBox="1">
            <a:spLocks noChangeArrowheads="1"/>
          </p:cNvSpPr>
          <p:nvPr/>
        </p:nvSpPr>
        <p:spPr bwMode="auto">
          <a:xfrm>
            <a:off x="376238" y="1804657"/>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17:2. </a:t>
            </a:r>
            <a:r>
              <a:rPr lang="en-US" altLang="en-US" sz="2000" b="1" i="1" dirty="0">
                <a:solidFill>
                  <a:srgbClr val="FFFF00"/>
                </a:solidFill>
                <a:latin typeface="Verdana" pitchFamily="34" charset="0"/>
              </a:rPr>
              <a:t>With whom the kings of the earth have committed fornication, and the inhabitants of the earth have been made drunk with the wine of her fornication. </a:t>
            </a:r>
            <a:r>
              <a:rPr lang="en-US" altLang="en-US" sz="2000" b="1" i="1" dirty="0">
                <a:solidFill>
                  <a:srgbClr val="FFFFFF"/>
                </a:solidFill>
                <a:latin typeface="Verdana" pitchFamily="34" charset="0"/>
              </a:rPr>
              <a:t>(Cont’d)</a:t>
            </a:r>
          </a:p>
        </p:txBody>
      </p:sp>
      <p:sp>
        <p:nvSpPr>
          <p:cNvPr id="26420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216DF0D-A6F7-400D-B5E1-D817CE86AFA7}" type="slidenum">
              <a:rPr lang="en-US" altLang="en-US" sz="1400" b="1" smtClean="0">
                <a:solidFill>
                  <a:srgbClr val="FFFFFF"/>
                </a:solidFill>
                <a:latin typeface="Verdana" pitchFamily="34" charset="0"/>
              </a:rPr>
              <a:pPr eaLnBrk="1" hangingPunct="1">
                <a:spcBef>
                  <a:spcPct val="0"/>
                </a:spcBef>
                <a:buFontTx/>
                <a:buNone/>
              </a:pPr>
              <a:t>11</a:t>
            </a:fld>
            <a:endParaRPr lang="en-US" altLang="en-US" sz="1400" b="1" smtClean="0">
              <a:solidFill>
                <a:srgbClr val="FFFFFF"/>
              </a:solidFill>
              <a:latin typeface="Verdana" pitchFamily="34" charset="0"/>
            </a:endParaRPr>
          </a:p>
        </p:txBody>
      </p:sp>
      <p:sp>
        <p:nvSpPr>
          <p:cNvPr id="26420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420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EC368F6-54E3-4F9A-8BF3-4B4CADB28D31}"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51631" y="3155501"/>
            <a:ext cx="86312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is the reason why every nation and tribe of the past or present has a religious system which is fundamentally pantheistic, polytheistic, evolutionary, </a:t>
            </a:r>
            <a:r>
              <a:rPr lang="en-US" altLang="en-US" sz="2000" b="1" i="1" dirty="0" smtClean="0">
                <a:solidFill>
                  <a:srgbClr val="FFFFFF"/>
                </a:solidFill>
                <a:latin typeface="Verdana" pitchFamily="34" charset="0"/>
              </a:rPr>
              <a:t>animalistic/spiritualistic</a:t>
            </a:r>
            <a:r>
              <a:rPr lang="en-US" altLang="en-US" sz="2000" b="1" i="1" dirty="0">
                <a:solidFill>
                  <a:srgbClr val="FFFFFF"/>
                </a:solidFill>
                <a:latin typeface="Verdana" pitchFamily="34" charset="0"/>
              </a:rPr>
              <a:t>, astrological, and idolatrous.</a:t>
            </a:r>
          </a:p>
        </p:txBody>
      </p:sp>
      <p:sp>
        <p:nvSpPr>
          <p:cNvPr id="2" name="TextBox 1"/>
          <p:cNvSpPr txBox="1"/>
          <p:nvPr/>
        </p:nvSpPr>
        <p:spPr>
          <a:xfrm>
            <a:off x="351630" y="5247944"/>
            <a:ext cx="8335169" cy="1323439"/>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All religions and philosophies </a:t>
            </a:r>
            <a:r>
              <a:rPr lang="en-US" altLang="en-US" sz="2000" b="1" i="1" dirty="0">
                <a:solidFill>
                  <a:srgbClr val="FFFFFF"/>
                </a:solidFill>
                <a:latin typeface="Verdana" pitchFamily="34" charset="0"/>
                <a:ea typeface="MS PGothic" pitchFamily="34" charset="-128"/>
              </a:rPr>
              <a:t>, except </a:t>
            </a:r>
            <a:r>
              <a:rPr lang="en-US" altLang="en-US" sz="2000" b="1" i="1" dirty="0">
                <a:solidFill>
                  <a:srgbClr val="FFFFFF"/>
                </a:solidFill>
                <a:latin typeface="Verdana" pitchFamily="34" charset="0"/>
                <a:ea typeface="MS PGothic" pitchFamily="34" charset="-128"/>
              </a:rPr>
              <a:t>those founded on special creation as revealed in </a:t>
            </a:r>
            <a:r>
              <a:rPr lang="en-US" altLang="en-US" sz="2000" b="1" i="1" dirty="0">
                <a:solidFill>
                  <a:srgbClr val="FFFFFF"/>
                </a:solidFill>
                <a:latin typeface="Verdana" pitchFamily="34" charset="0"/>
                <a:ea typeface="MS PGothic" pitchFamily="34" charset="-128"/>
              </a:rPr>
              <a:t>Genesis, </a:t>
            </a:r>
            <a:r>
              <a:rPr lang="en-US" altLang="en-US" sz="2000" b="1" i="1" dirty="0">
                <a:solidFill>
                  <a:srgbClr val="FFFFFF"/>
                </a:solidFill>
                <a:latin typeface="Verdana" pitchFamily="34" charset="0"/>
                <a:ea typeface="MS PGothic" pitchFamily="34" charset="-128"/>
              </a:rPr>
              <a:t>worship and serve the creation more than the Creator and thus are under God’s condemnation.</a:t>
            </a:r>
          </a:p>
        </p:txBody>
      </p:sp>
    </p:spTree>
    <p:extLst>
      <p:ext uri="{BB962C8B-B14F-4D97-AF65-F5344CB8AC3E}">
        <p14:creationId xmlns:p14="http://schemas.microsoft.com/office/powerpoint/2010/main" val="4181354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5218" name="TextBox 3"/>
          <p:cNvSpPr txBox="1">
            <a:spLocks noChangeArrowheads="1"/>
          </p:cNvSpPr>
          <p:nvPr/>
        </p:nvSpPr>
        <p:spPr bwMode="auto">
          <a:xfrm>
            <a:off x="673100" y="128011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65219" name="Straight Connector 12"/>
          <p:cNvCxnSpPr>
            <a:cxnSpLocks noChangeShapeType="1"/>
          </p:cNvCxnSpPr>
          <p:nvPr/>
        </p:nvCxnSpPr>
        <p:spPr bwMode="auto">
          <a:xfrm>
            <a:off x="762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522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 17</a:t>
            </a:r>
          </a:p>
        </p:txBody>
      </p:sp>
      <p:sp>
        <p:nvSpPr>
          <p:cNvPr id="265221" name="TextBox 6"/>
          <p:cNvSpPr txBox="1">
            <a:spLocks noChangeArrowheads="1"/>
          </p:cNvSpPr>
          <p:nvPr/>
        </p:nvSpPr>
        <p:spPr bwMode="auto">
          <a:xfrm>
            <a:off x="800100" y="717314"/>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358775" y="3318065"/>
            <a:ext cx="5661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Thus have all the inhabitants of earth been made drunk with the wine of Babel’s primeval fornication, as Nimrod chose Satan rather than God.</a:t>
            </a:r>
          </a:p>
        </p:txBody>
      </p:sp>
      <p:sp>
        <p:nvSpPr>
          <p:cNvPr id="265223" name="TextBox 9"/>
          <p:cNvSpPr txBox="1">
            <a:spLocks noChangeArrowheads="1"/>
          </p:cNvSpPr>
          <p:nvPr/>
        </p:nvSpPr>
        <p:spPr bwMode="auto">
          <a:xfrm>
            <a:off x="358775" y="1802405"/>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17:2. </a:t>
            </a:r>
            <a:r>
              <a:rPr lang="en-US" altLang="en-US" sz="2000" b="1" i="1" dirty="0">
                <a:solidFill>
                  <a:srgbClr val="FFFF00"/>
                </a:solidFill>
                <a:latin typeface="Verdana" pitchFamily="34" charset="0"/>
              </a:rPr>
              <a:t>With whom the kings of the earth have committed fornication, and the inhabitants of the earth have been made drunk with the wine of her fornication. </a:t>
            </a:r>
            <a:r>
              <a:rPr lang="en-US" altLang="en-US" sz="2000" b="1" i="1" dirty="0">
                <a:solidFill>
                  <a:srgbClr val="FFFFFF"/>
                </a:solidFill>
                <a:latin typeface="Verdana" pitchFamily="34" charset="0"/>
              </a:rPr>
              <a:t>(Cont’d)</a:t>
            </a:r>
          </a:p>
        </p:txBody>
      </p:sp>
      <p:sp>
        <p:nvSpPr>
          <p:cNvPr id="26522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4A09DB6-E32E-4C4E-AFD3-CB6803C6D236}" type="slidenum">
              <a:rPr lang="en-US" altLang="en-US" sz="1400" b="1" smtClean="0">
                <a:solidFill>
                  <a:srgbClr val="FFFFFF"/>
                </a:solidFill>
                <a:latin typeface="Verdana" pitchFamily="34" charset="0"/>
              </a:rPr>
              <a:pPr eaLnBrk="1" hangingPunct="1">
                <a:spcBef>
                  <a:spcPct val="0"/>
                </a:spcBef>
                <a:buFontTx/>
                <a:buNone/>
              </a:pPr>
              <a:t>12</a:t>
            </a:fld>
            <a:endParaRPr lang="en-US" altLang="en-US" sz="1400" b="1" smtClean="0">
              <a:solidFill>
                <a:srgbClr val="FFFFFF"/>
              </a:solidFill>
              <a:latin typeface="Verdana" pitchFamily="34" charset="0"/>
            </a:endParaRPr>
          </a:p>
        </p:txBody>
      </p:sp>
      <p:sp>
        <p:nvSpPr>
          <p:cNvPr id="26522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522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0185B07-4EED-4500-9BA9-CD378F614A93}"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3" name="TextBox 12"/>
          <p:cNvSpPr txBox="1">
            <a:spLocks noChangeArrowheads="1"/>
          </p:cNvSpPr>
          <p:nvPr/>
        </p:nvSpPr>
        <p:spPr bwMode="auto">
          <a:xfrm>
            <a:off x="358775" y="4802743"/>
            <a:ext cx="576907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00"/>
                </a:solidFill>
                <a:latin typeface="Verdana" pitchFamily="34" charset="0"/>
              </a:rPr>
              <a:t>Who changed the truth of God into a lie, and worshipped and served the creature more than the Creator, who is blessed for ever. Amen. </a:t>
            </a:r>
            <a:r>
              <a:rPr lang="en-US" altLang="en-US" sz="2000" b="1" i="1" dirty="0">
                <a:solidFill>
                  <a:srgbClr val="FFFFFF"/>
                </a:solidFill>
                <a:latin typeface="Verdana" pitchFamily="34" charset="0"/>
              </a:rPr>
              <a:t>(Romans 1:25)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1896" y="2899817"/>
            <a:ext cx="2500304" cy="384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281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in)">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6242" name="TextBox 3"/>
          <p:cNvSpPr txBox="1">
            <a:spLocks noChangeArrowheads="1"/>
          </p:cNvSpPr>
          <p:nvPr/>
        </p:nvSpPr>
        <p:spPr bwMode="auto">
          <a:xfrm>
            <a:off x="647700" y="1387879"/>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66243" name="Straight Connector 12"/>
          <p:cNvCxnSpPr>
            <a:cxnSpLocks noChangeShapeType="1"/>
          </p:cNvCxnSpPr>
          <p:nvPr/>
        </p:nvCxnSpPr>
        <p:spPr bwMode="auto">
          <a:xfrm>
            <a:off x="266700" y="752452"/>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624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6245" name="TextBox 6"/>
          <p:cNvSpPr txBox="1">
            <a:spLocks noChangeArrowheads="1"/>
          </p:cNvSpPr>
          <p:nvPr/>
        </p:nvSpPr>
        <p:spPr bwMode="auto">
          <a:xfrm>
            <a:off x="800100" y="752452"/>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66246" name="TextBox 9"/>
          <p:cNvSpPr txBox="1">
            <a:spLocks noChangeArrowheads="1"/>
          </p:cNvSpPr>
          <p:nvPr/>
        </p:nvSpPr>
        <p:spPr bwMode="auto">
          <a:xfrm>
            <a:off x="376239" y="1912938"/>
            <a:ext cx="51128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17:3. </a:t>
            </a:r>
            <a:r>
              <a:rPr lang="en-US" altLang="en-US" sz="2000" b="1" i="1" dirty="0">
                <a:solidFill>
                  <a:srgbClr val="FFFF00"/>
                </a:solidFill>
                <a:latin typeface="Verdana" pitchFamily="34" charset="0"/>
              </a:rPr>
              <a:t>So he carried me away in the spirit into the wilderness: and I saw a woman sit upon a scarlet </a:t>
            </a:r>
            <a:r>
              <a:rPr lang="en-US" altLang="en-US" sz="2000" b="1" i="1" dirty="0" err="1">
                <a:solidFill>
                  <a:srgbClr val="FFFF00"/>
                </a:solidFill>
                <a:latin typeface="Verdana" pitchFamily="34" charset="0"/>
              </a:rPr>
              <a:t>coloured</a:t>
            </a:r>
            <a:r>
              <a:rPr lang="en-US" altLang="en-US" sz="2000" b="1" i="1" dirty="0">
                <a:solidFill>
                  <a:srgbClr val="FFFF00"/>
                </a:solidFill>
                <a:latin typeface="Verdana" pitchFamily="34" charset="0"/>
              </a:rPr>
              <a:t> beast, full of names of blasphemy, having seven heads and ten horns.</a:t>
            </a:r>
          </a:p>
        </p:txBody>
      </p:sp>
      <p:sp>
        <p:nvSpPr>
          <p:cNvPr id="26624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D7C54CC-26B9-4F3B-8211-C70BA6F265A4}" type="slidenum">
              <a:rPr lang="en-US" altLang="en-US" sz="1400" b="1" smtClean="0">
                <a:solidFill>
                  <a:srgbClr val="FFFFFF"/>
                </a:solidFill>
                <a:latin typeface="Verdana" pitchFamily="34" charset="0"/>
              </a:rPr>
              <a:pPr eaLnBrk="1" hangingPunct="1">
                <a:spcBef>
                  <a:spcPct val="0"/>
                </a:spcBef>
                <a:buFontTx/>
                <a:buNone/>
              </a:pPr>
              <a:t>13</a:t>
            </a:fld>
            <a:endParaRPr lang="en-US" altLang="en-US" sz="1400" b="1" smtClean="0">
              <a:solidFill>
                <a:srgbClr val="FFFFFF"/>
              </a:solidFill>
              <a:latin typeface="Verdana" pitchFamily="34" charset="0"/>
            </a:endParaRPr>
          </a:p>
        </p:txBody>
      </p:sp>
      <p:sp>
        <p:nvSpPr>
          <p:cNvPr id="26624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624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A0E983A-BAD8-4329-A84F-91464D97779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431800" y="4523069"/>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Once again John </a:t>
            </a:r>
            <a:r>
              <a:rPr lang="en-US" altLang="en-US" sz="2000" b="1" i="1" dirty="0" smtClean="0">
                <a:solidFill>
                  <a:srgbClr val="FFFFFF"/>
                </a:solidFill>
                <a:latin typeface="Verdana" pitchFamily="34" charset="0"/>
              </a:rPr>
              <a:t>is transformed “in </a:t>
            </a:r>
            <a:r>
              <a:rPr lang="en-US" altLang="en-US" sz="2000" b="1" i="1" dirty="0">
                <a:solidFill>
                  <a:srgbClr val="FFFFFF"/>
                </a:solidFill>
                <a:latin typeface="Verdana" pitchFamily="34" charset="0"/>
              </a:rPr>
              <a:t>the Spirit” to another time and place, evidently to observe the whole history of the Babylonian corruption.  </a:t>
            </a:r>
          </a:p>
        </p:txBody>
      </p:sp>
      <p:sp>
        <p:nvSpPr>
          <p:cNvPr id="20" name="TextBox 19"/>
          <p:cNvSpPr txBox="1">
            <a:spLocks noChangeArrowheads="1"/>
          </p:cNvSpPr>
          <p:nvPr/>
        </p:nvSpPr>
        <p:spPr bwMode="auto">
          <a:xfrm>
            <a:off x="431799" y="5784989"/>
            <a:ext cx="85772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aspect of the land and sea becomes vastly </a:t>
            </a:r>
            <a:r>
              <a:rPr lang="en-US" altLang="en-US" sz="2000" b="1" i="1" dirty="0" smtClean="0">
                <a:solidFill>
                  <a:srgbClr val="FFFFFF"/>
                </a:solidFill>
                <a:latin typeface="Verdana" pitchFamily="34" charset="0"/>
              </a:rPr>
              <a:t>different. </a:t>
            </a:r>
            <a:r>
              <a:rPr lang="en-US" altLang="en-US" sz="2000" b="1" i="1" dirty="0">
                <a:solidFill>
                  <a:srgbClr val="FFFFFF"/>
                </a:solidFill>
                <a:latin typeface="Verdana" pitchFamily="34" charset="0"/>
              </a:rPr>
              <a:t>I</a:t>
            </a:r>
            <a:r>
              <a:rPr lang="en-US" altLang="en-US" sz="2000" b="1" i="1" dirty="0" smtClean="0">
                <a:solidFill>
                  <a:srgbClr val="FFFFFF"/>
                </a:solidFill>
                <a:latin typeface="Verdana" pitchFamily="34" charset="0"/>
              </a:rPr>
              <a:t>t </a:t>
            </a:r>
            <a:r>
              <a:rPr lang="en-US" altLang="en-US" sz="2000" b="1" i="1" dirty="0">
                <a:solidFill>
                  <a:srgbClr val="FFFFFF"/>
                </a:solidFill>
                <a:latin typeface="Verdana" pitchFamily="34" charset="0"/>
              </a:rPr>
              <a:t>is nothing but “wilderness”</a:t>
            </a:r>
            <a:r>
              <a:rPr lang="en-US" altLang="ja-JP" sz="2000" b="1" i="1" dirty="0">
                <a:solidFill>
                  <a:srgbClr val="FFFFFF"/>
                </a:solidFill>
                <a:latin typeface="Verdana" pitchFamily="34" charset="0"/>
              </a:rPr>
              <a:t>.</a:t>
            </a:r>
            <a:endParaRPr lang="en-US" altLang="en-US" sz="2000" b="1" i="1" dirty="0">
              <a:solidFill>
                <a:srgbClr val="FFFFFF"/>
              </a:solidFill>
              <a:latin typeface="Verdan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101" y="1958285"/>
            <a:ext cx="3197699" cy="2509198"/>
          </a:xfrm>
          <a:prstGeom prst="rect">
            <a:avLst/>
          </a:prstGeom>
        </p:spPr>
      </p:pic>
    </p:spTree>
    <p:extLst>
      <p:ext uri="{BB962C8B-B14F-4D97-AF65-F5344CB8AC3E}">
        <p14:creationId xmlns:p14="http://schemas.microsoft.com/office/powerpoint/2010/main" val="241877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6242" name="TextBox 3"/>
          <p:cNvSpPr txBox="1">
            <a:spLocks noChangeArrowheads="1"/>
          </p:cNvSpPr>
          <p:nvPr/>
        </p:nvSpPr>
        <p:spPr bwMode="auto">
          <a:xfrm>
            <a:off x="647700" y="1387879"/>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66243" name="Straight Connector 12"/>
          <p:cNvCxnSpPr>
            <a:cxnSpLocks noChangeShapeType="1"/>
          </p:cNvCxnSpPr>
          <p:nvPr/>
        </p:nvCxnSpPr>
        <p:spPr bwMode="auto">
          <a:xfrm>
            <a:off x="266700" y="752452"/>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624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6245" name="TextBox 6"/>
          <p:cNvSpPr txBox="1">
            <a:spLocks noChangeArrowheads="1"/>
          </p:cNvSpPr>
          <p:nvPr/>
        </p:nvSpPr>
        <p:spPr bwMode="auto">
          <a:xfrm>
            <a:off x="800100" y="752452"/>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66246" name="TextBox 9"/>
          <p:cNvSpPr txBox="1">
            <a:spLocks noChangeArrowheads="1"/>
          </p:cNvSpPr>
          <p:nvPr/>
        </p:nvSpPr>
        <p:spPr bwMode="auto">
          <a:xfrm>
            <a:off x="376238" y="1912938"/>
            <a:ext cx="86328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17:3. </a:t>
            </a:r>
            <a:r>
              <a:rPr lang="en-US" altLang="en-US" sz="2000" b="1" i="1" dirty="0">
                <a:solidFill>
                  <a:srgbClr val="FFFF00"/>
                </a:solidFill>
                <a:latin typeface="Verdana" pitchFamily="34" charset="0"/>
              </a:rPr>
              <a:t>So he carried me away in the spirit into the wilderness: and I saw a woman sit upon a scarlet </a:t>
            </a:r>
            <a:r>
              <a:rPr lang="en-US" altLang="en-US" sz="2000" b="1" i="1" dirty="0" err="1">
                <a:solidFill>
                  <a:srgbClr val="FFFF00"/>
                </a:solidFill>
                <a:latin typeface="Verdana" pitchFamily="34" charset="0"/>
              </a:rPr>
              <a:t>coloured</a:t>
            </a:r>
            <a:r>
              <a:rPr lang="en-US" altLang="en-US" sz="2000" b="1" i="1" dirty="0">
                <a:solidFill>
                  <a:srgbClr val="FFFF00"/>
                </a:solidFill>
                <a:latin typeface="Verdana" pitchFamily="34" charset="0"/>
              </a:rPr>
              <a:t> beast, full of names of blasphemy, having seven heads and ten horns</a:t>
            </a:r>
            <a:r>
              <a:rPr lang="en-US" altLang="en-US" sz="2000" b="1" i="1" dirty="0" smtClean="0">
                <a:solidFill>
                  <a:srgbClr val="FFFF00"/>
                </a:solidFill>
                <a:latin typeface="Verdana" pitchFamily="34" charset="0"/>
              </a:rPr>
              <a:t>.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26624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D7C54CC-26B9-4F3B-8211-C70BA6F265A4}" type="slidenum">
              <a:rPr lang="en-US" altLang="en-US" sz="1400" b="1" smtClean="0">
                <a:solidFill>
                  <a:srgbClr val="FFFFFF"/>
                </a:solidFill>
                <a:latin typeface="Verdana" pitchFamily="34" charset="0"/>
              </a:rPr>
              <a:pPr eaLnBrk="1" hangingPunct="1">
                <a:spcBef>
                  <a:spcPct val="0"/>
                </a:spcBef>
                <a:buFontTx/>
                <a:buNone/>
              </a:pPr>
              <a:t>14</a:t>
            </a:fld>
            <a:endParaRPr lang="en-US" altLang="en-US" sz="1400" b="1" smtClean="0">
              <a:solidFill>
                <a:srgbClr val="FFFFFF"/>
              </a:solidFill>
              <a:latin typeface="Verdana" pitchFamily="34" charset="0"/>
            </a:endParaRPr>
          </a:p>
        </p:txBody>
      </p:sp>
      <p:sp>
        <p:nvSpPr>
          <p:cNvPr id="26624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624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A0E983A-BAD8-4329-A84F-91464D97779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3" name="TextBox 12"/>
          <p:cNvSpPr txBox="1">
            <a:spLocks noChangeArrowheads="1"/>
          </p:cNvSpPr>
          <p:nvPr/>
        </p:nvSpPr>
        <p:spPr bwMode="auto">
          <a:xfrm>
            <a:off x="232031" y="4275170"/>
            <a:ext cx="51776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world emerging from the watery </a:t>
            </a:r>
            <a:r>
              <a:rPr lang="en-US" altLang="en-US" sz="2000" b="1" i="1" dirty="0" smtClean="0">
                <a:solidFill>
                  <a:srgbClr val="FFFFFF"/>
                </a:solidFill>
                <a:latin typeface="Verdana" pitchFamily="34" charset="0"/>
              </a:rPr>
              <a:t>disaster </a:t>
            </a:r>
            <a:r>
              <a:rPr lang="en-US" altLang="en-US" sz="2000" b="1" i="1" dirty="0">
                <a:solidFill>
                  <a:srgbClr val="FFFFFF"/>
                </a:solidFill>
                <a:latin typeface="Verdana" pitchFamily="34" charset="0"/>
              </a:rPr>
              <a:t>was indeed a vast wilderness. </a:t>
            </a:r>
          </a:p>
        </p:txBody>
      </p:sp>
      <p:sp>
        <p:nvSpPr>
          <p:cNvPr id="19" name="TextBox 18"/>
          <p:cNvSpPr txBox="1">
            <a:spLocks noChangeArrowheads="1"/>
          </p:cNvSpPr>
          <p:nvPr/>
        </p:nvSpPr>
        <p:spPr bwMode="auto">
          <a:xfrm>
            <a:off x="197360" y="5256857"/>
            <a:ext cx="87855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Mankind had opportunity for a </a:t>
            </a:r>
            <a:r>
              <a:rPr lang="en-US" altLang="en-US" sz="2000" b="1" i="1" dirty="0" smtClean="0">
                <a:solidFill>
                  <a:srgbClr val="FFFFFF"/>
                </a:solidFill>
                <a:latin typeface="Verdana" pitchFamily="34" charset="0"/>
              </a:rPr>
              <a:t>                                                    new </a:t>
            </a:r>
            <a:r>
              <a:rPr lang="en-US" altLang="en-US" sz="2000" b="1" i="1" dirty="0">
                <a:solidFill>
                  <a:srgbClr val="FFFFFF"/>
                </a:solidFill>
                <a:latin typeface="Verdana" pitchFamily="34" charset="0"/>
              </a:rPr>
              <a:t>beginning, with every incentive to obey God.</a:t>
            </a:r>
          </a:p>
        </p:txBody>
      </p:sp>
      <p:sp>
        <p:nvSpPr>
          <p:cNvPr id="21" name="TextBox 20"/>
          <p:cNvSpPr txBox="1">
            <a:spLocks noChangeArrowheads="1"/>
          </p:cNvSpPr>
          <p:nvPr/>
        </p:nvSpPr>
        <p:spPr bwMode="auto">
          <a:xfrm>
            <a:off x="232030" y="3241447"/>
            <a:ext cx="52123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most likely time for such a scene is immediately after the great Flood.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002" y="3236377"/>
            <a:ext cx="3494197" cy="232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7360" y="5964743"/>
            <a:ext cx="8811703" cy="707886"/>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But Satan had not been bound, and he still had a host of demonic principalities and powers available to command.</a:t>
            </a:r>
          </a:p>
        </p:txBody>
      </p:sp>
    </p:spTree>
    <p:extLst>
      <p:ext uri="{BB962C8B-B14F-4D97-AF65-F5344CB8AC3E}">
        <p14:creationId xmlns:p14="http://schemas.microsoft.com/office/powerpoint/2010/main" val="285453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 calcmode="lin" valueType="num">
                                      <p:cBhvr>
                                        <p:cTn id="30" dur="1000" fill="hold"/>
                                        <p:tgtEl>
                                          <p:spTgt spid="2"/>
                                        </p:tgtEl>
                                        <p:attrNameLst>
                                          <p:attrName>style.rotation</p:attrName>
                                        </p:attrNameLst>
                                      </p:cBhvr>
                                      <p:tavLst>
                                        <p:tav tm="0">
                                          <p:val>
                                            <p:fltVal val="90"/>
                                          </p:val>
                                        </p:tav>
                                        <p:tav tm="100000">
                                          <p:val>
                                            <p:fltVal val="0"/>
                                          </p:val>
                                        </p:tav>
                                      </p:tavLst>
                                    </p:anim>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1"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7266"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67267" name="Straight Connector 12"/>
          <p:cNvCxnSpPr>
            <a:cxnSpLocks noChangeShapeType="1"/>
          </p:cNvCxnSpPr>
          <p:nvPr/>
        </p:nvCxnSpPr>
        <p:spPr bwMode="auto">
          <a:xfrm>
            <a:off x="217179" y="71150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726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7269"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67270" name="TextBox 9"/>
          <p:cNvSpPr txBox="1">
            <a:spLocks noChangeArrowheads="1"/>
          </p:cNvSpPr>
          <p:nvPr/>
        </p:nvSpPr>
        <p:spPr bwMode="auto">
          <a:xfrm>
            <a:off x="376238" y="1679575"/>
            <a:ext cx="86328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17:3. </a:t>
            </a:r>
            <a:r>
              <a:rPr lang="en-US" altLang="en-US" sz="2000" b="1" i="1" dirty="0">
                <a:solidFill>
                  <a:srgbClr val="FFFF00"/>
                </a:solidFill>
                <a:latin typeface="Verdana" pitchFamily="34" charset="0"/>
              </a:rPr>
              <a:t>So he carried me away in the spirit into the wilderness: and I saw a woman sit upon a scarlet </a:t>
            </a:r>
            <a:r>
              <a:rPr lang="en-US" altLang="en-US" sz="2000" b="1" i="1" dirty="0" err="1">
                <a:solidFill>
                  <a:srgbClr val="FFFF00"/>
                </a:solidFill>
                <a:latin typeface="Verdana" pitchFamily="34" charset="0"/>
              </a:rPr>
              <a:t>coloured</a:t>
            </a:r>
            <a:r>
              <a:rPr lang="en-US" altLang="en-US" sz="2000" b="1" i="1" dirty="0">
                <a:solidFill>
                  <a:srgbClr val="FFFF00"/>
                </a:solidFill>
                <a:latin typeface="Verdana" pitchFamily="34" charset="0"/>
              </a:rPr>
              <a:t> beast, full of names of blasphemy, having seven heads and ten horns.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6727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CD4FBAC-1B1A-41B7-8DF1-55BFB6E5F49A}" type="slidenum">
              <a:rPr lang="en-US" altLang="en-US" sz="1400" b="1" smtClean="0">
                <a:solidFill>
                  <a:srgbClr val="FFFFFF"/>
                </a:solidFill>
                <a:latin typeface="Verdana" pitchFamily="34" charset="0"/>
              </a:rPr>
              <a:pPr eaLnBrk="1" hangingPunct="1">
                <a:spcBef>
                  <a:spcPct val="0"/>
                </a:spcBef>
                <a:buFontTx/>
                <a:buNone/>
              </a:pPr>
              <a:t>15</a:t>
            </a:fld>
            <a:endParaRPr lang="en-US" altLang="en-US" sz="1400" b="1" smtClean="0">
              <a:solidFill>
                <a:srgbClr val="FFFFFF"/>
              </a:solidFill>
              <a:latin typeface="Verdana" pitchFamily="34" charset="0"/>
            </a:endParaRPr>
          </a:p>
        </p:txBody>
      </p:sp>
      <p:sp>
        <p:nvSpPr>
          <p:cNvPr id="26727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727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8E765B8-6352-4661-A350-BA8B1B1EBC83}"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3" name="TextBox 12"/>
          <p:cNvSpPr txBox="1">
            <a:spLocks noChangeArrowheads="1"/>
          </p:cNvSpPr>
          <p:nvPr/>
        </p:nvSpPr>
        <p:spPr bwMode="auto">
          <a:xfrm>
            <a:off x="391318" y="3722700"/>
            <a:ext cx="83613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 had also seen the beast rising out of the sea </a:t>
            </a:r>
            <a:r>
              <a:rPr lang="en-US" altLang="en-US" sz="2000" b="1" i="1" dirty="0">
                <a:solidFill>
                  <a:srgbClr val="FFFF00"/>
                </a:solidFill>
                <a:latin typeface="Verdana" pitchFamily="34" charset="0"/>
              </a:rPr>
              <a:t>(Revelation 13:1-2).</a:t>
            </a:r>
          </a:p>
        </p:txBody>
      </p:sp>
      <p:sp>
        <p:nvSpPr>
          <p:cNvPr id="19" name="TextBox 18"/>
          <p:cNvSpPr txBox="1">
            <a:spLocks noChangeArrowheads="1"/>
          </p:cNvSpPr>
          <p:nvPr/>
        </p:nvSpPr>
        <p:spPr bwMode="auto">
          <a:xfrm>
            <a:off x="376238" y="5272256"/>
            <a:ext cx="86312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time, however, the symbolic beast seems to combine the characters of both the dragon and the beast of Revelation 13.</a:t>
            </a:r>
          </a:p>
        </p:txBody>
      </p:sp>
      <p:sp>
        <p:nvSpPr>
          <p:cNvPr id="20" name="TextBox 19"/>
          <p:cNvSpPr txBox="1">
            <a:spLocks noChangeArrowheads="1"/>
          </p:cNvSpPr>
          <p:nvPr/>
        </p:nvSpPr>
        <p:spPr bwMode="auto">
          <a:xfrm>
            <a:off x="376238" y="3014814"/>
            <a:ext cx="863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John had previously seen the sign of the great red dragon in heaven </a:t>
            </a:r>
            <a:r>
              <a:rPr lang="en-US" altLang="en-US" sz="2000" b="1" i="1" dirty="0">
                <a:solidFill>
                  <a:srgbClr val="FFFF00"/>
                </a:solidFill>
                <a:latin typeface="Verdana" pitchFamily="34" charset="0"/>
              </a:rPr>
              <a:t>(Revelation 12:3-4)</a:t>
            </a:r>
            <a:r>
              <a:rPr lang="en-US" altLang="en-US" sz="2000" b="1" i="1" dirty="0">
                <a:solidFill>
                  <a:srgbClr val="FFFFFF"/>
                </a:solidFill>
                <a:latin typeface="Verdana" pitchFamily="34" charset="0"/>
              </a:rPr>
              <a:t>.</a:t>
            </a:r>
          </a:p>
        </p:txBody>
      </p:sp>
      <p:sp>
        <p:nvSpPr>
          <p:cNvPr id="21" name="TextBox 20"/>
          <p:cNvSpPr txBox="1">
            <a:spLocks noChangeArrowheads="1"/>
          </p:cNvSpPr>
          <p:nvPr/>
        </p:nvSpPr>
        <p:spPr bwMode="auto">
          <a:xfrm>
            <a:off x="376238" y="4473946"/>
            <a:ext cx="863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Now John sees the same symbol once again, emerging from the great wilderness.  </a:t>
            </a:r>
          </a:p>
        </p:txBody>
      </p:sp>
    </p:spTree>
    <p:extLst>
      <p:ext uri="{BB962C8B-B14F-4D97-AF65-F5344CB8AC3E}">
        <p14:creationId xmlns:p14="http://schemas.microsoft.com/office/powerpoint/2010/main" val="824889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8290"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68291"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829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8293"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68294" name="TextBox 9"/>
          <p:cNvSpPr txBox="1">
            <a:spLocks noChangeArrowheads="1"/>
          </p:cNvSpPr>
          <p:nvPr/>
        </p:nvSpPr>
        <p:spPr bwMode="auto">
          <a:xfrm>
            <a:off x="377825" y="1722770"/>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17:3. </a:t>
            </a:r>
            <a:r>
              <a:rPr lang="en-US" altLang="en-US" sz="2000" b="1" i="1" dirty="0">
                <a:solidFill>
                  <a:srgbClr val="FFFF00"/>
                </a:solidFill>
                <a:latin typeface="Verdana" pitchFamily="34" charset="0"/>
              </a:rPr>
              <a:t>So he carried me away in the spirit into the wilderness: and I saw a woman sit upon a scarlet </a:t>
            </a:r>
            <a:r>
              <a:rPr lang="en-US" altLang="en-US" sz="2000" b="1" i="1" dirty="0" err="1">
                <a:solidFill>
                  <a:srgbClr val="FFFF00"/>
                </a:solidFill>
                <a:latin typeface="Verdana" pitchFamily="34" charset="0"/>
              </a:rPr>
              <a:t>coloured</a:t>
            </a:r>
            <a:r>
              <a:rPr lang="en-US" altLang="en-US" sz="2000" b="1" i="1" dirty="0">
                <a:solidFill>
                  <a:srgbClr val="FFFF00"/>
                </a:solidFill>
                <a:latin typeface="Verdana" pitchFamily="34" charset="0"/>
              </a:rPr>
              <a:t> beast, full of names of blasphemy, having seven heads and ten horns.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6829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30DF1BF-DB26-4790-8D8E-864606870201}" type="slidenum">
              <a:rPr lang="en-US" altLang="en-US" sz="1400" b="1" smtClean="0">
                <a:solidFill>
                  <a:srgbClr val="FFFFFF"/>
                </a:solidFill>
                <a:latin typeface="Verdana" pitchFamily="34" charset="0"/>
              </a:rPr>
              <a:pPr eaLnBrk="1" hangingPunct="1">
                <a:spcBef>
                  <a:spcPct val="0"/>
                </a:spcBef>
                <a:buFontTx/>
                <a:buNone/>
              </a:pPr>
              <a:t>16</a:t>
            </a:fld>
            <a:endParaRPr lang="en-US" altLang="en-US" sz="1400" b="1" smtClean="0">
              <a:solidFill>
                <a:srgbClr val="FFFFFF"/>
              </a:solidFill>
              <a:latin typeface="Verdana" pitchFamily="34" charset="0"/>
            </a:endParaRPr>
          </a:p>
        </p:txBody>
      </p:sp>
      <p:sp>
        <p:nvSpPr>
          <p:cNvPr id="26829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829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BEEA4FA-18B0-4990-B375-8ADEC904B9FD}"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77825" y="3093944"/>
            <a:ext cx="87582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will be recalled that the beast of </a:t>
            </a:r>
            <a:r>
              <a:rPr lang="en-US" altLang="en-US" sz="2000" b="1" i="1" dirty="0">
                <a:solidFill>
                  <a:srgbClr val="FFFF00"/>
                </a:solidFill>
                <a:latin typeface="Verdana" pitchFamily="34" charset="0"/>
              </a:rPr>
              <a:t>Revelation 13:1</a:t>
            </a:r>
            <a:r>
              <a:rPr lang="en-US" altLang="en-US" sz="2000" b="1" i="1" dirty="0">
                <a:solidFill>
                  <a:srgbClr val="FFFFFF"/>
                </a:solidFill>
                <a:latin typeface="Verdana" pitchFamily="34" charset="0"/>
              </a:rPr>
              <a:t> is the same as the beast of </a:t>
            </a:r>
            <a:r>
              <a:rPr lang="en-US" altLang="en-US" sz="2000" b="1" i="1" dirty="0">
                <a:solidFill>
                  <a:srgbClr val="FFFF00"/>
                </a:solidFill>
                <a:latin typeface="Verdana" pitchFamily="34" charset="0"/>
              </a:rPr>
              <a:t>Daniel 7:7</a:t>
            </a:r>
            <a:r>
              <a:rPr lang="en-US" altLang="en-US" sz="2000" b="1" i="1" dirty="0">
                <a:solidFill>
                  <a:srgbClr val="FFFFFF"/>
                </a:solidFill>
                <a:latin typeface="Verdana" pitchFamily="34" charset="0"/>
              </a:rPr>
              <a:t>, and there had been three similar beasts which preceded him </a:t>
            </a:r>
            <a:r>
              <a:rPr lang="en-US" altLang="en-US" sz="2000" b="1" i="1" dirty="0">
                <a:solidFill>
                  <a:srgbClr val="FFFF00"/>
                </a:solidFill>
                <a:latin typeface="Verdana" pitchFamily="34" charset="0"/>
              </a:rPr>
              <a:t>(Daniel 7:4-6).</a:t>
            </a:r>
          </a:p>
        </p:txBody>
      </p:sp>
      <p:sp>
        <p:nvSpPr>
          <p:cNvPr id="13" name="TextBox 12"/>
          <p:cNvSpPr txBox="1">
            <a:spLocks noChangeArrowheads="1"/>
          </p:cNvSpPr>
          <p:nvPr/>
        </p:nvSpPr>
        <p:spPr bwMode="auto">
          <a:xfrm>
            <a:off x="377825" y="4109607"/>
            <a:ext cx="86058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Similarly, this beast of Revelation 17 is said to be the eighth, with seven similar kings preceding him </a:t>
            </a:r>
            <a:r>
              <a:rPr lang="en-US" altLang="en-US" sz="2000" b="1" i="1" dirty="0">
                <a:solidFill>
                  <a:srgbClr val="FFFF00"/>
                </a:solidFill>
                <a:latin typeface="Verdana" pitchFamily="34" charset="0"/>
              </a:rPr>
              <a:t>(Revelation 17:11)</a:t>
            </a:r>
            <a:r>
              <a:rPr lang="en-US" altLang="en-US" sz="2000" b="1" i="1" dirty="0">
                <a:solidFill>
                  <a:srgbClr val="FFFFFF"/>
                </a:solidFill>
                <a:latin typeface="Verdana" pitchFamily="34" charset="0"/>
              </a:rPr>
              <a:t>.</a:t>
            </a:r>
          </a:p>
        </p:txBody>
      </p:sp>
      <p:sp>
        <p:nvSpPr>
          <p:cNvPr id="19" name="TextBox 18"/>
          <p:cNvSpPr txBox="1">
            <a:spLocks noChangeArrowheads="1"/>
          </p:cNvSpPr>
          <p:nvPr/>
        </p:nvSpPr>
        <p:spPr bwMode="auto">
          <a:xfrm>
            <a:off x="377825" y="5106988"/>
            <a:ext cx="86312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Putting </a:t>
            </a:r>
            <a:r>
              <a:rPr lang="en-US" altLang="en-US" sz="2000" b="1" i="1" dirty="0" smtClean="0">
                <a:solidFill>
                  <a:srgbClr val="FFFFFF"/>
                </a:solidFill>
                <a:latin typeface="Verdana" pitchFamily="34" charset="0"/>
              </a:rPr>
              <a:t>this </a:t>
            </a:r>
            <a:r>
              <a:rPr lang="en-US" altLang="en-US" sz="2000" b="1" i="1" dirty="0">
                <a:solidFill>
                  <a:srgbClr val="FFFFFF"/>
                </a:solidFill>
                <a:latin typeface="Verdana" pitchFamily="34" charset="0"/>
              </a:rPr>
              <a:t>data all together, it seems most likely that this beast, on which the woman rides, is symbolic of the historical succession of world governments, which are raised up and empowered by Satan.</a:t>
            </a:r>
          </a:p>
        </p:txBody>
      </p:sp>
    </p:spTree>
    <p:extLst>
      <p:ext uri="{BB962C8B-B14F-4D97-AF65-F5344CB8AC3E}">
        <p14:creationId xmlns:p14="http://schemas.microsoft.com/office/powerpoint/2010/main" val="3029758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9314"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69315"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931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9317"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69318" name="TextBox 9"/>
          <p:cNvSpPr txBox="1">
            <a:spLocks noChangeArrowheads="1"/>
          </p:cNvSpPr>
          <p:nvPr/>
        </p:nvSpPr>
        <p:spPr bwMode="auto">
          <a:xfrm>
            <a:off x="266702" y="1570392"/>
            <a:ext cx="87423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17:3. </a:t>
            </a:r>
            <a:r>
              <a:rPr lang="en-US" altLang="en-US" sz="2000" b="1" i="1" dirty="0">
                <a:solidFill>
                  <a:srgbClr val="FFFF00"/>
                </a:solidFill>
                <a:latin typeface="Verdana" pitchFamily="34" charset="0"/>
              </a:rPr>
              <a:t>So he carried me away in the spirit into the wilderness: and I saw a woman sit upon a scarlet </a:t>
            </a:r>
            <a:r>
              <a:rPr lang="en-US" altLang="en-US" sz="2000" b="1" i="1" dirty="0" err="1">
                <a:solidFill>
                  <a:srgbClr val="FFFF00"/>
                </a:solidFill>
                <a:latin typeface="Verdana" pitchFamily="34" charset="0"/>
              </a:rPr>
              <a:t>coloured</a:t>
            </a:r>
            <a:r>
              <a:rPr lang="en-US" altLang="en-US" sz="2000" b="1" i="1" dirty="0">
                <a:solidFill>
                  <a:srgbClr val="FFFF00"/>
                </a:solidFill>
                <a:latin typeface="Verdana" pitchFamily="34" charset="0"/>
              </a:rPr>
              <a:t> beast, full of names of blasphemy, having seven heads and ten horns.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6931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AE57EB2-2A36-483A-962A-424EF74A372A}" type="slidenum">
              <a:rPr lang="en-US" altLang="en-US" sz="1400" b="1" smtClean="0">
                <a:solidFill>
                  <a:srgbClr val="FFFFFF"/>
                </a:solidFill>
                <a:latin typeface="Verdana" pitchFamily="34" charset="0"/>
              </a:rPr>
              <a:pPr eaLnBrk="1" hangingPunct="1">
                <a:spcBef>
                  <a:spcPct val="0"/>
                </a:spcBef>
                <a:buFontTx/>
                <a:buNone/>
              </a:pPr>
              <a:t>17</a:t>
            </a:fld>
            <a:endParaRPr lang="en-US" altLang="en-US" sz="1400" b="1" smtClean="0">
              <a:solidFill>
                <a:srgbClr val="FFFFFF"/>
              </a:solidFill>
              <a:latin typeface="Verdana" pitchFamily="34" charset="0"/>
            </a:endParaRPr>
          </a:p>
        </p:txBody>
      </p:sp>
      <p:sp>
        <p:nvSpPr>
          <p:cNvPr id="26932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932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3F533C7-9310-423A-BDDE-BE8E94F40643}"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266701" y="2894367"/>
            <a:ext cx="8877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a:t>
            </a:r>
            <a:r>
              <a:rPr lang="en-US" altLang="en-US" sz="2000" b="1" i="1" dirty="0" smtClean="0">
                <a:solidFill>
                  <a:srgbClr val="FFFFFF"/>
                </a:solidFill>
                <a:latin typeface="Verdana" pitchFamily="34" charset="0"/>
              </a:rPr>
              <a:t>seems </a:t>
            </a:r>
            <a:r>
              <a:rPr lang="en-US" altLang="en-US" sz="2000" b="1" i="1" dirty="0">
                <a:solidFill>
                  <a:srgbClr val="FFFFFF"/>
                </a:solidFill>
                <a:latin typeface="Verdana" pitchFamily="34" charset="0"/>
              </a:rPr>
              <a:t>this beast of Revelation 17 depicts the principle of dictatorial world government, as continually instigated and energized by the old dragon, Satan.</a:t>
            </a:r>
          </a:p>
        </p:txBody>
      </p:sp>
      <p:sp>
        <p:nvSpPr>
          <p:cNvPr id="13" name="TextBox 12"/>
          <p:cNvSpPr txBox="1">
            <a:spLocks noChangeArrowheads="1"/>
          </p:cNvSpPr>
          <p:nvPr/>
        </p:nvSpPr>
        <p:spPr bwMode="auto">
          <a:xfrm>
            <a:off x="289482" y="5511570"/>
            <a:ext cx="863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woman makes the beast appear outwardly beautiful, thus making it easier for him to attain the control he seeks over mankind.</a:t>
            </a:r>
          </a:p>
        </p:txBody>
      </p:sp>
      <p:sp>
        <p:nvSpPr>
          <p:cNvPr id="19" name="TextBox 18"/>
          <p:cNvSpPr txBox="1">
            <a:spLocks noChangeArrowheads="1"/>
          </p:cNvSpPr>
          <p:nvPr/>
        </p:nvSpPr>
        <p:spPr bwMode="auto">
          <a:xfrm>
            <a:off x="261938" y="4400822"/>
            <a:ext cx="86201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the beast is symbolic, so must be the woman, and she herself is identified as Babylon the great, except that she is Babylon in mystery form (verse 5).</a:t>
            </a:r>
          </a:p>
        </p:txBody>
      </p:sp>
      <p:sp>
        <p:nvSpPr>
          <p:cNvPr id="20" name="TextBox 19"/>
          <p:cNvSpPr txBox="1">
            <a:spLocks noChangeArrowheads="1"/>
          </p:cNvSpPr>
          <p:nvPr/>
        </p:nvSpPr>
        <p:spPr bwMode="auto">
          <a:xfrm>
            <a:off x="266702" y="3995091"/>
            <a:ext cx="86217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Who, then, is the unclean woman riding this beast? </a:t>
            </a:r>
          </a:p>
        </p:txBody>
      </p:sp>
    </p:spTree>
    <p:extLst>
      <p:ext uri="{BB962C8B-B14F-4D97-AF65-F5344CB8AC3E}">
        <p14:creationId xmlns:p14="http://schemas.microsoft.com/office/powerpoint/2010/main" val="3417968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900" decel="100000" fill="hold"/>
                                        <p:tgtEl>
                                          <p:spTgt spid="2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033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70339" name="Straight Connector 12"/>
          <p:cNvCxnSpPr>
            <a:cxnSpLocks noChangeShapeType="1"/>
          </p:cNvCxnSpPr>
          <p:nvPr/>
        </p:nvCxnSpPr>
        <p:spPr bwMode="auto">
          <a:xfrm>
            <a:off x="9435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034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034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70342" name="TextBox 9"/>
          <p:cNvSpPr txBox="1">
            <a:spLocks noChangeArrowheads="1"/>
          </p:cNvSpPr>
          <p:nvPr/>
        </p:nvSpPr>
        <p:spPr bwMode="auto">
          <a:xfrm>
            <a:off x="358775" y="1679575"/>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17:3. </a:t>
            </a:r>
            <a:r>
              <a:rPr lang="en-US" altLang="en-US" sz="2000" b="1" i="1" dirty="0">
                <a:solidFill>
                  <a:srgbClr val="FFFF00"/>
                </a:solidFill>
                <a:latin typeface="Verdana" pitchFamily="34" charset="0"/>
              </a:rPr>
              <a:t>So he carried me away in the spirit into the wilderness: and I saw a woman sit upon a scarlet </a:t>
            </a:r>
            <a:r>
              <a:rPr lang="en-US" altLang="en-US" sz="2000" b="1" i="1" dirty="0" err="1">
                <a:solidFill>
                  <a:srgbClr val="FFFF00"/>
                </a:solidFill>
                <a:latin typeface="Verdana" pitchFamily="34" charset="0"/>
              </a:rPr>
              <a:t>coloured</a:t>
            </a:r>
            <a:r>
              <a:rPr lang="en-US" altLang="en-US" sz="2000" b="1" i="1" dirty="0">
                <a:solidFill>
                  <a:srgbClr val="FFFF00"/>
                </a:solidFill>
                <a:latin typeface="Verdana" pitchFamily="34" charset="0"/>
              </a:rPr>
              <a:t> beast, full of names of blasphemy, having seven heads and ten horns.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7034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251CBA8-4AD4-44A3-8AB2-D1E63C16F19C}" type="slidenum">
              <a:rPr lang="en-US" altLang="en-US" sz="1400" b="1" smtClean="0">
                <a:solidFill>
                  <a:srgbClr val="FFFFFF"/>
                </a:solidFill>
                <a:latin typeface="Verdana" pitchFamily="34" charset="0"/>
              </a:rPr>
              <a:pPr eaLnBrk="1" hangingPunct="1">
                <a:spcBef>
                  <a:spcPct val="0"/>
                </a:spcBef>
                <a:buFontTx/>
                <a:buNone/>
              </a:pPr>
              <a:t>18</a:t>
            </a:fld>
            <a:endParaRPr lang="en-US" altLang="en-US" sz="1400" b="1" smtClean="0">
              <a:solidFill>
                <a:srgbClr val="FFFFFF"/>
              </a:solidFill>
              <a:latin typeface="Verdana" pitchFamily="34" charset="0"/>
            </a:endParaRPr>
          </a:p>
        </p:txBody>
      </p:sp>
      <p:sp>
        <p:nvSpPr>
          <p:cNvPr id="27034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034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4058CF3-59FD-45ED-85C6-7952D42DB86F}"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76238" y="3003550"/>
            <a:ext cx="863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harlot Babylon is a contrasting type of the chaste Jerusalem and, in one sense, the whole course of history is essentially a tale of these two spiritual cities.</a:t>
            </a:r>
          </a:p>
        </p:txBody>
      </p:sp>
      <p:sp>
        <p:nvSpPr>
          <p:cNvPr id="13" name="TextBox 12"/>
          <p:cNvSpPr txBox="1">
            <a:spLocks noChangeArrowheads="1"/>
          </p:cNvSpPr>
          <p:nvPr/>
        </p:nvSpPr>
        <p:spPr bwMode="auto">
          <a:xfrm>
            <a:off x="381569" y="5754688"/>
            <a:ext cx="863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Jerusalem is the </a:t>
            </a:r>
            <a:r>
              <a:rPr lang="en-US" altLang="en-US" sz="2000" b="1" i="1" u="sng" dirty="0">
                <a:solidFill>
                  <a:srgbClr val="FFFFFF"/>
                </a:solidFill>
                <a:latin typeface="Verdana" pitchFamily="34" charset="0"/>
              </a:rPr>
              <a:t>City of Peace</a:t>
            </a:r>
            <a:r>
              <a:rPr lang="en-US" altLang="en-US" sz="2000" b="1" i="1" dirty="0">
                <a:solidFill>
                  <a:srgbClr val="FFFFFF"/>
                </a:solidFill>
                <a:latin typeface="Verdana" pitchFamily="34" charset="0"/>
              </a:rPr>
              <a:t>, Babel is the </a:t>
            </a:r>
            <a:r>
              <a:rPr lang="en-US" altLang="en-US" sz="2000" b="1" i="1" u="sng" dirty="0">
                <a:solidFill>
                  <a:srgbClr val="FFFFFF"/>
                </a:solidFill>
                <a:latin typeface="Verdana" pitchFamily="34" charset="0"/>
              </a:rPr>
              <a:t>City of Confusion</a:t>
            </a:r>
            <a:r>
              <a:rPr lang="en-US" altLang="en-US" sz="2000" b="1" i="1" dirty="0">
                <a:solidFill>
                  <a:srgbClr val="FFFFFF"/>
                </a:solidFill>
                <a:latin typeface="Verdana" pitchFamily="34" charset="0"/>
              </a:rPr>
              <a:t>.</a:t>
            </a:r>
          </a:p>
        </p:txBody>
      </p:sp>
      <p:sp>
        <p:nvSpPr>
          <p:cNvPr id="19" name="TextBox 18"/>
          <p:cNvSpPr txBox="1">
            <a:spLocks noChangeArrowheads="1"/>
          </p:cNvSpPr>
          <p:nvPr/>
        </p:nvSpPr>
        <p:spPr bwMode="auto">
          <a:xfrm>
            <a:off x="358775" y="4903905"/>
            <a:ext cx="863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one is </a:t>
            </a:r>
            <a:r>
              <a:rPr lang="en-US" altLang="en-US" sz="2000" b="1" i="1" u="sng" dirty="0">
                <a:solidFill>
                  <a:srgbClr val="FFFFFF"/>
                </a:solidFill>
                <a:latin typeface="Verdana" pitchFamily="34" charset="0"/>
              </a:rPr>
              <a:t>governmental rebellion and confusion</a:t>
            </a:r>
            <a:r>
              <a:rPr lang="en-US" altLang="en-US" sz="2000" b="1" i="1" dirty="0">
                <a:solidFill>
                  <a:srgbClr val="FFFFFF"/>
                </a:solidFill>
                <a:latin typeface="Verdana" pitchFamily="34" charset="0"/>
              </a:rPr>
              <a:t>, the other is </a:t>
            </a:r>
            <a:r>
              <a:rPr lang="en-US" altLang="en-US" sz="2000" b="1" i="1" u="sng" dirty="0">
                <a:solidFill>
                  <a:srgbClr val="FFFFFF"/>
                </a:solidFill>
                <a:latin typeface="Verdana" pitchFamily="34" charset="0"/>
              </a:rPr>
              <a:t>spiritual rebellion and confusion</a:t>
            </a:r>
            <a:r>
              <a:rPr lang="en-US" altLang="en-US" sz="2000" b="1" i="1" dirty="0">
                <a:solidFill>
                  <a:srgbClr val="FFFFFF"/>
                </a:solidFill>
                <a:latin typeface="Verdana" pitchFamily="34" charset="0"/>
              </a:rPr>
              <a:t>.</a:t>
            </a:r>
          </a:p>
        </p:txBody>
      </p:sp>
      <p:sp>
        <p:nvSpPr>
          <p:cNvPr id="21" name="TextBox 20"/>
          <p:cNvSpPr txBox="1">
            <a:spLocks noChangeArrowheads="1"/>
          </p:cNvSpPr>
          <p:nvPr/>
        </p:nvSpPr>
        <p:spPr bwMode="auto">
          <a:xfrm>
            <a:off x="376238" y="4093608"/>
            <a:ext cx="86312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the beast represents </a:t>
            </a:r>
            <a:r>
              <a:rPr lang="en-US" altLang="en-US" sz="2000" b="1" i="1" u="sng" dirty="0">
                <a:solidFill>
                  <a:srgbClr val="FFFFFF"/>
                </a:solidFill>
                <a:latin typeface="Verdana" pitchFamily="34" charset="0"/>
              </a:rPr>
              <a:t>political Babylon</a:t>
            </a:r>
            <a:r>
              <a:rPr lang="en-US" altLang="en-US" sz="2000" b="1" i="1" dirty="0">
                <a:solidFill>
                  <a:srgbClr val="FFFFFF"/>
                </a:solidFill>
                <a:latin typeface="Verdana" pitchFamily="34" charset="0"/>
              </a:rPr>
              <a:t>, the great whore is </a:t>
            </a:r>
            <a:r>
              <a:rPr lang="en-US" altLang="en-US" sz="2000" b="1" i="1" u="sng" dirty="0">
                <a:solidFill>
                  <a:srgbClr val="FFFFFF"/>
                </a:solidFill>
                <a:latin typeface="Verdana" pitchFamily="34" charset="0"/>
              </a:rPr>
              <a:t>religious Babylon</a:t>
            </a:r>
            <a:r>
              <a:rPr lang="en-US" altLang="en-US" sz="2000" b="1" i="1" dirty="0">
                <a:solidFill>
                  <a:srgbClr val="FFFFFF"/>
                </a:solidFill>
                <a:latin typeface="Verdana" pitchFamily="34" charset="0"/>
              </a:rPr>
              <a:t>.</a:t>
            </a:r>
          </a:p>
        </p:txBody>
      </p:sp>
    </p:spTree>
    <p:extLst>
      <p:ext uri="{BB962C8B-B14F-4D97-AF65-F5344CB8AC3E}">
        <p14:creationId xmlns:p14="http://schemas.microsoft.com/office/powerpoint/2010/main" val="135773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900" decel="100000" fill="hold"/>
                                        <p:tgtEl>
                                          <p:spTgt spid="2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900" decel="100000" fill="hold"/>
                                        <p:tgtEl>
                                          <p:spTgt spid="1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136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71363" name="Straight Connector 12"/>
          <p:cNvCxnSpPr>
            <a:cxnSpLocks noChangeShapeType="1"/>
          </p:cNvCxnSpPr>
          <p:nvPr/>
        </p:nvCxnSpPr>
        <p:spPr bwMode="auto">
          <a:xfrm>
            <a:off x="266700" y="71150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136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136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71366" name="TextBox 7"/>
          <p:cNvSpPr txBox="1">
            <a:spLocks noChangeArrowheads="1"/>
          </p:cNvSpPr>
          <p:nvPr/>
        </p:nvSpPr>
        <p:spPr bwMode="auto">
          <a:xfrm>
            <a:off x="358775" y="1666827"/>
            <a:ext cx="86328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17:4. </a:t>
            </a:r>
            <a:r>
              <a:rPr lang="en-US" altLang="en-US" sz="2000" b="1" i="1" dirty="0">
                <a:solidFill>
                  <a:srgbClr val="FFFF00"/>
                </a:solidFill>
                <a:latin typeface="Verdana" pitchFamily="34" charset="0"/>
              </a:rPr>
              <a:t>And the woman was arrayed in purple and scarlet </a:t>
            </a:r>
            <a:r>
              <a:rPr lang="en-US" altLang="en-US" sz="2000" b="1" i="1" dirty="0" err="1">
                <a:solidFill>
                  <a:srgbClr val="FFFF00"/>
                </a:solidFill>
                <a:latin typeface="Verdana" pitchFamily="34" charset="0"/>
              </a:rPr>
              <a:t>colour</a:t>
            </a:r>
            <a:r>
              <a:rPr lang="en-US" altLang="en-US" sz="2000" b="1" i="1" dirty="0">
                <a:solidFill>
                  <a:srgbClr val="FFFF00"/>
                </a:solidFill>
                <a:latin typeface="Verdana" pitchFamily="34" charset="0"/>
              </a:rPr>
              <a:t>, and decked with gold and precious stones and pearls, having a golden cup in her hand full of abominations and filthiness of her fornication:</a:t>
            </a:r>
          </a:p>
        </p:txBody>
      </p:sp>
      <p:sp>
        <p:nvSpPr>
          <p:cNvPr id="27136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1914D1A-48C5-4F79-B161-2D69D1AB91D9}" type="slidenum">
              <a:rPr lang="en-US" altLang="en-US" sz="1400" b="1" smtClean="0">
                <a:solidFill>
                  <a:srgbClr val="FFFFFF"/>
                </a:solidFill>
                <a:latin typeface="Verdana" pitchFamily="34" charset="0"/>
              </a:rPr>
              <a:pPr eaLnBrk="1" hangingPunct="1">
                <a:spcBef>
                  <a:spcPct val="0"/>
                </a:spcBef>
                <a:buFontTx/>
                <a:buNone/>
              </a:pPr>
              <a:t>19</a:t>
            </a:fld>
            <a:endParaRPr lang="en-US" altLang="en-US" sz="1400" b="1" smtClean="0">
              <a:solidFill>
                <a:srgbClr val="FFFFFF"/>
              </a:solidFill>
              <a:latin typeface="Verdana" pitchFamily="34" charset="0"/>
            </a:endParaRPr>
          </a:p>
        </p:txBody>
      </p:sp>
      <p:sp>
        <p:nvSpPr>
          <p:cNvPr id="27136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14" name="TextBox 13"/>
          <p:cNvSpPr txBox="1">
            <a:spLocks noChangeArrowheads="1"/>
          </p:cNvSpPr>
          <p:nvPr/>
        </p:nvSpPr>
        <p:spPr bwMode="auto">
          <a:xfrm>
            <a:off x="358775" y="2990267"/>
            <a:ext cx="49229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Arrayed like a beautiful queen, the harlot is irresistibly attractive to ungodly men, perpetually seduces and tempts them to depart from the true God.</a:t>
            </a:r>
          </a:p>
        </p:txBody>
      </p:sp>
      <p:sp>
        <p:nvSpPr>
          <p:cNvPr id="16" name="TextBox 15"/>
          <p:cNvSpPr txBox="1">
            <a:spLocks noChangeArrowheads="1"/>
          </p:cNvSpPr>
          <p:nvPr/>
        </p:nvSpPr>
        <p:spPr bwMode="auto">
          <a:xfrm>
            <a:off x="358775" y="4994200"/>
            <a:ext cx="87852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Her invitation is tendered, </a:t>
            </a:r>
            <a:r>
              <a:rPr lang="en-US" altLang="en-US" sz="2000" b="1" i="1" dirty="0" smtClean="0">
                <a:solidFill>
                  <a:srgbClr val="FFFFFF"/>
                </a:solidFill>
                <a:latin typeface="Verdana" pitchFamily="34" charset="0"/>
              </a:rPr>
              <a:t>age                                                            </a:t>
            </a:r>
            <a:r>
              <a:rPr lang="en-US" altLang="en-US" sz="2000" b="1" i="1" dirty="0">
                <a:solidFill>
                  <a:srgbClr val="FFFFFF"/>
                </a:solidFill>
                <a:latin typeface="Verdana" pitchFamily="34" charset="0"/>
              </a:rPr>
              <a:t>after age, nation after nation, </a:t>
            </a:r>
            <a:r>
              <a:rPr lang="en-US" altLang="en-US" sz="2000" b="1" i="1" dirty="0" smtClean="0">
                <a:solidFill>
                  <a:srgbClr val="FFFFFF"/>
                </a:solidFill>
                <a:latin typeface="Verdana" pitchFamily="34" charset="0"/>
              </a:rPr>
              <a:t>                                                     and </a:t>
            </a:r>
            <a:r>
              <a:rPr lang="en-US" altLang="en-US" sz="2000" b="1" i="1" dirty="0">
                <a:solidFill>
                  <a:srgbClr val="FFFFFF"/>
                </a:solidFill>
                <a:latin typeface="Verdana" pitchFamily="34" charset="0"/>
              </a:rPr>
              <a:t>multitudes are deceived and lost thereby. </a:t>
            </a:r>
            <a:r>
              <a:rPr lang="en-US" altLang="en-US" sz="2000" b="1" i="1" dirty="0">
                <a:solidFill>
                  <a:srgbClr val="FFFF00"/>
                </a:solidFill>
                <a:latin typeface="Verdana" pitchFamily="34" charset="0"/>
              </a:rPr>
              <a:t>(Proverbs 5:3-5)</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269" y="2990267"/>
            <a:ext cx="3771331" cy="251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688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9912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D20E62-356D-4E1C-851C-10DC5EC8306D}" type="slidenum">
              <a:rPr lang="en-US" altLang="en-US" sz="1000" b="1" smtClean="0">
                <a:solidFill>
                  <a:srgbClr val="FFFFFF"/>
                </a:solidFill>
                <a:latin typeface="Verdana" pitchFamily="34" charset="0"/>
              </a:rPr>
              <a:pPr eaLnBrk="1" hangingPunct="1">
                <a:spcBef>
                  <a:spcPct val="0"/>
                </a:spcBef>
                <a:buFontTx/>
                <a:buNone/>
              </a:pPr>
              <a:t>2</a:t>
            </a:fld>
            <a:endParaRPr lang="en-US" altLang="en-US" sz="1000" b="1" smtClean="0">
              <a:solidFill>
                <a:srgbClr val="FFFFFF"/>
              </a:solidFill>
              <a:latin typeface="Verdana" pitchFamily="34" charset="0"/>
            </a:endParaRPr>
          </a:p>
        </p:txBody>
      </p:sp>
      <p:cxnSp>
        <p:nvCxnSpPr>
          <p:cNvPr id="9912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99123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dirty="0">
                <a:solidFill>
                  <a:srgbClr val="FFFF00"/>
                </a:solidFill>
                <a:latin typeface="Verdana" pitchFamily="34" charset="0"/>
              </a:rPr>
              <a:t>Revelation </a:t>
            </a:r>
            <a:r>
              <a:rPr lang="en-US" altLang="en-US" sz="4000" b="1" dirty="0" smtClean="0">
                <a:solidFill>
                  <a:srgbClr val="FFFF00"/>
                </a:solidFill>
                <a:latin typeface="Verdana" pitchFamily="34" charset="0"/>
              </a:rPr>
              <a:t>17</a:t>
            </a:r>
            <a:endParaRPr lang="en-US" altLang="en-US" sz="4000" b="1" dirty="0">
              <a:solidFill>
                <a:srgbClr val="FFFF00"/>
              </a:solidFill>
              <a:latin typeface="Verdana" pitchFamily="34" charset="0"/>
            </a:endParaRPr>
          </a:p>
        </p:txBody>
      </p:sp>
      <p:sp>
        <p:nvSpPr>
          <p:cNvPr id="9912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smtClean="0">
                <a:solidFill>
                  <a:srgbClr val="FFFFFF"/>
                </a:solidFill>
                <a:latin typeface="Verdana" pitchFamily="34" charset="0"/>
              </a:rPr>
              <a:t>Revelation 10 Lesson</a:t>
            </a:r>
          </a:p>
        </p:txBody>
      </p:sp>
      <p:sp>
        <p:nvSpPr>
          <p:cNvPr id="9912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134116-C54C-464B-9A60-AB1CB4D3467D}" type="datetime1">
              <a:rPr lang="en-US" altLang="en-US" sz="1000" smtClean="0">
                <a:solidFill>
                  <a:srgbClr val="FFFFFF"/>
                </a:solidFill>
                <a:latin typeface="Verdana" pitchFamily="34" charset="0"/>
              </a:rPr>
              <a:pPr eaLnBrk="1" hangingPunct="1">
                <a:spcBef>
                  <a:spcPct val="0"/>
                </a:spcBef>
                <a:buFontTx/>
                <a:buNone/>
              </a:pPr>
              <a:t>4/18/2022</a:t>
            </a:fld>
            <a:endParaRPr lang="en-US" altLang="en-US" sz="1000" smtClean="0">
              <a:solidFill>
                <a:srgbClr val="FFFFFF"/>
              </a:solidFill>
              <a:latin typeface="Verdana" pitchFamily="34" charset="0"/>
            </a:endParaRPr>
          </a:p>
        </p:txBody>
      </p:sp>
      <p:sp>
        <p:nvSpPr>
          <p:cNvPr id="991239" name="TextBox 16"/>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Mystery Babylon the Great</a:t>
            </a:r>
          </a:p>
        </p:txBody>
      </p:sp>
      <p:sp>
        <p:nvSpPr>
          <p:cNvPr id="991241" name="TextBox 17"/>
          <p:cNvSpPr txBox="1">
            <a:spLocks noChangeArrowheads="1"/>
          </p:cNvSpPr>
          <p:nvPr/>
        </p:nvSpPr>
        <p:spPr bwMode="auto">
          <a:xfrm>
            <a:off x="298450" y="1481138"/>
            <a:ext cx="883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800" b="1" i="1" dirty="0">
                <a:solidFill>
                  <a:srgbClr val="FFFFFF"/>
                </a:solidFill>
                <a:latin typeface="Verdana" pitchFamily="34" charset="0"/>
              </a:rPr>
              <a:t>Introduction</a:t>
            </a:r>
            <a:endParaRPr lang="en-US" altLang="en-US" sz="2800" b="1" i="1" dirty="0">
              <a:solidFill>
                <a:srgbClr val="FFFF00"/>
              </a:solidFill>
              <a:latin typeface="Verdana" pitchFamily="34" charset="0"/>
            </a:endParaRPr>
          </a:p>
        </p:txBody>
      </p:sp>
      <p:sp>
        <p:nvSpPr>
          <p:cNvPr id="14" name="TextBox 13"/>
          <p:cNvSpPr txBox="1">
            <a:spLocks noChangeArrowheads="1"/>
          </p:cNvSpPr>
          <p:nvPr/>
        </p:nvSpPr>
        <p:spPr bwMode="auto">
          <a:xfrm>
            <a:off x="342900" y="2014988"/>
            <a:ext cx="858815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srgbClr val="FFFFFF"/>
                </a:solidFill>
                <a:latin typeface="Verdana" pitchFamily="34" charset="0"/>
              </a:rPr>
              <a:t>In the previous chapter, John is shown the seven angels having the seven last plagues—the seven bowl judgments. He sees the seven bowls poured forth, including the last bowl wherein a voice from the Temple declares “It is done!” The effects of the previous chapter, at the pouring forth of all the bowls, include all aspects of God’s wrath being poured out on the </a:t>
            </a:r>
            <a:r>
              <a:rPr lang="en-US" altLang="en-US" sz="2000" b="1" i="1" dirty="0" smtClean="0">
                <a:solidFill>
                  <a:srgbClr val="FFFFFF"/>
                </a:solidFill>
                <a:latin typeface="Verdana" pitchFamily="34" charset="0"/>
              </a:rPr>
              <a:t>earth.</a:t>
            </a:r>
            <a:endParaRPr lang="en-US" altLang="en-US" sz="2000" b="1" i="1" dirty="0">
              <a:solidFill>
                <a:srgbClr val="FFFFFF"/>
              </a:solidFill>
              <a:latin typeface="Verdana" pitchFamily="34" charset="0"/>
            </a:endParaRPr>
          </a:p>
        </p:txBody>
      </p:sp>
      <p:sp>
        <p:nvSpPr>
          <p:cNvPr id="3" name="TextBox 2"/>
          <p:cNvSpPr txBox="1"/>
          <p:nvPr/>
        </p:nvSpPr>
        <p:spPr>
          <a:xfrm>
            <a:off x="400050" y="4271158"/>
            <a:ext cx="8531008" cy="1323439"/>
          </a:xfrm>
          <a:prstGeom prst="rect">
            <a:avLst/>
          </a:prstGeom>
          <a:noFill/>
        </p:spPr>
        <p:txBody>
          <a:bodyPr wrap="square" rtlCol="0">
            <a:spAutoFit/>
          </a:bodyPr>
          <a:lstStyle/>
          <a:p>
            <a:pPr defTabSz="457200" fontAlgn="base">
              <a:spcBef>
                <a:spcPct val="0"/>
              </a:spcBef>
              <a:spcAft>
                <a:spcPct val="0"/>
              </a:spcAft>
            </a:pPr>
            <a:r>
              <a:rPr lang="en-US" sz="2000" b="1" i="1" dirty="0">
                <a:solidFill>
                  <a:prstClr val="white"/>
                </a:solidFill>
                <a:latin typeface="Verdana" panose="020B0604030504040204" pitchFamily="34" charset="0"/>
                <a:ea typeface="Verdana" panose="020B0604030504040204" pitchFamily="34" charset="0"/>
              </a:rPr>
              <a:t>Beginning with Revelation </a:t>
            </a:r>
            <a:r>
              <a:rPr lang="en-US" sz="2000" b="1" i="1" dirty="0">
                <a:solidFill>
                  <a:prstClr val="white"/>
                </a:solidFill>
                <a:latin typeface="Verdana" panose="020B0604030504040204" pitchFamily="34" charset="0"/>
                <a:ea typeface="Verdana" panose="020B0604030504040204" pitchFamily="34" charset="0"/>
              </a:rPr>
              <a:t>17 John </a:t>
            </a:r>
            <a:r>
              <a:rPr lang="en-US" sz="2000" b="1" i="1" dirty="0">
                <a:solidFill>
                  <a:prstClr val="white"/>
                </a:solidFill>
                <a:latin typeface="Verdana" panose="020B0604030504040204" pitchFamily="34" charset="0"/>
                <a:ea typeface="Verdana" panose="020B0604030504040204" pitchFamily="34" charset="0"/>
              </a:rPr>
              <a:t>is shown additional detail concerning aspects of the bowl judgments and their recipients. </a:t>
            </a:r>
            <a:r>
              <a:rPr lang="en-US" sz="2000" b="1" i="1" dirty="0">
                <a:solidFill>
                  <a:prstClr val="white"/>
                </a:solidFill>
                <a:latin typeface="Verdana" panose="020B0604030504040204" pitchFamily="34" charset="0"/>
                <a:ea typeface="Verdana" panose="020B0604030504040204" pitchFamily="34" charset="0"/>
              </a:rPr>
              <a:t>Also included is </a:t>
            </a:r>
            <a:r>
              <a:rPr lang="en-US" sz="2000" b="1" i="1" dirty="0">
                <a:solidFill>
                  <a:prstClr val="white"/>
                </a:solidFill>
                <a:latin typeface="Verdana" panose="020B0604030504040204" pitchFamily="34" charset="0"/>
                <a:ea typeface="Verdana" panose="020B0604030504040204" pitchFamily="34" charset="0"/>
              </a:rPr>
              <a:t>additional information concerning the destruction of </a:t>
            </a:r>
            <a:r>
              <a:rPr lang="en-US" sz="2000" b="1" i="1" dirty="0">
                <a:solidFill>
                  <a:prstClr val="white"/>
                </a:solidFill>
                <a:latin typeface="Verdana" panose="020B0604030504040204" pitchFamily="34" charset="0"/>
                <a:ea typeface="Verdana" panose="020B0604030504040204" pitchFamily="34" charset="0"/>
              </a:rPr>
              <a:t>Babylon.</a:t>
            </a:r>
            <a:endParaRPr lang="en-US" sz="2000" b="1" i="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5881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2386" name="TextBox 3"/>
          <p:cNvSpPr txBox="1">
            <a:spLocks noChangeArrowheads="1"/>
          </p:cNvSpPr>
          <p:nvPr/>
        </p:nvSpPr>
        <p:spPr bwMode="auto">
          <a:xfrm>
            <a:off x="647700" y="1157287"/>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72387" name="Straight Connector 12"/>
          <p:cNvCxnSpPr>
            <a:cxnSpLocks noChangeShapeType="1"/>
          </p:cNvCxnSpPr>
          <p:nvPr/>
        </p:nvCxnSpPr>
        <p:spPr bwMode="auto">
          <a:xfrm>
            <a:off x="266700" y="68954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238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2389"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72390" name="TextBox 7"/>
          <p:cNvSpPr txBox="1">
            <a:spLocks noChangeArrowheads="1"/>
          </p:cNvSpPr>
          <p:nvPr/>
        </p:nvSpPr>
        <p:spPr bwMode="auto">
          <a:xfrm>
            <a:off x="377825" y="1679574"/>
            <a:ext cx="86328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17:4. </a:t>
            </a:r>
            <a:r>
              <a:rPr lang="en-US" altLang="en-US" sz="2000" b="1" i="1" dirty="0">
                <a:solidFill>
                  <a:srgbClr val="FFFF00"/>
                </a:solidFill>
                <a:latin typeface="Verdana" pitchFamily="34" charset="0"/>
              </a:rPr>
              <a:t>And the woman was arrayed in purple and scarlet </a:t>
            </a:r>
            <a:r>
              <a:rPr lang="en-US" altLang="en-US" sz="2000" b="1" i="1" dirty="0" err="1">
                <a:solidFill>
                  <a:srgbClr val="FFFF00"/>
                </a:solidFill>
                <a:latin typeface="Verdana" pitchFamily="34" charset="0"/>
              </a:rPr>
              <a:t>colour</a:t>
            </a:r>
            <a:r>
              <a:rPr lang="en-US" altLang="en-US" sz="2000" b="1" i="1" dirty="0">
                <a:solidFill>
                  <a:srgbClr val="FFFF00"/>
                </a:solidFill>
                <a:latin typeface="Verdana" pitchFamily="34" charset="0"/>
              </a:rPr>
              <a:t>, and decked with gold and precious stones and pearls, having a golden cup in her hand full of abominations and filthiness of her fornication: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7239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9127D31-B633-4323-A81C-D37A2673D6D8}" type="slidenum">
              <a:rPr lang="en-US" altLang="en-US" sz="1400" b="1" smtClean="0">
                <a:solidFill>
                  <a:srgbClr val="FFFFFF"/>
                </a:solidFill>
                <a:latin typeface="Verdana" pitchFamily="34" charset="0"/>
              </a:rPr>
              <a:pPr eaLnBrk="1" hangingPunct="1">
                <a:spcBef>
                  <a:spcPct val="0"/>
                </a:spcBef>
                <a:buFontTx/>
                <a:buNone/>
              </a:pPr>
              <a:t>20</a:t>
            </a:fld>
            <a:endParaRPr lang="en-US" altLang="en-US" sz="1400" b="1" smtClean="0">
              <a:solidFill>
                <a:srgbClr val="FFFFFF"/>
              </a:solidFill>
              <a:latin typeface="Verdana" pitchFamily="34" charset="0"/>
            </a:endParaRPr>
          </a:p>
        </p:txBody>
      </p:sp>
      <p:sp>
        <p:nvSpPr>
          <p:cNvPr id="27239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239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9DC12FD-692D-48CA-82C3-1F88B59BFED2}"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2" name="TextBox 11"/>
          <p:cNvSpPr txBox="1">
            <a:spLocks noChangeArrowheads="1"/>
          </p:cNvSpPr>
          <p:nvPr/>
        </p:nvSpPr>
        <p:spPr bwMode="auto">
          <a:xfrm>
            <a:off x="377825" y="3015274"/>
            <a:ext cx="863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is the way of false religion. </a:t>
            </a:r>
            <a:r>
              <a:rPr lang="en-US" altLang="en-US" sz="2000" b="1" i="1" dirty="0" smtClean="0">
                <a:solidFill>
                  <a:srgbClr val="FFFFFF"/>
                </a:solidFill>
                <a:latin typeface="Verdana" pitchFamily="34" charset="0"/>
              </a:rPr>
              <a:t>There is </a:t>
            </a:r>
            <a:r>
              <a:rPr lang="en-US" altLang="en-US" sz="2000" b="1" i="1" dirty="0">
                <a:solidFill>
                  <a:srgbClr val="FFFFFF"/>
                </a:solidFill>
                <a:latin typeface="Verdana" pitchFamily="34" charset="0"/>
              </a:rPr>
              <a:t>the </a:t>
            </a:r>
            <a:r>
              <a:rPr lang="en-US" altLang="en-US" sz="2000" b="1" i="1" dirty="0" smtClean="0">
                <a:solidFill>
                  <a:srgbClr val="FFFFFF"/>
                </a:solidFill>
                <a:latin typeface="Verdana" pitchFamily="34" charset="0"/>
              </a:rPr>
              <a:t>absence </a:t>
            </a:r>
            <a:r>
              <a:rPr lang="en-US" altLang="en-US" sz="2000" b="1" i="1" dirty="0">
                <a:solidFill>
                  <a:srgbClr val="FFFFFF"/>
                </a:solidFill>
                <a:latin typeface="Verdana" pitchFamily="34" charset="0"/>
              </a:rPr>
              <a:t>of real spiritual life </a:t>
            </a:r>
            <a:r>
              <a:rPr lang="en-US" altLang="en-US" sz="2000" b="1" i="1" dirty="0" smtClean="0">
                <a:solidFill>
                  <a:srgbClr val="FFFFFF"/>
                </a:solidFill>
                <a:latin typeface="Verdana" pitchFamily="34" charset="0"/>
              </a:rPr>
              <a:t>and only an </a:t>
            </a:r>
            <a:r>
              <a:rPr lang="en-US" altLang="en-US" sz="2000" b="1" i="1" dirty="0">
                <a:solidFill>
                  <a:srgbClr val="FFFFFF"/>
                </a:solidFill>
                <a:latin typeface="Verdana" pitchFamily="34" charset="0"/>
              </a:rPr>
              <a:t>outward display and sensual </a:t>
            </a:r>
            <a:r>
              <a:rPr lang="en-US" altLang="en-US" sz="2000" b="1" i="1" dirty="0" smtClean="0">
                <a:solidFill>
                  <a:srgbClr val="FFFFFF"/>
                </a:solidFill>
                <a:latin typeface="Verdana" pitchFamily="34" charset="0"/>
              </a:rPr>
              <a:t>satisfactions. </a:t>
            </a:r>
            <a:r>
              <a:rPr lang="en-US" altLang="en-US" sz="2000" b="1" i="1" dirty="0">
                <a:solidFill>
                  <a:srgbClr val="FFFFFF"/>
                </a:solidFill>
                <a:latin typeface="Verdana" pitchFamily="34" charset="0"/>
              </a:rPr>
              <a:t>T</a:t>
            </a:r>
            <a:r>
              <a:rPr lang="en-US" altLang="en-US" sz="2000" b="1" i="1" dirty="0" smtClean="0">
                <a:solidFill>
                  <a:srgbClr val="FFFFFF"/>
                </a:solidFill>
                <a:latin typeface="Verdana" pitchFamily="34" charset="0"/>
              </a:rPr>
              <a:t>he </a:t>
            </a:r>
            <a:r>
              <a:rPr lang="en-US" altLang="en-US" sz="2000" b="1" i="1" dirty="0">
                <a:solidFill>
                  <a:srgbClr val="FFFFFF"/>
                </a:solidFill>
                <a:latin typeface="Verdana" pitchFamily="34" charset="0"/>
              </a:rPr>
              <a:t>state religion, supported by political power, impresses the </a:t>
            </a:r>
            <a:r>
              <a:rPr lang="en-US" altLang="en-US" sz="2000" b="1" i="1" dirty="0" smtClean="0">
                <a:solidFill>
                  <a:srgbClr val="FFFFFF"/>
                </a:solidFill>
                <a:latin typeface="Verdana" pitchFamily="34" charset="0"/>
              </a:rPr>
              <a:t>followers </a:t>
            </a:r>
            <a:r>
              <a:rPr lang="en-US" altLang="en-US" sz="2000" b="1" i="1" dirty="0">
                <a:solidFill>
                  <a:srgbClr val="FFFFFF"/>
                </a:solidFill>
                <a:latin typeface="Verdana" pitchFamily="34" charset="0"/>
              </a:rPr>
              <a:t>with ornate temples and golden images, jeweled </a:t>
            </a:r>
            <a:r>
              <a:rPr lang="en-US" altLang="en-US" sz="2000" b="1" i="1" dirty="0" smtClean="0">
                <a:solidFill>
                  <a:srgbClr val="FFFFFF"/>
                </a:solidFill>
                <a:latin typeface="Verdana" pitchFamily="34" charset="0"/>
              </a:rPr>
              <a:t>garments and </a:t>
            </a:r>
            <a:r>
              <a:rPr lang="en-US" altLang="en-US" sz="2000" b="1" i="1" dirty="0">
                <a:solidFill>
                  <a:srgbClr val="FFFFFF"/>
                </a:solidFill>
                <a:latin typeface="Verdana" pitchFamily="34" charset="0"/>
              </a:rPr>
              <a:t>marble </a:t>
            </a:r>
            <a:r>
              <a:rPr lang="en-US" altLang="en-US" sz="2000" b="1" i="1" dirty="0" smtClean="0">
                <a:solidFill>
                  <a:srgbClr val="FFFFFF"/>
                </a:solidFill>
                <a:latin typeface="Verdana" pitchFamily="34" charset="0"/>
              </a:rPr>
              <a:t>statues along with </a:t>
            </a:r>
            <a:r>
              <a:rPr lang="en-US" altLang="en-US" sz="2000" b="1" i="1" dirty="0">
                <a:solidFill>
                  <a:srgbClr val="FFFFFF"/>
                </a:solidFill>
                <a:latin typeface="Verdana" pitchFamily="34" charset="0"/>
              </a:rPr>
              <a:t>hypnotic music, and incense.</a:t>
            </a:r>
          </a:p>
        </p:txBody>
      </p:sp>
      <p:sp>
        <p:nvSpPr>
          <p:cNvPr id="14" name="TextBox 13"/>
          <p:cNvSpPr txBox="1">
            <a:spLocks noChangeArrowheads="1"/>
          </p:cNvSpPr>
          <p:nvPr/>
        </p:nvSpPr>
        <p:spPr bwMode="auto">
          <a:xfrm>
            <a:off x="377826" y="4978804"/>
            <a:ext cx="875744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Such religious worship, panders to man’s religious nature and appeals to his sensual feelings.</a:t>
            </a:r>
          </a:p>
        </p:txBody>
      </p:sp>
      <p:sp>
        <p:nvSpPr>
          <p:cNvPr id="16" name="TextBox 15"/>
          <p:cNvSpPr txBox="1">
            <a:spLocks noChangeArrowheads="1"/>
          </p:cNvSpPr>
          <p:nvPr/>
        </p:nvSpPr>
        <p:spPr bwMode="auto">
          <a:xfrm>
            <a:off x="377825" y="5686829"/>
            <a:ext cx="8710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2000" b="1" i="1" dirty="0" smtClean="0">
                <a:solidFill>
                  <a:srgbClr val="FFFFFF"/>
                </a:solidFill>
                <a:latin typeface="Verdana" pitchFamily="34" charset="0"/>
              </a:rPr>
              <a:t>It </a:t>
            </a:r>
            <a:r>
              <a:rPr lang="en-US" altLang="en-US" sz="2000" b="1" i="1" dirty="0">
                <a:solidFill>
                  <a:srgbClr val="FFFFFF"/>
                </a:solidFill>
                <a:latin typeface="Verdana" pitchFamily="34" charset="0"/>
              </a:rPr>
              <a:t>is the religious system established by Nimrod, and probably revealed to him by Satan back at Babel long ago.</a:t>
            </a:r>
            <a:endParaRPr lang="en-US" altLang="en-US" sz="2000" b="1" i="1" dirty="0">
              <a:solidFill>
                <a:srgbClr val="FFFF00"/>
              </a:solidFill>
              <a:latin typeface="Verdana" pitchFamily="34" charset="0"/>
            </a:endParaRPr>
          </a:p>
        </p:txBody>
      </p:sp>
    </p:spTree>
    <p:extLst>
      <p:ext uri="{BB962C8B-B14F-4D97-AF65-F5344CB8AC3E}">
        <p14:creationId xmlns:p14="http://schemas.microsoft.com/office/powerpoint/2010/main" val="10843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p:cTn id="23"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3410"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73411" name="Straight Connector 12"/>
          <p:cNvCxnSpPr>
            <a:cxnSpLocks noChangeShapeType="1"/>
          </p:cNvCxnSpPr>
          <p:nvPr/>
        </p:nvCxnSpPr>
        <p:spPr bwMode="auto">
          <a:xfrm>
            <a:off x="187609" y="706722"/>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341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3413"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73414" name="TextBox 7"/>
          <p:cNvSpPr txBox="1">
            <a:spLocks noChangeArrowheads="1"/>
          </p:cNvSpPr>
          <p:nvPr/>
        </p:nvSpPr>
        <p:spPr bwMode="auto">
          <a:xfrm>
            <a:off x="376238" y="1679575"/>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17:4. </a:t>
            </a:r>
            <a:r>
              <a:rPr lang="en-US" altLang="en-US" sz="2000" b="1" i="1" dirty="0">
                <a:solidFill>
                  <a:srgbClr val="FFFF00"/>
                </a:solidFill>
                <a:latin typeface="Verdana" pitchFamily="34" charset="0"/>
              </a:rPr>
              <a:t>And the woman was arrayed in purple and scarlet </a:t>
            </a:r>
            <a:r>
              <a:rPr lang="en-US" altLang="en-US" sz="2000" b="1" i="1" dirty="0" err="1">
                <a:solidFill>
                  <a:srgbClr val="FFFF00"/>
                </a:solidFill>
                <a:latin typeface="Verdana" pitchFamily="34" charset="0"/>
              </a:rPr>
              <a:t>colour</a:t>
            </a:r>
            <a:r>
              <a:rPr lang="en-US" altLang="en-US" sz="2000" b="1" i="1" dirty="0">
                <a:solidFill>
                  <a:srgbClr val="FFFF00"/>
                </a:solidFill>
                <a:latin typeface="Verdana" pitchFamily="34" charset="0"/>
              </a:rPr>
              <a:t>, and decked with gold and precious stones and pearls, having a golden cup in her hand full of abominations and filthiness of her fornication: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27341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2A22CAF-FF5E-4250-8C48-E1F86C313ED2}" type="slidenum">
              <a:rPr lang="en-US" altLang="en-US" sz="1400" b="1" smtClean="0">
                <a:solidFill>
                  <a:srgbClr val="FFFFFF"/>
                </a:solidFill>
                <a:latin typeface="Verdana" pitchFamily="34" charset="0"/>
              </a:rPr>
              <a:pPr eaLnBrk="1" hangingPunct="1">
                <a:spcBef>
                  <a:spcPct val="0"/>
                </a:spcBef>
                <a:buFontTx/>
                <a:buNone/>
              </a:pPr>
              <a:t>21</a:t>
            </a:fld>
            <a:endParaRPr lang="en-US" altLang="en-US" sz="1400" b="1" smtClean="0">
              <a:solidFill>
                <a:srgbClr val="FFFFFF"/>
              </a:solidFill>
              <a:latin typeface="Verdana" pitchFamily="34" charset="0"/>
            </a:endParaRPr>
          </a:p>
        </p:txBody>
      </p:sp>
      <p:sp>
        <p:nvSpPr>
          <p:cNvPr id="27341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341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003BA44-7894-497D-8C4E-5426E03732BE}"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4" name="TextBox 13"/>
          <p:cNvSpPr txBox="1">
            <a:spLocks noChangeArrowheads="1"/>
          </p:cNvSpPr>
          <p:nvPr/>
        </p:nvSpPr>
        <p:spPr bwMode="auto">
          <a:xfrm>
            <a:off x="376239" y="4503719"/>
            <a:ext cx="8712199"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Instead of life giving wine from heaven, the cup has contained a stupefying concoction of foolishness, and filthiness, abominable idolatry and unspeakable wickedness, even the blood of persecuted saints of God.</a:t>
            </a:r>
          </a:p>
        </p:txBody>
      </p:sp>
      <p:sp>
        <p:nvSpPr>
          <p:cNvPr id="16" name="TextBox 15"/>
          <p:cNvSpPr txBox="1">
            <a:spLocks noChangeArrowheads="1"/>
          </p:cNvSpPr>
          <p:nvPr/>
        </p:nvSpPr>
        <p:spPr bwMode="auto">
          <a:xfrm>
            <a:off x="416718" y="5931611"/>
            <a:ext cx="8551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All have been blasphemously offered to men in the name of religion.</a:t>
            </a:r>
            <a:endParaRPr lang="en-US" altLang="en-US" sz="2000" b="1" i="1" dirty="0">
              <a:solidFill>
                <a:srgbClr val="FFFF00"/>
              </a:solidFill>
              <a:latin typeface="Verdana" pitchFamily="34" charset="0"/>
            </a:endParaRPr>
          </a:p>
        </p:txBody>
      </p:sp>
      <p:sp>
        <p:nvSpPr>
          <p:cNvPr id="2" name="TextBox 1"/>
          <p:cNvSpPr txBox="1"/>
          <p:nvPr/>
        </p:nvSpPr>
        <p:spPr>
          <a:xfrm>
            <a:off x="376239" y="3115510"/>
            <a:ext cx="5643562" cy="1323439"/>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Multitudes throughout </a:t>
            </a:r>
            <a:r>
              <a:rPr lang="en-US" altLang="en-US" sz="2000" b="1" i="1" dirty="0">
                <a:solidFill>
                  <a:srgbClr val="FFFFFF"/>
                </a:solidFill>
                <a:latin typeface="Verdana" pitchFamily="34" charset="0"/>
                <a:ea typeface="MS PGothic" pitchFamily="34" charset="-128"/>
              </a:rPr>
              <a:t>the ages </a:t>
            </a:r>
            <a:r>
              <a:rPr lang="en-US" altLang="en-US" sz="2000" b="1" i="1" dirty="0">
                <a:solidFill>
                  <a:srgbClr val="FFFFFF"/>
                </a:solidFill>
                <a:latin typeface="Verdana" pitchFamily="34" charset="0"/>
                <a:ea typeface="MS PGothic" pitchFamily="34" charset="-128"/>
              </a:rPr>
              <a:t>have</a:t>
            </a:r>
            <a:r>
              <a:rPr lang="en-US" altLang="en-US" sz="2000" b="1" i="1" dirty="0">
                <a:solidFill>
                  <a:srgbClr val="FFFFFF"/>
                </a:solidFill>
                <a:latin typeface="Verdana" pitchFamily="34" charset="0"/>
                <a:ea typeface="MS PGothic" pitchFamily="34" charset="-128"/>
              </a:rPr>
              <a:t> </a:t>
            </a:r>
            <a:r>
              <a:rPr lang="en-US" altLang="en-US" sz="2000" b="1" i="1" dirty="0">
                <a:solidFill>
                  <a:srgbClr val="FFFFFF"/>
                </a:solidFill>
                <a:latin typeface="Verdana" pitchFamily="34" charset="0"/>
                <a:ea typeface="MS PGothic" pitchFamily="34" charset="-128"/>
              </a:rPr>
              <a:t>enjoyed the </a:t>
            </a:r>
            <a:r>
              <a:rPr lang="en-US" altLang="en-US" sz="2000" b="1" i="1" dirty="0">
                <a:solidFill>
                  <a:srgbClr val="FFFFFF"/>
                </a:solidFill>
                <a:latin typeface="Verdana" pitchFamily="34" charset="0"/>
                <a:ea typeface="MS PGothic" pitchFamily="34" charset="-128"/>
              </a:rPr>
              <a:t>harlot’s golden cup and been made drunken with the wine of her fornication.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115509"/>
            <a:ext cx="2857500"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36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in)">
                                      <p:cBhvr>
                                        <p:cTn id="13" dur="20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4434"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74435"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443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4437"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74438" name="TextBox 9"/>
          <p:cNvSpPr txBox="1">
            <a:spLocks noChangeArrowheads="1"/>
          </p:cNvSpPr>
          <p:nvPr/>
        </p:nvSpPr>
        <p:spPr bwMode="auto">
          <a:xfrm>
            <a:off x="376239" y="1679575"/>
            <a:ext cx="63521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17:5. </a:t>
            </a:r>
            <a:r>
              <a:rPr lang="en-US" altLang="en-US" sz="2000" b="1" i="1" dirty="0">
                <a:solidFill>
                  <a:srgbClr val="FFFF00"/>
                </a:solidFill>
                <a:latin typeface="Verdana" pitchFamily="34" charset="0"/>
              </a:rPr>
              <a:t>And upon her forehead was a name written, MYSTERY, BABYLON THE GREAT, THE MOTHER OF HARLOTS AND ABOMINATIONS OF THE EARTH.   </a:t>
            </a:r>
          </a:p>
        </p:txBody>
      </p:sp>
      <p:sp>
        <p:nvSpPr>
          <p:cNvPr id="27443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626906D-2F79-4AD5-BCBE-5E15D5C355C9}" type="slidenum">
              <a:rPr lang="en-US" altLang="en-US" sz="1400" b="1" smtClean="0">
                <a:solidFill>
                  <a:srgbClr val="FFFFFF"/>
                </a:solidFill>
                <a:latin typeface="Verdana" pitchFamily="34" charset="0"/>
              </a:rPr>
              <a:pPr eaLnBrk="1" hangingPunct="1">
                <a:spcBef>
                  <a:spcPct val="0"/>
                </a:spcBef>
                <a:buFontTx/>
                <a:buNone/>
              </a:pPr>
              <a:t>22</a:t>
            </a:fld>
            <a:endParaRPr lang="en-US" altLang="en-US" sz="1400" b="1" smtClean="0">
              <a:solidFill>
                <a:srgbClr val="FFFFFF"/>
              </a:solidFill>
              <a:latin typeface="Verdana" pitchFamily="34" charset="0"/>
            </a:endParaRPr>
          </a:p>
        </p:txBody>
      </p:sp>
      <p:sp>
        <p:nvSpPr>
          <p:cNvPr id="27444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444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51C4934-5DA4-4085-84CF-64BA35A9E408}"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58775" y="5117579"/>
            <a:ext cx="863123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00"/>
                </a:solidFill>
                <a:latin typeface="Verdana" pitchFamily="34" charset="0"/>
              </a:rPr>
              <a:t>When ye therefore shall see the abomination of desolation, spoken of by Daniel the prophet, stand in the holy place, </a:t>
            </a:r>
            <a:r>
              <a:rPr lang="en-US" altLang="en-US" sz="2000" b="1" i="1" dirty="0" smtClean="0">
                <a:solidFill>
                  <a:srgbClr val="FFFF00"/>
                </a:solidFill>
                <a:latin typeface="Verdana" pitchFamily="34" charset="0"/>
              </a:rPr>
              <a:t>whoso </a:t>
            </a:r>
            <a:r>
              <a:rPr lang="en-US" altLang="en-US" sz="2000" b="1" i="1" dirty="0" err="1">
                <a:solidFill>
                  <a:srgbClr val="FFFF00"/>
                </a:solidFill>
                <a:latin typeface="Verdana" pitchFamily="34" charset="0"/>
              </a:rPr>
              <a:t>readeth</a:t>
            </a:r>
            <a:r>
              <a:rPr lang="en-US" altLang="en-US" sz="2000" b="1" i="1" dirty="0">
                <a:solidFill>
                  <a:srgbClr val="FFFF00"/>
                </a:solidFill>
                <a:latin typeface="Verdana" pitchFamily="34" charset="0"/>
              </a:rPr>
              <a:t>, let him understand: </a:t>
            </a:r>
            <a:r>
              <a:rPr lang="en-US" altLang="en-US" sz="2000" b="1" i="1" dirty="0">
                <a:solidFill>
                  <a:srgbClr val="FFFFFF"/>
                </a:solidFill>
                <a:latin typeface="Verdana" pitchFamily="34" charset="0"/>
              </a:rPr>
              <a:t>(Matthew 24:15)</a:t>
            </a:r>
          </a:p>
          <a:p>
            <a:pPr defTabSz="457200" eaLnBrk="1" fontAlgn="base" hangingPunct="1">
              <a:spcBef>
                <a:spcPct val="0"/>
              </a:spcBef>
              <a:spcAft>
                <a:spcPct val="0"/>
              </a:spcAft>
              <a:buClr>
                <a:srgbClr val="FFFF00"/>
              </a:buClr>
              <a:buFontTx/>
              <a:buNone/>
            </a:pPr>
            <a:endParaRPr lang="en-US" altLang="en-US" sz="1800" b="1" i="1" dirty="0">
              <a:solidFill>
                <a:srgbClr val="FFFFFF"/>
              </a:solidFill>
              <a:latin typeface="Verdana" pitchFamily="34" charset="0"/>
            </a:endParaRPr>
          </a:p>
        </p:txBody>
      </p:sp>
      <p:sp>
        <p:nvSpPr>
          <p:cNvPr id="19" name="TextBox 18"/>
          <p:cNvSpPr txBox="1">
            <a:spLocks noChangeArrowheads="1"/>
          </p:cNvSpPr>
          <p:nvPr/>
        </p:nvSpPr>
        <p:spPr bwMode="auto">
          <a:xfrm>
            <a:off x="376239" y="4349405"/>
            <a:ext cx="87677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word “abominations” is specifically associated with idol worship. </a:t>
            </a:r>
            <a:endParaRPr lang="en-US" altLang="en-US" sz="2000" b="1" i="1" dirty="0">
              <a:solidFill>
                <a:srgbClr val="FFFF00"/>
              </a:solidFill>
              <a:latin typeface="Verdana" pitchFamily="34" charset="0"/>
            </a:endParaRPr>
          </a:p>
        </p:txBody>
      </p:sp>
      <p:sp>
        <p:nvSpPr>
          <p:cNvPr id="21" name="TextBox 20"/>
          <p:cNvSpPr txBox="1">
            <a:spLocks noChangeArrowheads="1"/>
          </p:cNvSpPr>
          <p:nvPr/>
        </p:nvSpPr>
        <p:spPr bwMode="auto">
          <a:xfrm>
            <a:off x="358775" y="3070407"/>
            <a:ext cx="85823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Did ever a woman have such a name as this?</a:t>
            </a:r>
          </a:p>
        </p:txBody>
      </p:sp>
      <p:sp>
        <p:nvSpPr>
          <p:cNvPr id="20" name="TextBox 19"/>
          <p:cNvSpPr txBox="1">
            <a:spLocks noChangeArrowheads="1"/>
          </p:cNvSpPr>
          <p:nvPr/>
        </p:nvSpPr>
        <p:spPr bwMode="auto">
          <a:xfrm>
            <a:off x="351380" y="3514046"/>
            <a:ext cx="86560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She is the great city BABYLON, and is the fountainhead of all spiritual fornication </a:t>
            </a:r>
            <a:r>
              <a:rPr lang="en-US" altLang="en-US" sz="2000" b="1" i="1" dirty="0" smtClean="0">
                <a:solidFill>
                  <a:srgbClr val="FFFFFF"/>
                </a:solidFill>
                <a:latin typeface="Verdana" pitchFamily="34" charset="0"/>
              </a:rPr>
              <a:t>and </a:t>
            </a:r>
            <a:r>
              <a:rPr lang="en-US" altLang="en-US" sz="2000" b="1" i="1" dirty="0">
                <a:solidFill>
                  <a:srgbClr val="FFFFFF"/>
                </a:solidFill>
                <a:latin typeface="Verdana" pitchFamily="34" charset="0"/>
              </a:rPr>
              <a:t>false </a:t>
            </a:r>
            <a:r>
              <a:rPr lang="en-US" altLang="en-US" sz="2000" b="1" i="1" dirty="0" smtClean="0">
                <a:solidFill>
                  <a:srgbClr val="FFFFFF"/>
                </a:solidFill>
                <a:latin typeface="Verdana" pitchFamily="34" charset="0"/>
              </a:rPr>
              <a:t>worship</a:t>
            </a:r>
            <a:r>
              <a:rPr lang="en-US" altLang="en-US" sz="2000" b="1" i="1" dirty="0">
                <a:solidFill>
                  <a:srgbClr val="FFFFFF"/>
                </a:solidFill>
                <a:latin typeface="Verdana" pitchFamily="34" charset="0"/>
              </a:rPr>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905" y="1157288"/>
            <a:ext cx="1994895" cy="199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251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900" decel="100000" fill="hold"/>
                                        <p:tgtEl>
                                          <p:spTgt spid="1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5458" name="TextBox 3"/>
          <p:cNvSpPr txBox="1">
            <a:spLocks noChangeArrowheads="1"/>
          </p:cNvSpPr>
          <p:nvPr/>
        </p:nvSpPr>
        <p:spPr bwMode="auto">
          <a:xfrm>
            <a:off x="605904" y="1390651"/>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75459"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546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5461" name="TextBox 6"/>
          <p:cNvSpPr txBox="1">
            <a:spLocks noChangeArrowheads="1"/>
          </p:cNvSpPr>
          <p:nvPr/>
        </p:nvSpPr>
        <p:spPr bwMode="auto">
          <a:xfrm>
            <a:off x="800100" y="866776"/>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75462" name="TextBox 9"/>
          <p:cNvSpPr txBox="1">
            <a:spLocks noChangeArrowheads="1"/>
          </p:cNvSpPr>
          <p:nvPr/>
        </p:nvSpPr>
        <p:spPr bwMode="auto">
          <a:xfrm>
            <a:off x="376238" y="1912938"/>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17:5. </a:t>
            </a:r>
            <a:r>
              <a:rPr lang="en-US" altLang="en-US" sz="2000" b="1" i="1">
                <a:solidFill>
                  <a:srgbClr val="FFFF00"/>
                </a:solidFill>
                <a:latin typeface="Verdana" pitchFamily="34" charset="0"/>
              </a:rPr>
              <a:t>And upon her forehead was a name written, MYSTERY, BABYLON THE GREAT, THE MOTHER OF HARLOTS AND ABOMINATIONS OF THE EARTH.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27546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5AA470C-89B4-4F38-B224-7A4822F0C768}" type="slidenum">
              <a:rPr lang="en-US" altLang="en-US" sz="1400" b="1" smtClean="0">
                <a:solidFill>
                  <a:srgbClr val="FFFFFF"/>
                </a:solidFill>
                <a:latin typeface="Verdana" pitchFamily="34" charset="0"/>
              </a:rPr>
              <a:pPr eaLnBrk="1" hangingPunct="1">
                <a:spcBef>
                  <a:spcPct val="0"/>
                </a:spcBef>
                <a:buFontTx/>
                <a:buNone/>
              </a:pPr>
              <a:t>23</a:t>
            </a:fld>
            <a:endParaRPr lang="en-US" altLang="en-US" sz="1400" b="1" smtClean="0">
              <a:solidFill>
                <a:srgbClr val="FFFFFF"/>
              </a:solidFill>
              <a:latin typeface="Verdana" pitchFamily="34" charset="0"/>
            </a:endParaRPr>
          </a:p>
        </p:txBody>
      </p:sp>
      <p:sp>
        <p:nvSpPr>
          <p:cNvPr id="27546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546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D7854C1-096C-4076-AEE2-53CD029E152A}"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9" name="TextBox 18"/>
          <p:cNvSpPr txBox="1">
            <a:spLocks noChangeArrowheads="1"/>
          </p:cNvSpPr>
          <p:nvPr/>
        </p:nvSpPr>
        <p:spPr bwMode="auto">
          <a:xfrm>
            <a:off x="376238" y="5007153"/>
            <a:ext cx="8699499"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The underlying motive of the covetous person is that of rejection of God and His will, discontent with what God has supplied, and a desire for things instead of God (</a:t>
            </a:r>
            <a:r>
              <a:rPr lang="en-US" altLang="en-US" sz="2000" b="1" i="1" dirty="0">
                <a:solidFill>
                  <a:srgbClr val="FFFF00"/>
                </a:solidFill>
                <a:latin typeface="Verdana" pitchFamily="34" charset="0"/>
              </a:rPr>
              <a:t>Luke 16:13-15</a:t>
            </a:r>
            <a:r>
              <a:rPr lang="en-US" altLang="en-US" sz="2000" b="1" i="1" dirty="0">
                <a:solidFill>
                  <a:srgbClr val="FFFFFF"/>
                </a:solidFill>
                <a:latin typeface="Verdana" pitchFamily="34" charset="0"/>
              </a:rPr>
              <a:t>).</a:t>
            </a:r>
          </a:p>
        </p:txBody>
      </p:sp>
      <p:sp>
        <p:nvSpPr>
          <p:cNvPr id="21" name="TextBox 20"/>
          <p:cNvSpPr txBox="1">
            <a:spLocks noChangeArrowheads="1"/>
          </p:cNvSpPr>
          <p:nvPr/>
        </p:nvSpPr>
        <p:spPr bwMode="auto">
          <a:xfrm>
            <a:off x="376238" y="2960688"/>
            <a:ext cx="863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Many intellectuals </a:t>
            </a:r>
            <a:r>
              <a:rPr lang="en-US" altLang="en-US" sz="2000" b="1" i="1" dirty="0" smtClean="0">
                <a:solidFill>
                  <a:srgbClr val="FFFFFF"/>
                </a:solidFill>
                <a:latin typeface="Verdana" pitchFamily="34" charset="0"/>
              </a:rPr>
              <a:t>have </a:t>
            </a:r>
            <a:r>
              <a:rPr lang="en-US" altLang="en-US" sz="2000" b="1" i="1" dirty="0">
                <a:solidFill>
                  <a:srgbClr val="FFFFFF"/>
                </a:solidFill>
                <a:latin typeface="Verdana" pitchFamily="34" charset="0"/>
              </a:rPr>
              <a:t>ridiculed the worship of sticks and stones but they have, to all intents and purposes, worshiped mental </a:t>
            </a:r>
            <a:r>
              <a:rPr lang="en-US" altLang="en-US" sz="2000" b="1" i="1" dirty="0" smtClean="0">
                <a:solidFill>
                  <a:srgbClr val="FFFFFF"/>
                </a:solidFill>
                <a:latin typeface="Verdana" pitchFamily="34" charset="0"/>
              </a:rPr>
              <a:t>ideas </a:t>
            </a:r>
            <a:r>
              <a:rPr lang="en-US" altLang="en-US" sz="2000" b="1" i="1" dirty="0">
                <a:solidFill>
                  <a:srgbClr val="FFFFFF"/>
                </a:solidFill>
                <a:latin typeface="Verdana" pitchFamily="34" charset="0"/>
              </a:rPr>
              <a:t>of their own imaginings.</a:t>
            </a:r>
          </a:p>
        </p:txBody>
      </p:sp>
      <p:sp>
        <p:nvSpPr>
          <p:cNvPr id="20" name="TextBox 19"/>
          <p:cNvSpPr txBox="1">
            <a:spLocks noChangeArrowheads="1"/>
          </p:cNvSpPr>
          <p:nvPr/>
        </p:nvSpPr>
        <p:spPr bwMode="auto">
          <a:xfrm>
            <a:off x="376238" y="3976351"/>
            <a:ext cx="856562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It </a:t>
            </a:r>
            <a:r>
              <a:rPr lang="en-US" altLang="en-US" sz="2000" b="1" i="1" dirty="0" smtClean="0">
                <a:solidFill>
                  <a:srgbClr val="FFFFFF"/>
                </a:solidFill>
                <a:latin typeface="Verdana" pitchFamily="34" charset="0"/>
              </a:rPr>
              <a:t>is </a:t>
            </a:r>
            <a:r>
              <a:rPr lang="en-US" altLang="en-US" sz="2000" b="1" i="1" dirty="0">
                <a:solidFill>
                  <a:srgbClr val="FFFFFF"/>
                </a:solidFill>
                <a:latin typeface="Verdana" pitchFamily="34" charset="0"/>
              </a:rPr>
              <a:t>significant also that the Bible identifies covetousness with idolatry </a:t>
            </a:r>
            <a:r>
              <a:rPr lang="en-US" altLang="en-US" sz="2000" b="1" i="1" dirty="0" smtClean="0">
                <a:solidFill>
                  <a:srgbClr val="FFFFFF"/>
                </a:solidFill>
                <a:latin typeface="Verdana" pitchFamily="34" charset="0"/>
              </a:rPr>
              <a:t>(</a:t>
            </a:r>
            <a:r>
              <a:rPr lang="en-US" altLang="en-US" sz="2000" b="1" i="1" dirty="0" smtClean="0">
                <a:solidFill>
                  <a:srgbClr val="FFFF00"/>
                </a:solidFill>
                <a:latin typeface="Verdana" pitchFamily="34" charset="0"/>
              </a:rPr>
              <a:t>Ephesians </a:t>
            </a:r>
            <a:r>
              <a:rPr lang="en-US" altLang="en-US" sz="2000" b="1" i="1" dirty="0">
                <a:solidFill>
                  <a:srgbClr val="FFFF00"/>
                </a:solidFill>
                <a:latin typeface="Verdana" pitchFamily="34" charset="0"/>
              </a:rPr>
              <a:t>5:5; Colossians 3:5</a:t>
            </a:r>
            <a:r>
              <a:rPr lang="en-US" altLang="en-US" sz="2000" b="1" i="1" dirty="0">
                <a:solidFill>
                  <a:srgbClr val="FFFFFF"/>
                </a:solidFill>
                <a:latin typeface="Verdana" pitchFamily="34" charset="0"/>
              </a:rPr>
              <a:t>).</a:t>
            </a:r>
          </a:p>
        </p:txBody>
      </p:sp>
    </p:spTree>
    <p:extLst>
      <p:ext uri="{BB962C8B-B14F-4D97-AF65-F5344CB8AC3E}">
        <p14:creationId xmlns:p14="http://schemas.microsoft.com/office/powerpoint/2010/main" val="4135954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6482" name="TextBox 3"/>
          <p:cNvSpPr txBox="1">
            <a:spLocks noChangeArrowheads="1"/>
          </p:cNvSpPr>
          <p:nvPr/>
        </p:nvSpPr>
        <p:spPr bwMode="auto">
          <a:xfrm>
            <a:off x="647700" y="1387879"/>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76483" name="Straight Connector 12"/>
          <p:cNvCxnSpPr>
            <a:cxnSpLocks noChangeShapeType="1"/>
          </p:cNvCxnSpPr>
          <p:nvPr/>
        </p:nvCxnSpPr>
        <p:spPr bwMode="auto">
          <a:xfrm>
            <a:off x="358775" y="738804"/>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648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6485" name="TextBox 6"/>
          <p:cNvSpPr txBox="1">
            <a:spLocks noChangeArrowheads="1"/>
          </p:cNvSpPr>
          <p:nvPr/>
        </p:nvSpPr>
        <p:spPr bwMode="auto">
          <a:xfrm>
            <a:off x="800100" y="842324"/>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76486" name="TextBox 9"/>
          <p:cNvSpPr txBox="1">
            <a:spLocks noChangeArrowheads="1"/>
          </p:cNvSpPr>
          <p:nvPr/>
        </p:nvSpPr>
        <p:spPr bwMode="auto">
          <a:xfrm>
            <a:off x="376238" y="1912938"/>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17:5. </a:t>
            </a:r>
            <a:r>
              <a:rPr lang="en-US" altLang="en-US" sz="2000" b="1" i="1">
                <a:solidFill>
                  <a:srgbClr val="FFFF00"/>
                </a:solidFill>
                <a:latin typeface="Verdana" pitchFamily="34" charset="0"/>
              </a:rPr>
              <a:t>And upon her forehead was a name written, MYSTERY, BABYLON THE GREAT, THE MOTHER OF HARLOTS AND ABOMINATIONS OF THE EARTH. </a:t>
            </a:r>
            <a:r>
              <a:rPr lang="en-US" altLang="en-US" sz="2000" b="1" i="1">
                <a:solidFill>
                  <a:srgbClr val="FFFFFF"/>
                </a:solidFill>
                <a:latin typeface="Verdana" pitchFamily="34" charset="0"/>
              </a:rPr>
              <a:t>(Cont’d)</a:t>
            </a:r>
            <a:endParaRPr lang="en-US" altLang="en-US" sz="2000" b="1" i="1">
              <a:solidFill>
                <a:srgbClr val="FFFF00"/>
              </a:solidFill>
              <a:latin typeface="Verdana" pitchFamily="34" charset="0"/>
            </a:endParaRPr>
          </a:p>
        </p:txBody>
      </p:sp>
      <p:sp>
        <p:nvSpPr>
          <p:cNvPr id="27648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74366C6-6769-41A3-8C86-0274A9A5C389}" type="slidenum">
              <a:rPr lang="en-US" altLang="en-US" sz="1400" b="1" smtClean="0">
                <a:solidFill>
                  <a:srgbClr val="FFFFFF"/>
                </a:solidFill>
                <a:latin typeface="Verdana" pitchFamily="34" charset="0"/>
              </a:rPr>
              <a:pPr eaLnBrk="1" hangingPunct="1">
                <a:spcBef>
                  <a:spcPct val="0"/>
                </a:spcBef>
                <a:buFontTx/>
                <a:buNone/>
              </a:pPr>
              <a:t>24</a:t>
            </a:fld>
            <a:endParaRPr lang="en-US" altLang="en-US" sz="1400" b="1" smtClean="0">
              <a:solidFill>
                <a:srgbClr val="FFFFFF"/>
              </a:solidFill>
              <a:latin typeface="Verdana" pitchFamily="34" charset="0"/>
            </a:endParaRPr>
          </a:p>
        </p:txBody>
      </p:sp>
      <p:sp>
        <p:nvSpPr>
          <p:cNvPr id="27648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648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C7BE5A0-1D4B-41D7-BE0D-89D179D25977}"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1" name="TextBox 20"/>
          <p:cNvSpPr txBox="1">
            <a:spLocks noChangeArrowheads="1"/>
          </p:cNvSpPr>
          <p:nvPr/>
        </p:nvSpPr>
        <p:spPr bwMode="auto">
          <a:xfrm>
            <a:off x="376239" y="2960688"/>
            <a:ext cx="564356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Many Bible teachers have identified this harlot as the Roman Catholic Church.</a:t>
            </a:r>
          </a:p>
        </p:txBody>
      </p:sp>
      <p:sp>
        <p:nvSpPr>
          <p:cNvPr id="20" name="TextBox 19"/>
          <p:cNvSpPr txBox="1">
            <a:spLocks noChangeArrowheads="1"/>
          </p:cNvSpPr>
          <p:nvPr/>
        </p:nvSpPr>
        <p:spPr bwMode="auto">
          <a:xfrm>
            <a:off x="358775" y="3980304"/>
            <a:ext cx="86328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There is no doubt that many of the </a:t>
            </a:r>
            <a:r>
              <a:rPr lang="en-US" altLang="en-US" sz="2000" b="1" i="1" dirty="0" smtClean="0">
                <a:solidFill>
                  <a:srgbClr val="FFFFFF"/>
                </a:solidFill>
                <a:latin typeface="Verdana" pitchFamily="34" charset="0"/>
              </a:rPr>
              <a:t>                                       doctrines </a:t>
            </a:r>
            <a:r>
              <a:rPr lang="en-US" altLang="en-US" sz="2000" b="1" i="1" dirty="0">
                <a:solidFill>
                  <a:srgbClr val="FFFFFF"/>
                </a:solidFill>
                <a:latin typeface="Verdana" pitchFamily="34" charset="0"/>
              </a:rPr>
              <a:t>and practices of the Roman </a:t>
            </a:r>
            <a:r>
              <a:rPr lang="en-US" altLang="en-US" sz="2000" b="1" i="1" dirty="0" smtClean="0">
                <a:solidFill>
                  <a:srgbClr val="FFFFFF"/>
                </a:solidFill>
                <a:latin typeface="Verdana" pitchFamily="34" charset="0"/>
              </a:rPr>
              <a:t>                                              Catholic </a:t>
            </a:r>
            <a:r>
              <a:rPr lang="en-US" altLang="en-US" sz="2000" b="1" i="1" dirty="0">
                <a:solidFill>
                  <a:srgbClr val="FFFFFF"/>
                </a:solidFill>
                <a:latin typeface="Verdana" pitchFamily="34" charset="0"/>
              </a:rPr>
              <a:t>Church are based on </a:t>
            </a:r>
            <a:r>
              <a:rPr lang="en-US" altLang="en-US" sz="2000" b="1" i="1" dirty="0" smtClean="0">
                <a:solidFill>
                  <a:srgbClr val="FFFFFF"/>
                </a:solidFill>
                <a:latin typeface="Verdana" pitchFamily="34" charset="0"/>
              </a:rPr>
              <a:t>tradition                                                   </a:t>
            </a:r>
            <a:r>
              <a:rPr lang="en-US" altLang="en-US" sz="2000" b="1" i="1" dirty="0">
                <a:solidFill>
                  <a:srgbClr val="FFFFFF"/>
                </a:solidFill>
                <a:latin typeface="Verdana" pitchFamily="34" charset="0"/>
              </a:rPr>
              <a:t>rather than Scripture.</a:t>
            </a:r>
          </a:p>
        </p:txBody>
      </p:sp>
      <p:sp>
        <p:nvSpPr>
          <p:cNvPr id="17" name="TextBox 16"/>
          <p:cNvSpPr txBox="1">
            <a:spLocks noChangeArrowheads="1"/>
          </p:cNvSpPr>
          <p:nvPr/>
        </p:nvSpPr>
        <p:spPr bwMode="auto">
          <a:xfrm>
            <a:off x="358775" y="5451761"/>
            <a:ext cx="8766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to say that spiritual Babylon is either Rome or the Roman Catholic Church is to grossly underestimate the age long global impact of this great mystery, Babylon the Great.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695" y="2928062"/>
            <a:ext cx="1805940" cy="2532888"/>
          </a:xfrm>
          <a:prstGeom prst="rect">
            <a:avLst/>
          </a:prstGeom>
        </p:spPr>
      </p:pic>
    </p:spTree>
    <p:extLst>
      <p:ext uri="{BB962C8B-B14F-4D97-AF65-F5344CB8AC3E}">
        <p14:creationId xmlns:p14="http://schemas.microsoft.com/office/powerpoint/2010/main" val="3019869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7506"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77507" name="Straight Connector 12"/>
          <p:cNvCxnSpPr>
            <a:cxnSpLocks noChangeShapeType="1"/>
          </p:cNvCxnSpPr>
          <p:nvPr/>
        </p:nvCxnSpPr>
        <p:spPr bwMode="auto">
          <a:xfrm>
            <a:off x="376238" y="652131"/>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750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7509"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77510" name="TextBox 9"/>
          <p:cNvSpPr txBox="1">
            <a:spLocks noChangeArrowheads="1"/>
          </p:cNvSpPr>
          <p:nvPr/>
        </p:nvSpPr>
        <p:spPr bwMode="auto">
          <a:xfrm>
            <a:off x="350837" y="1695474"/>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17:5. </a:t>
            </a:r>
            <a:r>
              <a:rPr lang="en-US" altLang="en-US" sz="2000" b="1" i="1" dirty="0">
                <a:solidFill>
                  <a:srgbClr val="FFFF00"/>
                </a:solidFill>
                <a:latin typeface="Verdana" pitchFamily="34" charset="0"/>
              </a:rPr>
              <a:t>And upon her forehead was a name written, MYSTERY, BABYLON THE GREAT, THE MOTHER OF HARLOTS AND ABOMINATIONS OF THE EARTH</a:t>
            </a:r>
            <a:r>
              <a:rPr lang="en-US" altLang="en-US" sz="2000" b="1" i="1" dirty="0">
                <a:solidFill>
                  <a:srgbClr val="FFFFFF"/>
                </a:solidFill>
                <a:latin typeface="Verdana" pitchFamily="34" charset="0"/>
              </a:rPr>
              <a:t>. (Cont’d)</a:t>
            </a:r>
            <a:endParaRPr lang="en-US" altLang="en-US" sz="2000" b="1" i="1" dirty="0">
              <a:solidFill>
                <a:srgbClr val="FFFF00"/>
              </a:solidFill>
              <a:latin typeface="Verdana" pitchFamily="34" charset="0"/>
            </a:endParaRPr>
          </a:p>
        </p:txBody>
      </p:sp>
      <p:sp>
        <p:nvSpPr>
          <p:cNvPr id="27751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566E6B5-CEF0-44D4-9F55-DC9196F2E545}" type="slidenum">
              <a:rPr lang="en-US" altLang="en-US" sz="1400" b="1" smtClean="0">
                <a:solidFill>
                  <a:srgbClr val="FFFFFF"/>
                </a:solidFill>
                <a:latin typeface="Verdana" pitchFamily="34" charset="0"/>
              </a:rPr>
              <a:pPr eaLnBrk="1" hangingPunct="1">
                <a:spcBef>
                  <a:spcPct val="0"/>
                </a:spcBef>
                <a:buFontTx/>
                <a:buNone/>
              </a:pPr>
              <a:t>25</a:t>
            </a:fld>
            <a:endParaRPr lang="en-US" altLang="en-US" sz="1400" b="1" smtClean="0">
              <a:solidFill>
                <a:srgbClr val="FFFFFF"/>
              </a:solidFill>
              <a:latin typeface="Verdana" pitchFamily="34" charset="0"/>
            </a:endParaRPr>
          </a:p>
        </p:txBody>
      </p:sp>
      <p:sp>
        <p:nvSpPr>
          <p:cNvPr id="27751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751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E21E31C-1FAF-484A-B812-229073E3DDB0}"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1" name="TextBox 20"/>
          <p:cNvSpPr txBox="1">
            <a:spLocks noChangeArrowheads="1"/>
          </p:cNvSpPr>
          <p:nvPr/>
        </p:nvSpPr>
        <p:spPr bwMode="auto">
          <a:xfrm>
            <a:off x="376238" y="4084173"/>
            <a:ext cx="8632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a:t>
            </a:r>
            <a:r>
              <a:rPr lang="en-US" altLang="en-US" sz="2000" b="1" i="1" dirty="0">
                <a:solidFill>
                  <a:srgbClr val="FFFFFF"/>
                </a:solidFill>
                <a:latin typeface="Verdana" pitchFamily="34" charset="0"/>
              </a:rPr>
              <a:t>Furthermore, even those that do acknowledge God as true Creator have largely rejected Him as Savior, relying on their own works for their salvation, and so also are </a:t>
            </a:r>
            <a:r>
              <a:rPr lang="en-US" altLang="en-US" sz="2000" b="1" i="1" dirty="0" smtClean="0">
                <a:solidFill>
                  <a:srgbClr val="FFFFFF"/>
                </a:solidFill>
                <a:latin typeface="Verdana" pitchFamily="34" charset="0"/>
              </a:rPr>
              <a:t>humanistic.</a:t>
            </a:r>
            <a:endParaRPr lang="en-US" altLang="en-US" sz="2000" b="1" i="1" dirty="0">
              <a:solidFill>
                <a:srgbClr val="FFFFFF"/>
              </a:solidFill>
              <a:latin typeface="Verdana" pitchFamily="34" charset="0"/>
            </a:endParaRPr>
          </a:p>
        </p:txBody>
      </p:sp>
      <p:sp>
        <p:nvSpPr>
          <p:cNvPr id="2" name="TextBox 1"/>
          <p:cNvSpPr txBox="1"/>
          <p:nvPr/>
        </p:nvSpPr>
        <p:spPr>
          <a:xfrm>
            <a:off x="381000" y="2894178"/>
            <a:ext cx="8382000"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Of more </a:t>
            </a:r>
            <a:r>
              <a:rPr lang="en-US" altLang="en-US" sz="2000" b="1" i="1" dirty="0">
                <a:solidFill>
                  <a:srgbClr val="FFFFFF"/>
                </a:solidFill>
                <a:latin typeface="Verdana" pitchFamily="34" charset="0"/>
                <a:ea typeface="MS PGothic" pitchFamily="34" charset="-128"/>
              </a:rPr>
              <a:t>concern in </a:t>
            </a:r>
            <a:r>
              <a:rPr lang="en-US" altLang="en-US" sz="2000" b="1" i="1" dirty="0">
                <a:solidFill>
                  <a:srgbClr val="FFFFFF"/>
                </a:solidFill>
                <a:latin typeface="Verdana" pitchFamily="34" charset="0"/>
                <a:ea typeface="MS PGothic" pitchFamily="34" charset="-128"/>
              </a:rPr>
              <a:t>present day </a:t>
            </a:r>
            <a:r>
              <a:rPr lang="en-US" altLang="en-US" sz="2000" b="1" i="1" dirty="0">
                <a:solidFill>
                  <a:srgbClr val="FFFFFF"/>
                </a:solidFill>
                <a:latin typeface="Verdana" pitchFamily="34" charset="0"/>
                <a:ea typeface="MS PGothic" pitchFamily="34" charset="-128"/>
              </a:rPr>
              <a:t>America is the direct descent of modern scientism and evolutionary humanism from this ancient mother of harlots.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081" y="5174131"/>
            <a:ext cx="3346150" cy="1587277"/>
          </a:xfrm>
          <a:prstGeom prst="rect">
            <a:avLst/>
          </a:prstGeom>
        </p:spPr>
      </p:pic>
    </p:spTree>
    <p:extLst>
      <p:ext uri="{BB962C8B-B14F-4D97-AF65-F5344CB8AC3E}">
        <p14:creationId xmlns:p14="http://schemas.microsoft.com/office/powerpoint/2010/main" val="395877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8530" name="TextBox 3"/>
          <p:cNvSpPr txBox="1">
            <a:spLocks noChangeArrowheads="1"/>
          </p:cNvSpPr>
          <p:nvPr/>
        </p:nvSpPr>
        <p:spPr bwMode="auto">
          <a:xfrm>
            <a:off x="647700" y="1293766"/>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78531" name="Straight Connector 12"/>
          <p:cNvCxnSpPr>
            <a:cxnSpLocks noChangeShapeType="1"/>
          </p:cNvCxnSpPr>
          <p:nvPr/>
        </p:nvCxnSpPr>
        <p:spPr bwMode="auto">
          <a:xfrm>
            <a:off x="357188" y="693620"/>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853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8533" name="TextBox 6"/>
          <p:cNvSpPr txBox="1">
            <a:spLocks noChangeArrowheads="1"/>
          </p:cNvSpPr>
          <p:nvPr/>
        </p:nvSpPr>
        <p:spPr bwMode="auto">
          <a:xfrm>
            <a:off x="800100" y="769891"/>
            <a:ext cx="76962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78534" name="TextBox 9"/>
          <p:cNvSpPr txBox="1">
            <a:spLocks noChangeArrowheads="1"/>
          </p:cNvSpPr>
          <p:nvPr/>
        </p:nvSpPr>
        <p:spPr bwMode="auto">
          <a:xfrm>
            <a:off x="376238" y="1912938"/>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17:6. </a:t>
            </a:r>
            <a:r>
              <a:rPr lang="en-US" altLang="en-US" sz="2000" b="1" i="1" dirty="0">
                <a:solidFill>
                  <a:srgbClr val="FFFF00"/>
                </a:solidFill>
                <a:latin typeface="Verdana" pitchFamily="34" charset="0"/>
              </a:rPr>
              <a:t>And I saw the woman drunken </a:t>
            </a:r>
            <a:r>
              <a:rPr lang="en-US" altLang="en-US" sz="2000" b="1" i="1" dirty="0" smtClean="0">
                <a:solidFill>
                  <a:srgbClr val="FFFF00"/>
                </a:solidFill>
                <a:latin typeface="Verdana" pitchFamily="34" charset="0"/>
              </a:rPr>
              <a:t>                                       with </a:t>
            </a:r>
            <a:r>
              <a:rPr lang="en-US" altLang="en-US" sz="2000" b="1" i="1" dirty="0">
                <a:solidFill>
                  <a:srgbClr val="FFFF00"/>
                </a:solidFill>
                <a:latin typeface="Verdana" pitchFamily="34" charset="0"/>
              </a:rPr>
              <a:t>the blood of the saints, and with the blood of the martyrs of Jesus: and when I saw her, I wondered with great admiration.</a:t>
            </a:r>
          </a:p>
        </p:txBody>
      </p:sp>
      <p:sp>
        <p:nvSpPr>
          <p:cNvPr id="27853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38A2CC8-3D01-4D9C-971F-C780CF464207}" type="slidenum">
              <a:rPr lang="en-US" altLang="en-US" sz="1400" b="1" smtClean="0">
                <a:solidFill>
                  <a:srgbClr val="FFFFFF"/>
                </a:solidFill>
                <a:latin typeface="Verdana" pitchFamily="34" charset="0"/>
              </a:rPr>
              <a:pPr eaLnBrk="1" hangingPunct="1">
                <a:spcBef>
                  <a:spcPct val="0"/>
                </a:spcBef>
                <a:buFontTx/>
                <a:buNone/>
              </a:pPr>
              <a:t>26</a:t>
            </a:fld>
            <a:endParaRPr lang="en-US" altLang="en-US" sz="1400" b="1" smtClean="0">
              <a:solidFill>
                <a:srgbClr val="FFFFFF"/>
              </a:solidFill>
              <a:latin typeface="Verdana" pitchFamily="34" charset="0"/>
            </a:endParaRPr>
          </a:p>
        </p:txBody>
      </p:sp>
      <p:sp>
        <p:nvSpPr>
          <p:cNvPr id="27853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853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A8184B2-1014-431F-B7F1-3B8FB0461369}"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1" name="TextBox 20"/>
          <p:cNvSpPr txBox="1">
            <a:spLocks noChangeArrowheads="1"/>
          </p:cNvSpPr>
          <p:nvPr/>
        </p:nvSpPr>
        <p:spPr bwMode="auto">
          <a:xfrm>
            <a:off x="358774" y="3236913"/>
            <a:ext cx="87852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Not only is spiritual Babylon a false and corruptive religion, it is fiercely intolerant.  When it cannot subvert by infiltration and false teaching, it will seek to destroy by persecution. </a:t>
            </a:r>
          </a:p>
        </p:txBody>
      </p:sp>
      <p:sp>
        <p:nvSpPr>
          <p:cNvPr id="20" name="TextBox 19"/>
          <p:cNvSpPr txBox="1">
            <a:spLocks noChangeArrowheads="1"/>
          </p:cNvSpPr>
          <p:nvPr/>
        </p:nvSpPr>
        <p:spPr bwMode="auto">
          <a:xfrm>
            <a:off x="331787" y="4552012"/>
            <a:ext cx="863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One of the most amazing aspects of religious history is the hatred of other religions against Christ and His followers.</a:t>
            </a:r>
          </a:p>
        </p:txBody>
      </p:sp>
      <p:sp>
        <p:nvSpPr>
          <p:cNvPr id="17" name="TextBox 16"/>
          <p:cNvSpPr txBox="1">
            <a:spLocks noChangeArrowheads="1"/>
          </p:cNvSpPr>
          <p:nvPr/>
        </p:nvSpPr>
        <p:spPr bwMode="auto">
          <a:xfrm>
            <a:off x="331787" y="5610226"/>
            <a:ext cx="8803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Why this unreasoning animosity against a loving Creator? </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007" y="0"/>
            <a:ext cx="1566056" cy="229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7167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900" decel="100000" fill="hold"/>
                                        <p:tgtEl>
                                          <p:spTgt spid="1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79554"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79555"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7955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79557"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79558" name="TextBox 9"/>
          <p:cNvSpPr txBox="1">
            <a:spLocks noChangeArrowheads="1"/>
          </p:cNvSpPr>
          <p:nvPr/>
        </p:nvSpPr>
        <p:spPr bwMode="auto">
          <a:xfrm>
            <a:off x="350837" y="1655226"/>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17:6. </a:t>
            </a:r>
            <a:r>
              <a:rPr lang="en-US" altLang="en-US" sz="2000" b="1" i="1" dirty="0">
                <a:solidFill>
                  <a:srgbClr val="FFFF00"/>
                </a:solidFill>
                <a:latin typeface="Verdana" pitchFamily="34" charset="0"/>
              </a:rPr>
              <a:t>And I saw the woman drunken with the blood of the saints, and with the blood of the martyrs of Jesus: and when I saw her, I wondered with great admiration. </a:t>
            </a:r>
            <a:r>
              <a:rPr lang="en-US" altLang="en-US" sz="2000" b="1" i="1" dirty="0">
                <a:solidFill>
                  <a:srgbClr val="FFFFFF"/>
                </a:solidFill>
                <a:latin typeface="Verdana" pitchFamily="34" charset="0"/>
              </a:rPr>
              <a:t>(Cont’d)</a:t>
            </a:r>
          </a:p>
        </p:txBody>
      </p:sp>
      <p:sp>
        <p:nvSpPr>
          <p:cNvPr id="27955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B69360B-9201-428A-AD39-CFEB4177A272}" type="slidenum">
              <a:rPr lang="en-US" altLang="en-US" sz="1400" b="1" smtClean="0">
                <a:solidFill>
                  <a:srgbClr val="FFFFFF"/>
                </a:solidFill>
                <a:latin typeface="Verdana" pitchFamily="34" charset="0"/>
              </a:rPr>
              <a:pPr eaLnBrk="1" hangingPunct="1">
                <a:spcBef>
                  <a:spcPct val="0"/>
                </a:spcBef>
                <a:buFontTx/>
                <a:buNone/>
              </a:pPr>
              <a:t>27</a:t>
            </a:fld>
            <a:endParaRPr lang="en-US" altLang="en-US" sz="1400" b="1" smtClean="0">
              <a:solidFill>
                <a:srgbClr val="FFFFFF"/>
              </a:solidFill>
              <a:latin typeface="Verdana" pitchFamily="34" charset="0"/>
            </a:endParaRPr>
          </a:p>
        </p:txBody>
      </p:sp>
      <p:sp>
        <p:nvSpPr>
          <p:cNvPr id="27956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7956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2643912-EE4D-4BF9-B444-B043C82D15D4}"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1" name="TextBox 20"/>
          <p:cNvSpPr txBox="1">
            <a:spLocks noChangeArrowheads="1"/>
          </p:cNvSpPr>
          <p:nvPr/>
        </p:nvSpPr>
        <p:spPr bwMode="auto">
          <a:xfrm>
            <a:off x="370764" y="4093085"/>
            <a:ext cx="86831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 has energized the political power (the beast) which controls the religious power (the whore), and </a:t>
            </a:r>
            <a:r>
              <a:rPr lang="en-US" altLang="en-US" sz="2000" b="1" i="1" dirty="0" smtClean="0">
                <a:solidFill>
                  <a:srgbClr val="FFFFFF"/>
                </a:solidFill>
                <a:latin typeface="Verdana" pitchFamily="34" charset="0"/>
              </a:rPr>
              <a:t>they </a:t>
            </a:r>
            <a:r>
              <a:rPr lang="en-US" altLang="en-US" sz="2000" b="1" i="1" dirty="0">
                <a:solidFill>
                  <a:srgbClr val="FFFFFF"/>
                </a:solidFill>
                <a:latin typeface="Verdana" pitchFamily="34" charset="0"/>
              </a:rPr>
              <a:t>do all they can to resist and destroy the work of God.</a:t>
            </a:r>
          </a:p>
        </p:txBody>
      </p:sp>
      <p:sp>
        <p:nvSpPr>
          <p:cNvPr id="20" name="TextBox 19"/>
          <p:cNvSpPr txBox="1">
            <a:spLocks noChangeArrowheads="1"/>
          </p:cNvSpPr>
          <p:nvPr/>
        </p:nvSpPr>
        <p:spPr bwMode="auto">
          <a:xfrm>
            <a:off x="370764" y="5288271"/>
            <a:ext cx="88716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sight of this drunken harlot and her blood-strewn history filled John with great “admiration” - not in the twentieth-century meaning of the term, but in the older sense of “awe” or “amazement.”</a:t>
            </a:r>
          </a:p>
        </p:txBody>
      </p:sp>
      <p:sp>
        <p:nvSpPr>
          <p:cNvPr id="2" name="TextBox 1"/>
          <p:cNvSpPr txBox="1"/>
          <p:nvPr/>
        </p:nvSpPr>
        <p:spPr>
          <a:xfrm>
            <a:off x="370763" y="2960008"/>
            <a:ext cx="8496300" cy="1015663"/>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ea typeface="MS PGothic" pitchFamily="34" charset="-128"/>
              </a:rPr>
              <a:t> The only answer is the old dragon and his enmity against the seed of the woman, the true God and Creator and Savior, Jesus Christ.</a:t>
            </a:r>
          </a:p>
        </p:txBody>
      </p:sp>
    </p:spTree>
    <p:extLst>
      <p:ext uri="{BB962C8B-B14F-4D97-AF65-F5344CB8AC3E}">
        <p14:creationId xmlns:p14="http://schemas.microsoft.com/office/powerpoint/2010/main" val="970337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057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80579" name="Straight Connector 12"/>
          <p:cNvCxnSpPr>
            <a:cxnSpLocks noChangeShapeType="1"/>
          </p:cNvCxnSpPr>
          <p:nvPr/>
        </p:nvCxnSpPr>
        <p:spPr bwMode="auto">
          <a:xfrm>
            <a:off x="357188" y="69307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058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058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0582" name="TextBox 9"/>
          <p:cNvSpPr txBox="1">
            <a:spLocks noChangeArrowheads="1"/>
          </p:cNvSpPr>
          <p:nvPr/>
        </p:nvSpPr>
        <p:spPr bwMode="auto">
          <a:xfrm>
            <a:off x="492125" y="1709122"/>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17:7. </a:t>
            </a:r>
            <a:r>
              <a:rPr lang="en-US" altLang="en-US" sz="2000" b="1" i="1" dirty="0">
                <a:solidFill>
                  <a:srgbClr val="FFFF00"/>
                </a:solidFill>
                <a:latin typeface="Verdana" pitchFamily="34" charset="0"/>
              </a:rPr>
              <a:t>And the angel said unto me, Wherefore didst thou marvel? I will tell thee the mystery of the woman, and of the beast that </a:t>
            </a:r>
            <a:r>
              <a:rPr lang="en-US" altLang="en-US" sz="2000" b="1" i="1" dirty="0" err="1">
                <a:solidFill>
                  <a:srgbClr val="FFFF00"/>
                </a:solidFill>
                <a:latin typeface="Verdana" pitchFamily="34" charset="0"/>
              </a:rPr>
              <a:t>carrieth</a:t>
            </a:r>
            <a:r>
              <a:rPr lang="en-US" altLang="en-US" sz="2000" b="1" i="1" dirty="0">
                <a:solidFill>
                  <a:srgbClr val="FFFF00"/>
                </a:solidFill>
                <a:latin typeface="Verdana" pitchFamily="34" charset="0"/>
              </a:rPr>
              <a:t> her, which hath the seven heads and ten horns. </a:t>
            </a:r>
          </a:p>
        </p:txBody>
      </p:sp>
      <p:sp>
        <p:nvSpPr>
          <p:cNvPr id="28058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BF963C7-540E-4E15-B1CE-14E932B2FED6}" type="slidenum">
              <a:rPr lang="en-US" altLang="en-US" sz="1400" b="1" smtClean="0">
                <a:solidFill>
                  <a:srgbClr val="FFFFFF"/>
                </a:solidFill>
                <a:latin typeface="Verdana" pitchFamily="34" charset="0"/>
              </a:rPr>
              <a:pPr eaLnBrk="1" hangingPunct="1">
                <a:spcBef>
                  <a:spcPct val="0"/>
                </a:spcBef>
                <a:buFontTx/>
                <a:buNone/>
              </a:pPr>
              <a:t>28</a:t>
            </a:fld>
            <a:endParaRPr lang="en-US" altLang="en-US" sz="1400" b="1" smtClean="0">
              <a:solidFill>
                <a:srgbClr val="FFFFFF"/>
              </a:solidFill>
              <a:latin typeface="Verdana" pitchFamily="34" charset="0"/>
            </a:endParaRPr>
          </a:p>
        </p:txBody>
      </p:sp>
      <p:sp>
        <p:nvSpPr>
          <p:cNvPr id="28058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058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72E523B-D869-40C9-895E-1600015BEF12}"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0" name="TextBox 19"/>
          <p:cNvSpPr txBox="1">
            <a:spLocks noChangeArrowheads="1"/>
          </p:cNvSpPr>
          <p:nvPr/>
        </p:nvSpPr>
        <p:spPr bwMode="auto">
          <a:xfrm>
            <a:off x="357189" y="3143250"/>
            <a:ext cx="51155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John’s amazement had been directed toward the woman and her influence, but the angel mildly rebukes him. </a:t>
            </a:r>
          </a:p>
        </p:txBody>
      </p:sp>
      <p:sp>
        <p:nvSpPr>
          <p:cNvPr id="23" name="TextBox 22"/>
          <p:cNvSpPr txBox="1">
            <a:spLocks noChangeArrowheads="1"/>
          </p:cNvSpPr>
          <p:nvPr/>
        </p:nvSpPr>
        <p:spPr bwMode="auto">
          <a:xfrm>
            <a:off x="376238" y="4712584"/>
            <a:ext cx="50965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“mystery” of great Babylon involves not only the woman but also the beast that carries her.</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32293"/>
            <a:ext cx="2667000" cy="356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506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circle(in)">
                                      <p:cBhvr>
                                        <p:cTn id="11" dur="2000"/>
                                        <p:tgtEl>
                                          <p:spTgt spid="819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057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80579" name="Straight Connector 12"/>
          <p:cNvCxnSpPr>
            <a:cxnSpLocks noChangeShapeType="1"/>
          </p:cNvCxnSpPr>
          <p:nvPr/>
        </p:nvCxnSpPr>
        <p:spPr bwMode="auto">
          <a:xfrm>
            <a:off x="357188" y="69307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058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058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0582" name="TextBox 9"/>
          <p:cNvSpPr txBox="1">
            <a:spLocks noChangeArrowheads="1"/>
          </p:cNvSpPr>
          <p:nvPr/>
        </p:nvSpPr>
        <p:spPr bwMode="auto">
          <a:xfrm>
            <a:off x="357189" y="1709122"/>
            <a:ext cx="8767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17:7. </a:t>
            </a:r>
            <a:r>
              <a:rPr lang="en-US" altLang="en-US" sz="2000" b="1" i="1" dirty="0">
                <a:solidFill>
                  <a:srgbClr val="FFFF00"/>
                </a:solidFill>
                <a:latin typeface="Verdana" pitchFamily="34" charset="0"/>
              </a:rPr>
              <a:t>And the angel said unto me, Wherefore didst thou marvel? I will tell thee the mystery of the woman, and of the beast that </a:t>
            </a:r>
            <a:r>
              <a:rPr lang="en-US" altLang="en-US" sz="2000" b="1" i="1" dirty="0" err="1">
                <a:solidFill>
                  <a:srgbClr val="FFFF00"/>
                </a:solidFill>
                <a:latin typeface="Verdana" pitchFamily="34" charset="0"/>
              </a:rPr>
              <a:t>carrieth</a:t>
            </a:r>
            <a:r>
              <a:rPr lang="en-US" altLang="en-US" sz="2000" b="1" i="1" dirty="0">
                <a:solidFill>
                  <a:srgbClr val="FFFF00"/>
                </a:solidFill>
                <a:latin typeface="Verdana" pitchFamily="34" charset="0"/>
              </a:rPr>
              <a:t> her, which hath the seven heads and ten horns.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28058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BF963C7-540E-4E15-B1CE-14E932B2FED6}" type="slidenum">
              <a:rPr lang="en-US" altLang="en-US" sz="1400" b="1" smtClean="0">
                <a:solidFill>
                  <a:srgbClr val="FFFFFF"/>
                </a:solidFill>
                <a:latin typeface="Verdana" pitchFamily="34" charset="0"/>
              </a:rPr>
              <a:pPr eaLnBrk="1" hangingPunct="1">
                <a:spcBef>
                  <a:spcPct val="0"/>
                </a:spcBef>
                <a:buFontTx/>
                <a:buNone/>
              </a:pPr>
              <a:t>29</a:t>
            </a:fld>
            <a:endParaRPr lang="en-US" altLang="en-US" sz="1400" b="1" smtClean="0">
              <a:solidFill>
                <a:srgbClr val="FFFFFF"/>
              </a:solidFill>
              <a:latin typeface="Verdana" pitchFamily="34" charset="0"/>
            </a:endParaRPr>
          </a:p>
        </p:txBody>
      </p:sp>
      <p:sp>
        <p:nvSpPr>
          <p:cNvPr id="28058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058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72E523B-D869-40C9-895E-1600015BEF12}"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57188" y="3045442"/>
            <a:ext cx="87868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a:t>
            </a:r>
            <a:r>
              <a:rPr lang="en-US" altLang="en-US" sz="2000" b="1" i="1" dirty="0" smtClean="0">
                <a:solidFill>
                  <a:srgbClr val="FFFFFF"/>
                </a:solidFill>
                <a:latin typeface="Verdana" pitchFamily="34" charset="0"/>
              </a:rPr>
              <a:t>sad but </a:t>
            </a:r>
            <a:r>
              <a:rPr lang="en-US" altLang="en-US" sz="2000" b="1" i="1" dirty="0">
                <a:solidFill>
                  <a:srgbClr val="FFFFFF"/>
                </a:solidFill>
                <a:latin typeface="Verdana" pitchFamily="34" charset="0"/>
              </a:rPr>
              <a:t>true that most Christians tend to be so involved with their own personal needs and activities that they are little aware of the great plan of God and their own place in that plan.</a:t>
            </a:r>
          </a:p>
        </p:txBody>
      </p:sp>
      <p:sp>
        <p:nvSpPr>
          <p:cNvPr id="22" name="TextBox 21"/>
          <p:cNvSpPr txBox="1">
            <a:spLocks noChangeArrowheads="1"/>
          </p:cNvSpPr>
          <p:nvPr/>
        </p:nvSpPr>
        <p:spPr bwMode="auto">
          <a:xfrm>
            <a:off x="357188" y="4553899"/>
            <a:ext cx="87677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In any case, the mystery is about to be unveiled.  Not only the characteristics of the woman and the beast, but their relation to the seven heads and ten horns needs also to be understood. </a:t>
            </a:r>
          </a:p>
        </p:txBody>
      </p:sp>
    </p:spTree>
    <p:extLst>
      <p:ext uri="{BB962C8B-B14F-4D97-AF65-F5344CB8AC3E}">
        <p14:creationId xmlns:p14="http://schemas.microsoft.com/office/powerpoint/2010/main" val="3831192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cxnSp>
        <p:nvCxnSpPr>
          <p:cNvPr id="257027" name="Straight Connector 12"/>
          <p:cNvCxnSpPr>
            <a:cxnSpLocks noChangeShapeType="1"/>
          </p:cNvCxnSpPr>
          <p:nvPr/>
        </p:nvCxnSpPr>
        <p:spPr bwMode="auto">
          <a:xfrm>
            <a:off x="457200" y="1876425"/>
            <a:ext cx="8382000" cy="1111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57028"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57029" name="TextBox 6"/>
          <p:cNvSpPr txBox="1">
            <a:spLocks noChangeArrowheads="1"/>
          </p:cNvSpPr>
          <p:nvPr/>
        </p:nvSpPr>
        <p:spPr bwMode="auto">
          <a:xfrm>
            <a:off x="800100" y="676796"/>
            <a:ext cx="8039100" cy="646331"/>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376238" y="2641600"/>
            <a:ext cx="863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There is good reason to take these references literally even though the large majority </a:t>
            </a:r>
            <a:r>
              <a:rPr lang="en-US" altLang="en-US" sz="2000" b="1" i="1" dirty="0" smtClean="0">
                <a:solidFill>
                  <a:srgbClr val="FFFFFF"/>
                </a:solidFill>
                <a:latin typeface="Verdana" pitchFamily="34" charset="0"/>
              </a:rPr>
              <a:t>of commentaries </a:t>
            </a:r>
            <a:r>
              <a:rPr lang="en-US" altLang="en-US" sz="2000" b="1" i="1" dirty="0">
                <a:solidFill>
                  <a:srgbClr val="FFFFFF"/>
                </a:solidFill>
                <a:latin typeface="Verdana" pitchFamily="34" charset="0"/>
              </a:rPr>
              <a:t>on Revelation take the position that this great city, Babylon, is not a real city at all.</a:t>
            </a:r>
          </a:p>
        </p:txBody>
      </p:sp>
      <p:sp>
        <p:nvSpPr>
          <p:cNvPr id="10" name="TextBox 9"/>
          <p:cNvSpPr txBox="1">
            <a:spLocks noChangeArrowheads="1"/>
          </p:cNvSpPr>
          <p:nvPr/>
        </p:nvSpPr>
        <p:spPr bwMode="auto">
          <a:xfrm>
            <a:off x="376238" y="1912938"/>
            <a:ext cx="8632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There have been two earlier and somewhat cryptic references in Revelation to the city of Babylon. </a:t>
            </a:r>
          </a:p>
        </p:txBody>
      </p:sp>
      <p:sp>
        <p:nvSpPr>
          <p:cNvPr id="11" name="TextBox 10"/>
          <p:cNvSpPr txBox="1">
            <a:spLocks noChangeArrowheads="1"/>
          </p:cNvSpPr>
          <p:nvPr/>
        </p:nvSpPr>
        <p:spPr bwMode="auto">
          <a:xfrm>
            <a:off x="376238" y="5470525"/>
            <a:ext cx="863282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the very least, it would be confusing to John’s first century readers for him to write so much about Babylon when he really meant </a:t>
            </a:r>
            <a:r>
              <a:rPr lang="en-US" altLang="en-US" sz="2000" b="1" i="1" smtClean="0">
                <a:solidFill>
                  <a:srgbClr val="FFFFFF"/>
                </a:solidFill>
                <a:latin typeface="Verdana" pitchFamily="34" charset="0"/>
              </a:rPr>
              <a:t>something else.</a:t>
            </a:r>
            <a:endParaRPr lang="en-US" altLang="en-US" sz="2000" b="1" i="1" dirty="0">
              <a:solidFill>
                <a:srgbClr val="FFFFFF"/>
              </a:solidFill>
              <a:latin typeface="Verdana" pitchFamily="34" charset="0"/>
            </a:endParaRPr>
          </a:p>
        </p:txBody>
      </p:sp>
      <p:sp>
        <p:nvSpPr>
          <p:cNvPr id="12" name="TextBox 11"/>
          <p:cNvSpPr txBox="1">
            <a:spLocks noChangeArrowheads="1"/>
          </p:cNvSpPr>
          <p:nvPr/>
        </p:nvSpPr>
        <p:spPr bwMode="auto">
          <a:xfrm>
            <a:off x="376238" y="4738688"/>
            <a:ext cx="86328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Even at the time John was writing, Babylon was still a viable city. </a:t>
            </a:r>
          </a:p>
        </p:txBody>
      </p:sp>
      <p:sp>
        <p:nvSpPr>
          <p:cNvPr id="2570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98579E0-D372-4E00-B217-DC979179136F}" type="slidenum">
              <a:rPr lang="en-US" altLang="en-US" sz="1400" b="1" smtClean="0">
                <a:solidFill>
                  <a:srgbClr val="FFFFFF"/>
                </a:solidFill>
                <a:latin typeface="Verdana" pitchFamily="34" charset="0"/>
              </a:rPr>
              <a:pPr eaLnBrk="1" hangingPunct="1">
                <a:spcBef>
                  <a:spcPct val="0"/>
                </a:spcBef>
                <a:buFontTx/>
                <a:buNone/>
              </a:pPr>
              <a:t>3</a:t>
            </a:fld>
            <a:endParaRPr lang="en-US" altLang="en-US" sz="1400" b="1" smtClean="0">
              <a:solidFill>
                <a:srgbClr val="FFFFFF"/>
              </a:solidFill>
              <a:latin typeface="Verdana" pitchFamily="34" charset="0"/>
            </a:endParaRPr>
          </a:p>
        </p:txBody>
      </p:sp>
      <p:sp>
        <p:nvSpPr>
          <p:cNvPr id="25703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5703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1E70D7A-E14A-44C2-8C6C-5BB36A1F9A07}"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76238" y="3990975"/>
            <a:ext cx="8632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What is the explanation for this reluctance to believe that John meant Babylon when he wrote “Babylon”? </a:t>
            </a:r>
          </a:p>
        </p:txBody>
      </p:sp>
      <p:sp>
        <p:nvSpPr>
          <p:cNvPr id="2" name="TextBox 1"/>
          <p:cNvSpPr txBox="1"/>
          <p:nvPr/>
        </p:nvSpPr>
        <p:spPr>
          <a:xfrm>
            <a:off x="800100" y="1323127"/>
            <a:ext cx="5027494" cy="523220"/>
          </a:xfrm>
          <a:prstGeom prst="rect">
            <a:avLst/>
          </a:prstGeom>
          <a:noFill/>
        </p:spPr>
        <p:txBody>
          <a:bodyPr wrap="square" rtlCol="0">
            <a:spAutoFit/>
          </a:bodyPr>
          <a:lstStyle/>
          <a:p>
            <a:pPr defTabSz="457200" fontAlgn="base">
              <a:spcBef>
                <a:spcPct val="0"/>
              </a:spcBef>
              <a:spcAft>
                <a:spcPct val="0"/>
              </a:spcAft>
              <a:buClr>
                <a:srgbClr val="FFFF00"/>
              </a:buClr>
            </a:pPr>
            <a:r>
              <a:rPr lang="en-US" altLang="en-US" sz="2800" b="1" i="1" dirty="0">
                <a:solidFill>
                  <a:srgbClr val="FFFFFF"/>
                </a:solidFill>
                <a:latin typeface="Verdana" pitchFamily="34" charset="0"/>
                <a:ea typeface="MS PGothic" pitchFamily="34" charset="-128"/>
              </a:rPr>
              <a:t>Introduction (</a:t>
            </a:r>
            <a:r>
              <a:rPr lang="en-US" altLang="en-US" sz="2800" b="1" i="1" dirty="0" err="1">
                <a:solidFill>
                  <a:srgbClr val="FFFFFF"/>
                </a:solidFill>
                <a:latin typeface="Verdana" pitchFamily="34" charset="0"/>
                <a:ea typeface="MS PGothic" pitchFamily="34" charset="-128"/>
              </a:rPr>
              <a:t>Cond’t</a:t>
            </a:r>
            <a:r>
              <a:rPr lang="en-US" altLang="en-US" sz="2800" b="1" i="1" dirty="0">
                <a:solidFill>
                  <a:srgbClr val="FFFFFF"/>
                </a:solidFill>
                <a:latin typeface="Verdana" pitchFamily="34" charset="0"/>
                <a:ea typeface="MS PGothic" pitchFamily="34" charset="-128"/>
              </a:rPr>
              <a:t>)</a:t>
            </a:r>
            <a:endParaRPr lang="en-US" altLang="en-US" sz="2800" b="1" i="1" dirty="0">
              <a:solidFill>
                <a:srgbClr val="FFFF00"/>
              </a:solidFill>
              <a:latin typeface="Verdana" pitchFamily="34" charset="0"/>
              <a:ea typeface="MS PGothic" pitchFamily="34" charset="-128"/>
            </a:endParaRPr>
          </a:p>
        </p:txBody>
      </p:sp>
    </p:spTree>
    <p:extLst>
      <p:ext uri="{BB962C8B-B14F-4D97-AF65-F5344CB8AC3E}">
        <p14:creationId xmlns:p14="http://schemas.microsoft.com/office/powerpoint/2010/main" val="379569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900" decel="100000" fill="hold"/>
                                        <p:tgtEl>
                                          <p:spTgt spid="1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900" decel="100000" fill="hold"/>
                                        <p:tgtEl>
                                          <p:spTgt spid="1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160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81603" name="Straight Connector 12"/>
          <p:cNvCxnSpPr>
            <a:cxnSpLocks noChangeShapeType="1"/>
          </p:cNvCxnSpPr>
          <p:nvPr/>
        </p:nvCxnSpPr>
        <p:spPr bwMode="auto">
          <a:xfrm>
            <a:off x="358775" y="684213"/>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160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160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1606" name="TextBox 9"/>
          <p:cNvSpPr txBox="1">
            <a:spLocks noChangeArrowheads="1"/>
          </p:cNvSpPr>
          <p:nvPr/>
        </p:nvSpPr>
        <p:spPr bwMode="auto">
          <a:xfrm>
            <a:off x="376238" y="1695474"/>
            <a:ext cx="86328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17:8</a:t>
            </a:r>
            <a:r>
              <a:rPr lang="en-US" altLang="en-US" sz="2000" b="1" i="1" dirty="0">
                <a:solidFill>
                  <a:srgbClr val="FFFF00"/>
                </a:solidFill>
                <a:latin typeface="Verdana" pitchFamily="34" charset="0"/>
              </a:rPr>
              <a:t>. The beast that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was, and is not; and shall ascend out of the bottomless pit, and go into perdition: and they that dwell on the earth shall wonder, whose names were not written in the book of life from the foundation of the world, when they behold the beast that was, and is not, and yet is.</a:t>
            </a:r>
          </a:p>
        </p:txBody>
      </p:sp>
      <p:sp>
        <p:nvSpPr>
          <p:cNvPr id="28160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B477F6D-FA2C-4CBF-85EA-859B5E8D9EF1}" type="slidenum">
              <a:rPr lang="en-US" altLang="en-US" sz="1400" b="1" smtClean="0">
                <a:solidFill>
                  <a:srgbClr val="FFFFFF"/>
                </a:solidFill>
                <a:latin typeface="Verdana" pitchFamily="34" charset="0"/>
              </a:rPr>
              <a:pPr eaLnBrk="1" hangingPunct="1">
                <a:spcBef>
                  <a:spcPct val="0"/>
                </a:spcBef>
                <a:buFontTx/>
                <a:buNone/>
              </a:pPr>
              <a:t>30</a:t>
            </a:fld>
            <a:endParaRPr lang="en-US" altLang="en-US" sz="1400" b="1" smtClean="0">
              <a:solidFill>
                <a:srgbClr val="FFFFFF"/>
              </a:solidFill>
              <a:latin typeface="Verdana" pitchFamily="34" charset="0"/>
            </a:endParaRPr>
          </a:p>
        </p:txBody>
      </p:sp>
      <p:sp>
        <p:nvSpPr>
          <p:cNvPr id="28160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160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3F2B03B-9D7D-41E2-959B-CC244C3A9E44}"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283367" y="5452098"/>
            <a:ext cx="87677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Such interpretations ignore the fact that after men die in their sins, they will not rise until the last judgment </a:t>
            </a:r>
            <a:r>
              <a:rPr lang="en-US" altLang="en-US" sz="2000" b="1" i="1" dirty="0">
                <a:solidFill>
                  <a:srgbClr val="FFFF00"/>
                </a:solidFill>
                <a:latin typeface="Verdana" pitchFamily="34" charset="0"/>
              </a:rPr>
              <a:t>(Hebrews 9:27; Revelation 20:4-6,12).</a:t>
            </a:r>
          </a:p>
        </p:txBody>
      </p:sp>
      <p:sp>
        <p:nvSpPr>
          <p:cNvPr id="23" name="TextBox 22"/>
          <p:cNvSpPr txBox="1">
            <a:spLocks noChangeArrowheads="1"/>
          </p:cNvSpPr>
          <p:nvPr/>
        </p:nvSpPr>
        <p:spPr bwMode="auto">
          <a:xfrm>
            <a:off x="283368" y="3727924"/>
            <a:ext cx="876776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Various candidates for the Antichrist, in the minds of various expositors of the past, including Nimrod, Judas Iscariot, Nero, </a:t>
            </a:r>
            <a:r>
              <a:rPr lang="en-US" altLang="en-US" sz="2000" b="1" i="1" dirty="0" smtClean="0">
                <a:solidFill>
                  <a:srgbClr val="FFFFFF"/>
                </a:solidFill>
                <a:latin typeface="Verdana" pitchFamily="34" charset="0"/>
              </a:rPr>
              <a:t>Hitler and </a:t>
            </a:r>
            <a:r>
              <a:rPr lang="en-US" altLang="en-US" sz="2000" b="1" i="1" dirty="0">
                <a:solidFill>
                  <a:srgbClr val="FFFFFF"/>
                </a:solidFill>
                <a:latin typeface="Verdana" pitchFamily="34" charset="0"/>
              </a:rPr>
              <a:t>others, are </a:t>
            </a:r>
            <a:r>
              <a:rPr lang="en-US" altLang="en-US" sz="2000" b="1" i="1" dirty="0" smtClean="0">
                <a:solidFill>
                  <a:srgbClr val="FFFFFF"/>
                </a:solidFill>
                <a:latin typeface="Verdana" pitchFamily="34" charset="0"/>
              </a:rPr>
              <a:t>expected </a:t>
            </a:r>
            <a:r>
              <a:rPr lang="en-US" altLang="en-US" sz="2000" b="1" i="1" dirty="0">
                <a:solidFill>
                  <a:srgbClr val="FFFFFF"/>
                </a:solidFill>
                <a:latin typeface="Verdana" pitchFamily="34" charset="0"/>
              </a:rPr>
              <a:t>to return from their incarceration in Hades, rise from the dead, and assume leadership of the last world empire. </a:t>
            </a:r>
          </a:p>
        </p:txBody>
      </p:sp>
    </p:spTree>
    <p:extLst>
      <p:ext uri="{BB962C8B-B14F-4D97-AF65-F5344CB8AC3E}">
        <p14:creationId xmlns:p14="http://schemas.microsoft.com/office/powerpoint/2010/main" val="933095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2626"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82627" name="Straight Connector 12"/>
          <p:cNvCxnSpPr>
            <a:cxnSpLocks noChangeShapeType="1"/>
          </p:cNvCxnSpPr>
          <p:nvPr/>
        </p:nvCxnSpPr>
        <p:spPr bwMode="auto">
          <a:xfrm>
            <a:off x="241300" y="69307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262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2629"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2630" name="TextBox 9"/>
          <p:cNvSpPr txBox="1">
            <a:spLocks noChangeArrowheads="1"/>
          </p:cNvSpPr>
          <p:nvPr/>
        </p:nvSpPr>
        <p:spPr bwMode="auto">
          <a:xfrm>
            <a:off x="457200" y="1736417"/>
            <a:ext cx="86328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17:8</a:t>
            </a:r>
            <a:r>
              <a:rPr lang="en-US" altLang="en-US" sz="2000" b="1" i="1" dirty="0">
                <a:solidFill>
                  <a:srgbClr val="FFFF00"/>
                </a:solidFill>
                <a:latin typeface="Verdana" pitchFamily="34" charset="0"/>
              </a:rPr>
              <a:t>. The beast that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was, and is not; and shall ascend out of the bottomless pit, and go into perdition: and they that dwell on the earth shall wonder, whose names were not written in the book of life from the foundation of the world, when they behold the beast that was, and is not, and yet is. </a:t>
            </a:r>
            <a:r>
              <a:rPr lang="en-US" altLang="en-US" sz="2000" b="1" i="1" dirty="0">
                <a:solidFill>
                  <a:srgbClr val="FFFFFF"/>
                </a:solidFill>
                <a:latin typeface="Verdana" pitchFamily="34" charset="0"/>
              </a:rPr>
              <a:t>(Cont’d)</a:t>
            </a:r>
          </a:p>
        </p:txBody>
      </p:sp>
      <p:sp>
        <p:nvSpPr>
          <p:cNvPr id="28263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98AD7E3-14A6-457B-A83E-8370BF102A70}" type="slidenum">
              <a:rPr lang="en-US" altLang="en-US" sz="1400" b="1" smtClean="0">
                <a:solidFill>
                  <a:srgbClr val="FFFFFF"/>
                </a:solidFill>
                <a:latin typeface="Verdana" pitchFamily="34" charset="0"/>
              </a:rPr>
              <a:pPr eaLnBrk="1" hangingPunct="1">
                <a:spcBef>
                  <a:spcPct val="0"/>
                </a:spcBef>
                <a:buFontTx/>
                <a:buNone/>
              </a:pPr>
              <a:t>31</a:t>
            </a:fld>
            <a:endParaRPr lang="en-US" altLang="en-US" sz="1400" b="1" smtClean="0">
              <a:solidFill>
                <a:srgbClr val="FFFFFF"/>
              </a:solidFill>
              <a:latin typeface="Verdana" pitchFamily="34" charset="0"/>
            </a:endParaRPr>
          </a:p>
        </p:txBody>
      </p:sp>
      <p:sp>
        <p:nvSpPr>
          <p:cNvPr id="28263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263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2D651BA-AA65-440F-939B-CA1728E7AF47}"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29442" y="4684713"/>
            <a:ext cx="86796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kingdom existed in the past, does not exist in the present, and will be revived in the future.</a:t>
            </a:r>
          </a:p>
        </p:txBody>
      </p:sp>
      <p:sp>
        <p:nvSpPr>
          <p:cNvPr id="23" name="TextBox 22"/>
          <p:cNvSpPr txBox="1">
            <a:spLocks noChangeArrowheads="1"/>
          </p:cNvSpPr>
          <p:nvPr/>
        </p:nvSpPr>
        <p:spPr bwMode="auto">
          <a:xfrm>
            <a:off x="329442" y="3691008"/>
            <a:ext cx="87216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we have seen, however, the beast is not an individual but a </a:t>
            </a:r>
            <a:r>
              <a:rPr lang="en-US" altLang="en-US" sz="2000" b="1" i="1" dirty="0" smtClean="0">
                <a:solidFill>
                  <a:srgbClr val="FFFFFF"/>
                </a:solidFill>
                <a:latin typeface="Verdana" pitchFamily="34" charset="0"/>
              </a:rPr>
              <a:t>world </a:t>
            </a:r>
            <a:r>
              <a:rPr lang="en-US" altLang="en-US" sz="2000" b="1" i="1" dirty="0">
                <a:solidFill>
                  <a:srgbClr val="FFFFFF"/>
                </a:solidFill>
                <a:latin typeface="Verdana" pitchFamily="34" charset="0"/>
              </a:rPr>
              <a:t>kingdom, raised up and energized by Satan. </a:t>
            </a:r>
          </a:p>
        </p:txBody>
      </p:sp>
      <p:sp>
        <p:nvSpPr>
          <p:cNvPr id="13" name="TextBox 12"/>
          <p:cNvSpPr txBox="1">
            <a:spLocks noChangeArrowheads="1"/>
          </p:cNvSpPr>
          <p:nvPr/>
        </p:nvSpPr>
        <p:spPr bwMode="auto">
          <a:xfrm>
            <a:off x="329442" y="5561238"/>
            <a:ext cx="8767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Babylonian empire perfectly meets all the biblical specifications for this beast. </a:t>
            </a:r>
          </a:p>
        </p:txBody>
      </p:sp>
    </p:spTree>
    <p:extLst>
      <p:ext uri="{BB962C8B-B14F-4D97-AF65-F5344CB8AC3E}">
        <p14:creationId xmlns:p14="http://schemas.microsoft.com/office/powerpoint/2010/main" val="2794027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3650" name="TextBox 3"/>
          <p:cNvSpPr txBox="1">
            <a:spLocks noChangeArrowheads="1"/>
          </p:cNvSpPr>
          <p:nvPr/>
        </p:nvSpPr>
        <p:spPr bwMode="auto">
          <a:xfrm>
            <a:off x="647700" y="1241189"/>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83651" name="Straight Connector 12"/>
          <p:cNvCxnSpPr>
            <a:cxnSpLocks noChangeShapeType="1"/>
          </p:cNvCxnSpPr>
          <p:nvPr/>
        </p:nvCxnSpPr>
        <p:spPr bwMode="auto">
          <a:xfrm>
            <a:off x="241300" y="76102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365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3653" name="TextBox 6"/>
          <p:cNvSpPr txBox="1">
            <a:spLocks noChangeArrowheads="1"/>
          </p:cNvSpPr>
          <p:nvPr/>
        </p:nvSpPr>
        <p:spPr bwMode="auto">
          <a:xfrm>
            <a:off x="800100" y="776691"/>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83654" name="TextBox 9"/>
          <p:cNvSpPr txBox="1">
            <a:spLocks noChangeArrowheads="1"/>
          </p:cNvSpPr>
          <p:nvPr/>
        </p:nvSpPr>
        <p:spPr bwMode="auto">
          <a:xfrm>
            <a:off x="376238" y="1818563"/>
            <a:ext cx="86328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17:8</a:t>
            </a:r>
            <a:r>
              <a:rPr lang="en-US" altLang="en-US" sz="2000" b="1" i="1" dirty="0">
                <a:solidFill>
                  <a:srgbClr val="FFFF00"/>
                </a:solidFill>
                <a:latin typeface="Verdana" pitchFamily="34" charset="0"/>
              </a:rPr>
              <a:t>. The beast that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was, and is not; and shall ascend out of the bottomless pit, and go into perdition: and they that dwell on the earth shall wonder, whose names were not written in the book of life from the foundation of the world, when they behold the beast that was, and is not, and yet is. </a:t>
            </a:r>
            <a:r>
              <a:rPr lang="en-US" altLang="en-US" sz="2000" b="1" i="1" dirty="0">
                <a:solidFill>
                  <a:srgbClr val="FFFFFF"/>
                </a:solidFill>
                <a:latin typeface="Verdana" pitchFamily="34" charset="0"/>
              </a:rPr>
              <a:t>(Cont’d)</a:t>
            </a:r>
          </a:p>
        </p:txBody>
      </p:sp>
      <p:sp>
        <p:nvSpPr>
          <p:cNvPr id="28365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71D5EBE-B21D-4670-ABCA-1499B8094F6B}" type="slidenum">
              <a:rPr lang="en-US" altLang="en-US" sz="1400" b="1" smtClean="0">
                <a:solidFill>
                  <a:srgbClr val="FFFFFF"/>
                </a:solidFill>
                <a:latin typeface="Verdana" pitchFamily="34" charset="0"/>
              </a:rPr>
              <a:pPr eaLnBrk="1" hangingPunct="1">
                <a:spcBef>
                  <a:spcPct val="0"/>
                </a:spcBef>
                <a:buFontTx/>
                <a:buNone/>
              </a:pPr>
              <a:t>32</a:t>
            </a:fld>
            <a:endParaRPr lang="en-US" altLang="en-US" sz="1400" b="1" smtClean="0">
              <a:solidFill>
                <a:srgbClr val="FFFFFF"/>
              </a:solidFill>
              <a:latin typeface="Verdana" pitchFamily="34" charset="0"/>
            </a:endParaRPr>
          </a:p>
        </p:txBody>
      </p:sp>
      <p:sp>
        <p:nvSpPr>
          <p:cNvPr id="28365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365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1BD3BED-139D-485F-BFBC-31A4E67C052C}"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76238" y="4566865"/>
            <a:ext cx="87002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whole </a:t>
            </a:r>
            <a:r>
              <a:rPr lang="en-US" altLang="en-US" sz="2000" b="1" i="1" dirty="0" smtClean="0">
                <a:solidFill>
                  <a:srgbClr val="FFFFFF"/>
                </a:solidFill>
                <a:latin typeface="Verdana" pitchFamily="34" charset="0"/>
              </a:rPr>
              <a:t>scene </a:t>
            </a:r>
            <a:r>
              <a:rPr lang="en-US" altLang="en-US" sz="2000" b="1" i="1" dirty="0">
                <a:solidFill>
                  <a:srgbClr val="FFFFFF"/>
                </a:solidFill>
                <a:latin typeface="Verdana" pitchFamily="34" charset="0"/>
              </a:rPr>
              <a:t>is symbolic, and these “beast kingdoms” have all, in a figure, come from the wicked one. </a:t>
            </a:r>
            <a:r>
              <a:rPr lang="en-US" altLang="en-US" sz="2000" b="1" i="1" dirty="0">
                <a:solidFill>
                  <a:srgbClr val="FFFF00"/>
                </a:solidFill>
                <a:latin typeface="Verdana" pitchFamily="34" charset="0"/>
              </a:rPr>
              <a:t>(Isaiah 14:4-10).</a:t>
            </a:r>
          </a:p>
        </p:txBody>
      </p:sp>
      <p:sp>
        <p:nvSpPr>
          <p:cNvPr id="23" name="TextBox 22"/>
          <p:cNvSpPr txBox="1">
            <a:spLocks noChangeArrowheads="1"/>
          </p:cNvSpPr>
          <p:nvPr/>
        </p:nvSpPr>
        <p:spPr bwMode="auto">
          <a:xfrm>
            <a:off x="376237" y="3756900"/>
            <a:ext cx="8767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Of course, </a:t>
            </a:r>
            <a:r>
              <a:rPr lang="en-US" altLang="en-US" sz="2000" b="1" i="1" dirty="0" smtClean="0">
                <a:solidFill>
                  <a:srgbClr val="FFFFFF"/>
                </a:solidFill>
                <a:latin typeface="Verdana" pitchFamily="34" charset="0"/>
              </a:rPr>
              <a:t>kingdoms </a:t>
            </a:r>
            <a:r>
              <a:rPr lang="en-US" altLang="en-US" sz="2000" b="1" i="1" dirty="0">
                <a:solidFill>
                  <a:srgbClr val="FFFFFF"/>
                </a:solidFill>
                <a:latin typeface="Verdana" pitchFamily="34" charset="0"/>
              </a:rPr>
              <a:t>neither enter the abyss nor ascend from it.                                                                                                   </a:t>
            </a:r>
          </a:p>
        </p:txBody>
      </p:sp>
      <p:sp>
        <p:nvSpPr>
          <p:cNvPr id="13" name="TextBox 12"/>
          <p:cNvSpPr txBox="1">
            <a:spLocks noChangeArrowheads="1"/>
          </p:cNvSpPr>
          <p:nvPr/>
        </p:nvSpPr>
        <p:spPr bwMode="auto">
          <a:xfrm>
            <a:off x="376238" y="5588901"/>
            <a:ext cx="863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wicked king of Babylon (Belshazzar perhaps), descending into Hades, is treated as symbolic of the fallen kingdom of Babylon. </a:t>
            </a:r>
          </a:p>
        </p:txBody>
      </p:sp>
    </p:spTree>
    <p:extLst>
      <p:ext uri="{BB962C8B-B14F-4D97-AF65-F5344CB8AC3E}">
        <p14:creationId xmlns:p14="http://schemas.microsoft.com/office/powerpoint/2010/main" val="359324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4674" name="TextBox 3"/>
          <p:cNvSpPr txBox="1">
            <a:spLocks noChangeArrowheads="1"/>
          </p:cNvSpPr>
          <p:nvPr/>
        </p:nvSpPr>
        <p:spPr bwMode="auto">
          <a:xfrm>
            <a:off x="658020" y="1235393"/>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84675" name="Straight Connector 12"/>
          <p:cNvCxnSpPr>
            <a:cxnSpLocks noChangeShapeType="1"/>
          </p:cNvCxnSpPr>
          <p:nvPr/>
        </p:nvCxnSpPr>
        <p:spPr bwMode="auto">
          <a:xfrm>
            <a:off x="358775" y="679427"/>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467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4677" name="TextBox 6"/>
          <p:cNvSpPr txBox="1">
            <a:spLocks noChangeArrowheads="1"/>
          </p:cNvSpPr>
          <p:nvPr/>
        </p:nvSpPr>
        <p:spPr bwMode="auto">
          <a:xfrm>
            <a:off x="800100" y="744894"/>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4678" name="TextBox 9"/>
          <p:cNvSpPr txBox="1">
            <a:spLocks noChangeArrowheads="1"/>
          </p:cNvSpPr>
          <p:nvPr/>
        </p:nvSpPr>
        <p:spPr bwMode="auto">
          <a:xfrm>
            <a:off x="265114" y="1757680"/>
            <a:ext cx="88249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17:8</a:t>
            </a:r>
            <a:r>
              <a:rPr lang="en-US" altLang="en-US" sz="2000" b="1" i="1" dirty="0">
                <a:solidFill>
                  <a:srgbClr val="FFFF00"/>
                </a:solidFill>
                <a:latin typeface="Verdana" pitchFamily="34" charset="0"/>
              </a:rPr>
              <a:t>. The beast that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was, and is not; and shall ascend out of the bottomless pit, and go into perdition: and they that dwell on the earth shall wonder, whose names were not written in the book of life from the foundation of the world, when they behold the beast that was, and is not, and yet is. </a:t>
            </a:r>
            <a:r>
              <a:rPr lang="en-US" altLang="en-US" sz="2000" b="1" i="1" dirty="0">
                <a:solidFill>
                  <a:srgbClr val="FFFFFF"/>
                </a:solidFill>
                <a:latin typeface="Verdana" pitchFamily="34" charset="0"/>
              </a:rPr>
              <a:t>(Cont’d)</a:t>
            </a:r>
          </a:p>
        </p:txBody>
      </p:sp>
      <p:sp>
        <p:nvSpPr>
          <p:cNvPr id="28467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93F8FF1-CEBC-4B32-B7CD-3440C96956BC}" type="slidenum">
              <a:rPr lang="en-US" altLang="en-US" sz="1400" b="1" smtClean="0">
                <a:solidFill>
                  <a:srgbClr val="FFFFFF"/>
                </a:solidFill>
                <a:latin typeface="Verdana" pitchFamily="34" charset="0"/>
              </a:rPr>
              <a:pPr eaLnBrk="1" hangingPunct="1">
                <a:spcBef>
                  <a:spcPct val="0"/>
                </a:spcBef>
                <a:buFontTx/>
                <a:buNone/>
              </a:pPr>
              <a:t>33</a:t>
            </a:fld>
            <a:endParaRPr lang="en-US" altLang="en-US" sz="1400" b="1" smtClean="0">
              <a:solidFill>
                <a:srgbClr val="FFFFFF"/>
              </a:solidFill>
              <a:latin typeface="Verdana" pitchFamily="34" charset="0"/>
            </a:endParaRPr>
          </a:p>
        </p:txBody>
      </p:sp>
      <p:sp>
        <p:nvSpPr>
          <p:cNvPr id="28468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468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801491D-339F-44A0-B6E5-8FA7EF4322D1}"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9" name="TextBox 18"/>
          <p:cNvSpPr txBox="1">
            <a:spLocks noChangeArrowheads="1"/>
          </p:cNvSpPr>
          <p:nvPr/>
        </p:nvSpPr>
        <p:spPr bwMode="auto">
          <a:xfrm>
            <a:off x="234950" y="3930786"/>
            <a:ext cx="57785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However,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beast, specifically Satan, but symbolically the kingdom of Babylon that fell at the time its king was cast into </a:t>
            </a:r>
            <a:r>
              <a:rPr lang="en-US" altLang="en-US" sz="2000" b="1" i="1" dirty="0" err="1">
                <a:solidFill>
                  <a:srgbClr val="FFFFFF"/>
                </a:solidFill>
                <a:latin typeface="Verdana" pitchFamily="34" charset="0"/>
              </a:rPr>
              <a:t>Sheol</a:t>
            </a:r>
            <a:r>
              <a:rPr lang="en-US" altLang="en-US" sz="2000" b="1" i="1" dirty="0">
                <a:solidFill>
                  <a:srgbClr val="FFFFFF"/>
                </a:solidFill>
                <a:latin typeface="Verdana" pitchFamily="34" charset="0"/>
              </a:rPr>
              <a:t>, will someday ascend out of the abyss, and become a great world kingdom again </a:t>
            </a:r>
            <a:r>
              <a:rPr lang="en-US" altLang="en-US" sz="2000" b="1" i="1" dirty="0">
                <a:solidFill>
                  <a:srgbClr val="FFFF00"/>
                </a:solidFill>
                <a:latin typeface="Verdana" pitchFamily="34" charset="0"/>
              </a:rPr>
              <a:t>(Daniel 5:22-30).</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439236"/>
            <a:ext cx="3037007" cy="283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369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9219"/>
                                        </p:tgtEl>
                                        <p:attrNameLst>
                                          <p:attrName>style.visibility</p:attrName>
                                        </p:attrNameLst>
                                      </p:cBhvr>
                                      <p:to>
                                        <p:strVal val="visible"/>
                                      </p:to>
                                    </p:set>
                                    <p:animEffect transition="in" filter="circle(in)">
                                      <p:cBhvr>
                                        <p:cTn id="11"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4674" name="TextBox 3"/>
          <p:cNvSpPr txBox="1">
            <a:spLocks noChangeArrowheads="1"/>
          </p:cNvSpPr>
          <p:nvPr/>
        </p:nvSpPr>
        <p:spPr bwMode="auto">
          <a:xfrm>
            <a:off x="658020" y="1235393"/>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84675" name="Straight Connector 12"/>
          <p:cNvCxnSpPr>
            <a:cxnSpLocks noChangeShapeType="1"/>
          </p:cNvCxnSpPr>
          <p:nvPr/>
        </p:nvCxnSpPr>
        <p:spPr bwMode="auto">
          <a:xfrm>
            <a:off x="358775" y="679427"/>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467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4677" name="TextBox 6"/>
          <p:cNvSpPr txBox="1">
            <a:spLocks noChangeArrowheads="1"/>
          </p:cNvSpPr>
          <p:nvPr/>
        </p:nvSpPr>
        <p:spPr bwMode="auto">
          <a:xfrm>
            <a:off x="800100" y="744894"/>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4678" name="TextBox 9"/>
          <p:cNvSpPr txBox="1">
            <a:spLocks noChangeArrowheads="1"/>
          </p:cNvSpPr>
          <p:nvPr/>
        </p:nvSpPr>
        <p:spPr bwMode="auto">
          <a:xfrm>
            <a:off x="265114" y="1757680"/>
            <a:ext cx="88249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17:8</a:t>
            </a:r>
            <a:r>
              <a:rPr lang="en-US" altLang="en-US" sz="2000" b="1" i="1" dirty="0">
                <a:solidFill>
                  <a:srgbClr val="FFFF00"/>
                </a:solidFill>
                <a:latin typeface="Verdana" pitchFamily="34" charset="0"/>
              </a:rPr>
              <a:t>. The beast that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was, and is not; and shall ascend out of the bottomless pit, and go into perdition: and they that dwell on the earth shall wonder, whose names were not written in the book of life from the foundation of the world, when they behold the beast that was, and is not, and yet is. </a:t>
            </a:r>
            <a:r>
              <a:rPr lang="en-US" altLang="en-US" sz="2000" b="1" i="1" dirty="0">
                <a:solidFill>
                  <a:srgbClr val="FFFFFF"/>
                </a:solidFill>
                <a:latin typeface="Verdana" pitchFamily="34" charset="0"/>
              </a:rPr>
              <a:t>(Cont’d)</a:t>
            </a:r>
          </a:p>
        </p:txBody>
      </p:sp>
      <p:sp>
        <p:nvSpPr>
          <p:cNvPr id="28467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93F8FF1-CEBC-4B32-B7CD-3440C96956BC}" type="slidenum">
              <a:rPr lang="en-US" altLang="en-US" sz="1400" b="1" smtClean="0">
                <a:solidFill>
                  <a:srgbClr val="FFFFFF"/>
                </a:solidFill>
                <a:latin typeface="Verdana" pitchFamily="34" charset="0"/>
              </a:rPr>
              <a:pPr eaLnBrk="1" hangingPunct="1">
                <a:spcBef>
                  <a:spcPct val="0"/>
                </a:spcBef>
                <a:buFontTx/>
                <a:buNone/>
              </a:pPr>
              <a:t>34</a:t>
            </a:fld>
            <a:endParaRPr lang="en-US" altLang="en-US" sz="1400" b="1" smtClean="0">
              <a:solidFill>
                <a:srgbClr val="FFFFFF"/>
              </a:solidFill>
              <a:latin typeface="Verdana" pitchFamily="34" charset="0"/>
            </a:endParaRPr>
          </a:p>
        </p:txBody>
      </p:sp>
      <p:sp>
        <p:nvSpPr>
          <p:cNvPr id="28468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468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801491D-339F-44A0-B6E5-8FA7EF4322D1}"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265115" y="3792206"/>
            <a:ext cx="599920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will be a most remarkable development in history, that a long-dead world kingdom and its great capital should suddenly be raised from the dead, as it were. </a:t>
            </a:r>
          </a:p>
        </p:txBody>
      </p:sp>
      <p:sp>
        <p:nvSpPr>
          <p:cNvPr id="13" name="TextBox 12"/>
          <p:cNvSpPr txBox="1">
            <a:spLocks noChangeArrowheads="1"/>
          </p:cNvSpPr>
          <p:nvPr/>
        </p:nvSpPr>
        <p:spPr bwMode="auto">
          <a:xfrm>
            <a:off x="265114" y="5423422"/>
            <a:ext cx="53987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will excite “wonder” among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worldly-minded men and women who will shortly accept the mark of the beast.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043" y="3696672"/>
            <a:ext cx="2796203" cy="279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636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900" decel="100000" fill="hold"/>
                                        <p:tgtEl>
                                          <p:spTgt spid="1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569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85699" name="Straight Connector 12"/>
          <p:cNvCxnSpPr>
            <a:cxnSpLocks noChangeShapeType="1"/>
          </p:cNvCxnSpPr>
          <p:nvPr/>
        </p:nvCxnSpPr>
        <p:spPr bwMode="auto">
          <a:xfrm>
            <a:off x="358775"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570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570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5702" name="TextBox 9"/>
          <p:cNvSpPr txBox="1">
            <a:spLocks noChangeArrowheads="1"/>
          </p:cNvSpPr>
          <p:nvPr/>
        </p:nvSpPr>
        <p:spPr bwMode="auto">
          <a:xfrm>
            <a:off x="396874" y="1641783"/>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17:9</a:t>
            </a:r>
            <a:r>
              <a:rPr lang="en-US" altLang="en-US" sz="2000" b="1" i="1" dirty="0">
                <a:solidFill>
                  <a:srgbClr val="FFFF00"/>
                </a:solidFill>
                <a:latin typeface="Verdana" pitchFamily="34" charset="0"/>
              </a:rPr>
              <a:t>. And here is the mind which hath wisdom. The seven heads are seven mountains, on which the woman </a:t>
            </a:r>
            <a:r>
              <a:rPr lang="en-US" altLang="en-US" sz="2000" b="1" i="1" dirty="0" err="1">
                <a:solidFill>
                  <a:srgbClr val="FFFF00"/>
                </a:solidFill>
                <a:latin typeface="Verdana" pitchFamily="34" charset="0"/>
              </a:rPr>
              <a:t>sitteth</a:t>
            </a:r>
            <a:r>
              <a:rPr lang="en-US" altLang="en-US" sz="2000" b="1" i="1" dirty="0">
                <a:solidFill>
                  <a:srgbClr val="FFFF00"/>
                </a:solidFill>
                <a:latin typeface="Verdana" pitchFamily="34" charset="0"/>
              </a:rPr>
              <a:t>. </a:t>
            </a:r>
            <a:endParaRPr lang="en-US" altLang="en-US" sz="2000" b="1" i="1" dirty="0">
              <a:solidFill>
                <a:srgbClr val="FFFFFF"/>
              </a:solidFill>
              <a:latin typeface="Verdana" pitchFamily="34" charset="0"/>
            </a:endParaRPr>
          </a:p>
        </p:txBody>
      </p:sp>
      <p:sp>
        <p:nvSpPr>
          <p:cNvPr id="28570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10EAF76-4EDD-469C-979E-BBFE9F7B6BC9}" type="slidenum">
              <a:rPr lang="en-US" altLang="en-US" sz="1400" b="1" smtClean="0">
                <a:solidFill>
                  <a:srgbClr val="FFFFFF"/>
                </a:solidFill>
                <a:latin typeface="Verdana" pitchFamily="34" charset="0"/>
              </a:rPr>
              <a:pPr eaLnBrk="1" hangingPunct="1">
                <a:spcBef>
                  <a:spcPct val="0"/>
                </a:spcBef>
                <a:buFontTx/>
                <a:buNone/>
              </a:pPr>
              <a:t>35</a:t>
            </a:fld>
            <a:endParaRPr lang="en-US" altLang="en-US" sz="1400" b="1" smtClean="0">
              <a:solidFill>
                <a:srgbClr val="FFFFFF"/>
              </a:solidFill>
              <a:latin typeface="Verdana" pitchFamily="34" charset="0"/>
            </a:endParaRPr>
          </a:p>
        </p:txBody>
      </p:sp>
      <p:sp>
        <p:nvSpPr>
          <p:cNvPr id="28570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570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20F8B92-2D63-4B48-AB32-24073B0E2B97}"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647700" y="5950380"/>
            <a:ext cx="8131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 “hill” such as in Rome is not a “mountain”, and it is the latter word that is used here. </a:t>
            </a:r>
            <a:endParaRPr lang="en-US" altLang="en-US" sz="2000" b="1" i="1" dirty="0">
              <a:solidFill>
                <a:srgbClr val="FFFF00"/>
              </a:solidFill>
              <a:latin typeface="Verdana" pitchFamily="34" charset="0"/>
            </a:endParaRPr>
          </a:p>
        </p:txBody>
      </p:sp>
      <p:sp>
        <p:nvSpPr>
          <p:cNvPr id="19" name="TextBox 18"/>
          <p:cNvSpPr txBox="1">
            <a:spLocks noChangeArrowheads="1"/>
          </p:cNvSpPr>
          <p:nvPr/>
        </p:nvSpPr>
        <p:spPr bwMode="auto">
          <a:xfrm>
            <a:off x="261936" y="2662978"/>
            <a:ext cx="87884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Those whose names are in the book of life also have minds of wisdom, and so can discern the nature, not only of the beast, but also of the harlot woman riding the beast.</a:t>
            </a:r>
          </a:p>
        </p:txBody>
      </p:sp>
      <p:sp>
        <p:nvSpPr>
          <p:cNvPr id="20" name="TextBox 19"/>
          <p:cNvSpPr txBox="1">
            <a:spLocks noChangeArrowheads="1"/>
          </p:cNvSpPr>
          <p:nvPr/>
        </p:nvSpPr>
        <p:spPr bwMode="auto">
          <a:xfrm>
            <a:off x="261936" y="3722191"/>
            <a:ext cx="876776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mind that possesses biblical wisdom is given the needed clue concerning recognition of the beast’s kingdom and of the corrupt religious system which it fosters and uses, before the rest of the world can realize what is happening</a:t>
            </a:r>
            <a:r>
              <a:rPr lang="en-US" altLang="en-US" sz="2000" b="1" i="1" dirty="0" smtClean="0">
                <a:solidFill>
                  <a:srgbClr val="FFFFFF"/>
                </a:solidFill>
                <a:latin typeface="Verdana" pitchFamily="34" charset="0"/>
              </a:rPr>
              <a:t>. Note that:</a:t>
            </a:r>
            <a:endParaRPr lang="en-US" altLang="en-US" sz="2000" b="1" i="1" dirty="0">
              <a:solidFill>
                <a:srgbClr val="FFFFFF"/>
              </a:solidFill>
              <a:latin typeface="Verdana" pitchFamily="34" charset="0"/>
            </a:endParaRPr>
          </a:p>
        </p:txBody>
      </p:sp>
      <p:sp>
        <p:nvSpPr>
          <p:cNvPr id="21" name="TextBox 20"/>
          <p:cNvSpPr txBox="1">
            <a:spLocks noChangeArrowheads="1"/>
          </p:cNvSpPr>
          <p:nvPr/>
        </p:nvSpPr>
        <p:spPr bwMode="auto">
          <a:xfrm>
            <a:off x="647698" y="5242494"/>
            <a:ext cx="85359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Roman Catholic </a:t>
            </a:r>
            <a:r>
              <a:rPr lang="en-US" altLang="en-US" sz="2000" b="1" i="1" dirty="0" smtClean="0">
                <a:solidFill>
                  <a:srgbClr val="FFFFFF"/>
                </a:solidFill>
                <a:latin typeface="Verdana" pitchFamily="34" charset="0"/>
              </a:rPr>
              <a:t>Church/Vatican </a:t>
            </a:r>
            <a:r>
              <a:rPr lang="en-US" altLang="en-US" sz="2000" b="1" i="1" dirty="0">
                <a:solidFill>
                  <a:srgbClr val="FFFFFF"/>
                </a:solidFill>
                <a:latin typeface="Verdana" pitchFamily="34" charset="0"/>
              </a:rPr>
              <a:t>does not sit on the seven hills of Rome.</a:t>
            </a:r>
          </a:p>
        </p:txBody>
      </p:sp>
    </p:spTree>
    <p:extLst>
      <p:ext uri="{BB962C8B-B14F-4D97-AF65-F5344CB8AC3E}">
        <p14:creationId xmlns:p14="http://schemas.microsoft.com/office/powerpoint/2010/main" val="4032892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900" decel="100000" fill="hold"/>
                                        <p:tgtEl>
                                          <p:spTgt spid="2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900" decel="100000" fill="hold"/>
                                        <p:tgtEl>
                                          <p:spTgt spid="1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6722" name="TextBox 3"/>
          <p:cNvSpPr txBox="1">
            <a:spLocks noChangeArrowheads="1"/>
          </p:cNvSpPr>
          <p:nvPr/>
        </p:nvSpPr>
        <p:spPr bwMode="auto">
          <a:xfrm>
            <a:off x="647700" y="1197711"/>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86723" name="Straight Connector 12"/>
          <p:cNvCxnSpPr>
            <a:cxnSpLocks noChangeShapeType="1"/>
          </p:cNvCxnSpPr>
          <p:nvPr/>
        </p:nvCxnSpPr>
        <p:spPr bwMode="auto">
          <a:xfrm>
            <a:off x="388143" y="733402"/>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672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6725" name="TextBox 6"/>
          <p:cNvSpPr txBox="1">
            <a:spLocks noChangeArrowheads="1"/>
          </p:cNvSpPr>
          <p:nvPr/>
        </p:nvSpPr>
        <p:spPr bwMode="auto">
          <a:xfrm>
            <a:off x="800100" y="673836"/>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6726" name="TextBox 9"/>
          <p:cNvSpPr txBox="1">
            <a:spLocks noChangeArrowheads="1"/>
          </p:cNvSpPr>
          <p:nvPr/>
        </p:nvSpPr>
        <p:spPr bwMode="auto">
          <a:xfrm>
            <a:off x="241301" y="1695474"/>
            <a:ext cx="877966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17:10. </a:t>
            </a:r>
            <a:r>
              <a:rPr lang="en-US" altLang="en-US" sz="2000" b="1" i="1" dirty="0">
                <a:solidFill>
                  <a:srgbClr val="FFFF00"/>
                </a:solidFill>
                <a:latin typeface="Verdana" pitchFamily="34" charset="0"/>
              </a:rPr>
              <a:t>And there are seven kings: five are fallen, and one is, and the other is not yet come; and when he cometh, he must continue a short space.   </a:t>
            </a:r>
          </a:p>
        </p:txBody>
      </p:sp>
      <p:sp>
        <p:nvSpPr>
          <p:cNvPr id="28672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65C9E28-E4D1-4D37-98F6-CDB4398BE017}" type="slidenum">
              <a:rPr lang="en-US" altLang="en-US" sz="1400" b="1" smtClean="0">
                <a:solidFill>
                  <a:srgbClr val="FFFFFF"/>
                </a:solidFill>
                <a:latin typeface="Verdana" pitchFamily="34" charset="0"/>
              </a:rPr>
              <a:pPr eaLnBrk="1" hangingPunct="1">
                <a:spcBef>
                  <a:spcPct val="0"/>
                </a:spcBef>
                <a:buFontTx/>
                <a:buNone/>
              </a:pPr>
              <a:t>36</a:t>
            </a:fld>
            <a:endParaRPr lang="en-US" altLang="en-US" sz="1400" b="1" smtClean="0">
              <a:solidFill>
                <a:srgbClr val="FFFFFF"/>
              </a:solidFill>
              <a:latin typeface="Verdana" pitchFamily="34" charset="0"/>
            </a:endParaRPr>
          </a:p>
        </p:txBody>
      </p:sp>
      <p:sp>
        <p:nvSpPr>
          <p:cNvPr id="28672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672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B58E2F5-1998-4F6F-A7D8-896B9D4F4E1D}"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241300" y="5049838"/>
            <a:ext cx="85375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prophecies of Isaiah and </a:t>
            </a:r>
            <a:r>
              <a:rPr lang="en-US" altLang="en-US" sz="2000" b="1" i="1" dirty="0" smtClean="0">
                <a:solidFill>
                  <a:srgbClr val="FFFFFF"/>
                </a:solidFill>
                <a:latin typeface="Verdana" pitchFamily="34" charset="0"/>
              </a:rPr>
              <a:t>Daniel </a:t>
            </a:r>
            <a:r>
              <a:rPr lang="en-US" altLang="en-US" sz="2000" b="1" i="1" dirty="0">
                <a:solidFill>
                  <a:srgbClr val="FFFFFF"/>
                </a:solidFill>
                <a:latin typeface="Verdana" pitchFamily="34" charset="0"/>
              </a:rPr>
              <a:t>provide background for much of the Apocalypse, and it is </a:t>
            </a:r>
            <a:r>
              <a:rPr lang="en-US" altLang="en-US" sz="2000" b="1" i="1" dirty="0" smtClean="0">
                <a:solidFill>
                  <a:srgbClr val="FFFFFF"/>
                </a:solidFill>
                <a:latin typeface="Verdana" pitchFamily="34" charset="0"/>
              </a:rPr>
              <a:t> </a:t>
            </a:r>
            <a:r>
              <a:rPr lang="en-US" altLang="en-US" sz="2000" b="1" i="1" dirty="0">
                <a:solidFill>
                  <a:srgbClr val="FFFFFF"/>
                </a:solidFill>
                <a:latin typeface="Verdana" pitchFamily="34" charset="0"/>
              </a:rPr>
              <a:t>reasonable to conclude from such passages as the above that the mountains in the vision represent kingdoms.</a:t>
            </a:r>
          </a:p>
        </p:txBody>
      </p:sp>
      <p:sp>
        <p:nvSpPr>
          <p:cNvPr id="19" name="TextBox 18"/>
          <p:cNvSpPr txBox="1">
            <a:spLocks noChangeArrowheads="1"/>
          </p:cNvSpPr>
          <p:nvPr/>
        </p:nvSpPr>
        <p:spPr bwMode="auto">
          <a:xfrm>
            <a:off x="214311" y="2709057"/>
            <a:ext cx="87677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seven heads of the beast are interpreted as seven kings.  Mountains often represent kingdoms, and each kingdom is usually equated with some prominent king at its head.</a:t>
            </a:r>
          </a:p>
        </p:txBody>
      </p:sp>
      <p:sp>
        <p:nvSpPr>
          <p:cNvPr id="21" name="TextBox 20"/>
          <p:cNvSpPr txBox="1">
            <a:spLocks noChangeArrowheads="1"/>
          </p:cNvSpPr>
          <p:nvPr/>
        </p:nvSpPr>
        <p:spPr bwMode="auto">
          <a:xfrm>
            <a:off x="214311" y="4149725"/>
            <a:ext cx="89296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symbolic nature of the beast and the whore requires the associated items in the vision also to be symbolic. </a:t>
            </a:r>
          </a:p>
        </p:txBody>
      </p:sp>
    </p:spTree>
    <p:extLst>
      <p:ext uri="{BB962C8B-B14F-4D97-AF65-F5344CB8AC3E}">
        <p14:creationId xmlns:p14="http://schemas.microsoft.com/office/powerpoint/2010/main" val="2091158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900" decel="100000" fill="hold"/>
                                        <p:tgtEl>
                                          <p:spTgt spid="2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7746"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87747" name="Straight Connector 12"/>
          <p:cNvCxnSpPr>
            <a:cxnSpLocks noChangeShapeType="1"/>
          </p:cNvCxnSpPr>
          <p:nvPr/>
        </p:nvCxnSpPr>
        <p:spPr bwMode="auto">
          <a:xfrm>
            <a:off x="358775" y="697861"/>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774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7749"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7750" name="TextBox 9"/>
          <p:cNvSpPr txBox="1">
            <a:spLocks noChangeArrowheads="1"/>
          </p:cNvSpPr>
          <p:nvPr/>
        </p:nvSpPr>
        <p:spPr bwMode="auto">
          <a:xfrm>
            <a:off x="457200" y="1941134"/>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17:10. </a:t>
            </a:r>
            <a:r>
              <a:rPr lang="en-US" altLang="en-US" sz="2000" b="1" i="1" dirty="0">
                <a:solidFill>
                  <a:srgbClr val="FFFF00"/>
                </a:solidFill>
                <a:latin typeface="Verdana" pitchFamily="34" charset="0"/>
              </a:rPr>
              <a:t>And there are seven kings: five are fallen, and one is, and the other is not yet come; and when he cometh, he must continue a short space. </a:t>
            </a:r>
            <a:r>
              <a:rPr lang="en-US" altLang="en-US" sz="2000" b="1" i="1" dirty="0">
                <a:solidFill>
                  <a:srgbClr val="FFFFFF"/>
                </a:solidFill>
                <a:latin typeface="Verdana" pitchFamily="34" charset="0"/>
              </a:rPr>
              <a:t>(Cont’d)  </a:t>
            </a:r>
          </a:p>
        </p:txBody>
      </p:sp>
      <p:sp>
        <p:nvSpPr>
          <p:cNvPr id="28775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86CD1A5-E355-4924-8E0F-2216EBFDC5AA}" type="slidenum">
              <a:rPr lang="en-US" altLang="en-US" sz="1400" b="1" smtClean="0">
                <a:solidFill>
                  <a:srgbClr val="FFFFFF"/>
                </a:solidFill>
                <a:latin typeface="Verdana" pitchFamily="34" charset="0"/>
              </a:rPr>
              <a:pPr eaLnBrk="1" hangingPunct="1">
                <a:spcBef>
                  <a:spcPct val="0"/>
                </a:spcBef>
                <a:buFontTx/>
                <a:buNone/>
              </a:pPr>
              <a:t>37</a:t>
            </a:fld>
            <a:endParaRPr lang="en-US" altLang="en-US" sz="1400" b="1" smtClean="0">
              <a:solidFill>
                <a:srgbClr val="FFFFFF"/>
              </a:solidFill>
              <a:latin typeface="Verdana" pitchFamily="34" charset="0"/>
            </a:endParaRPr>
          </a:p>
        </p:txBody>
      </p:sp>
      <p:sp>
        <p:nvSpPr>
          <p:cNvPr id="28775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775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AD1E053-FB3E-49E9-A1F7-0675151A20D9}"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58775" y="4499437"/>
            <a:ext cx="86502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Though none of these empires </a:t>
            </a:r>
            <a:r>
              <a:rPr lang="en-US" altLang="en-US" sz="2000" b="1" i="1" dirty="0" smtClean="0">
                <a:solidFill>
                  <a:srgbClr val="FFFFFF"/>
                </a:solidFill>
                <a:latin typeface="Verdana" pitchFamily="34" charset="0"/>
              </a:rPr>
              <a:t>                                                     ever </a:t>
            </a:r>
            <a:r>
              <a:rPr lang="en-US" altLang="en-US" sz="2000" b="1" i="1" dirty="0">
                <a:solidFill>
                  <a:srgbClr val="FFFFFF"/>
                </a:solidFill>
                <a:latin typeface="Verdana" pitchFamily="34" charset="0"/>
              </a:rPr>
              <a:t>actually ruled the whole world</a:t>
            </a:r>
            <a:r>
              <a:rPr lang="en-US" altLang="en-US" sz="2000" b="1" i="1" dirty="0" smtClean="0">
                <a:solidFill>
                  <a:srgbClr val="FFFFFF"/>
                </a:solidFill>
                <a:latin typeface="Verdana" pitchFamily="34" charset="0"/>
              </a:rPr>
              <a:t>,                                                                  </a:t>
            </a:r>
            <a:r>
              <a:rPr lang="en-US" altLang="en-US" sz="2000" b="1" i="1" dirty="0">
                <a:solidFill>
                  <a:srgbClr val="FFFFFF"/>
                </a:solidFill>
                <a:latin typeface="Verdana" pitchFamily="34" charset="0"/>
              </a:rPr>
              <a:t>each was the greatest kingdom </a:t>
            </a:r>
            <a:r>
              <a:rPr lang="en-US" altLang="en-US" sz="2000" b="1" i="1" dirty="0" smtClean="0">
                <a:solidFill>
                  <a:srgbClr val="FFFFFF"/>
                </a:solidFill>
                <a:latin typeface="Verdana" pitchFamily="34" charset="0"/>
              </a:rPr>
              <a:t>of                                               </a:t>
            </a:r>
            <a:r>
              <a:rPr lang="en-US" altLang="en-US" sz="2000" b="1" i="1" dirty="0">
                <a:solidFill>
                  <a:srgbClr val="FFFFFF"/>
                </a:solidFill>
                <a:latin typeface="Verdana" pitchFamily="34" charset="0"/>
              </a:rPr>
              <a:t>its own time. </a:t>
            </a:r>
          </a:p>
        </p:txBody>
      </p:sp>
      <p:sp>
        <p:nvSpPr>
          <p:cNvPr id="21" name="TextBox 20"/>
          <p:cNvSpPr txBox="1">
            <a:spLocks noChangeArrowheads="1"/>
          </p:cNvSpPr>
          <p:nvPr/>
        </p:nvSpPr>
        <p:spPr bwMode="auto">
          <a:xfrm>
            <a:off x="358775" y="3114747"/>
            <a:ext cx="53459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question is which kingdoms?  Again the image of Daniel 2 provides the </a:t>
            </a:r>
            <a:r>
              <a:rPr lang="en-US" altLang="en-US" sz="2000" b="1" i="1" dirty="0" smtClean="0">
                <a:solidFill>
                  <a:srgbClr val="FFFFFF"/>
                </a:solidFill>
                <a:latin typeface="Verdana" pitchFamily="34" charset="0"/>
              </a:rPr>
              <a:t>key</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02555"/>
            <a:ext cx="2395537"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399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ircle(in)">
                                      <p:cBhvr>
                                        <p:cTn id="13" dur="20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900" decel="100000" fill="hold"/>
                                        <p:tgtEl>
                                          <p:spTgt spid="1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8770"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88771" name="Straight Connector 12"/>
          <p:cNvCxnSpPr>
            <a:cxnSpLocks noChangeShapeType="1"/>
          </p:cNvCxnSpPr>
          <p:nvPr/>
        </p:nvCxnSpPr>
        <p:spPr bwMode="auto">
          <a:xfrm>
            <a:off x="358775" y="697861"/>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877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8773"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88774" name="TextBox 9"/>
          <p:cNvSpPr txBox="1">
            <a:spLocks noChangeArrowheads="1"/>
          </p:cNvSpPr>
          <p:nvPr/>
        </p:nvSpPr>
        <p:spPr bwMode="auto">
          <a:xfrm>
            <a:off x="272255" y="1750065"/>
            <a:ext cx="870585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17:10. </a:t>
            </a:r>
            <a:r>
              <a:rPr lang="en-US" altLang="en-US" sz="2000" b="1" i="1" dirty="0">
                <a:solidFill>
                  <a:srgbClr val="FFFF00"/>
                </a:solidFill>
                <a:latin typeface="Verdana" pitchFamily="34" charset="0"/>
              </a:rPr>
              <a:t>And there are seven kings: five are fallen, and one is, and the other is not yet come; and when he cometh, he must continue a short space. </a:t>
            </a:r>
            <a:r>
              <a:rPr lang="en-US" altLang="en-US" sz="2000" b="1" i="1" dirty="0">
                <a:solidFill>
                  <a:srgbClr val="FFFFFF"/>
                </a:solidFill>
                <a:latin typeface="Verdana" pitchFamily="34" charset="0"/>
              </a:rPr>
              <a:t>(Cont’d)  </a:t>
            </a:r>
          </a:p>
        </p:txBody>
      </p:sp>
      <p:sp>
        <p:nvSpPr>
          <p:cNvPr id="28877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993F39F-3664-4F01-A6DD-03DC32B238DF}" type="slidenum">
              <a:rPr lang="en-US" altLang="en-US" sz="1400" b="1" smtClean="0">
                <a:solidFill>
                  <a:srgbClr val="FFFFFF"/>
                </a:solidFill>
                <a:latin typeface="Verdana" pitchFamily="34" charset="0"/>
              </a:rPr>
              <a:pPr eaLnBrk="1" hangingPunct="1">
                <a:spcBef>
                  <a:spcPct val="0"/>
                </a:spcBef>
                <a:buFontTx/>
                <a:buNone/>
              </a:pPr>
              <a:t>38</a:t>
            </a:fld>
            <a:endParaRPr lang="en-US" altLang="en-US" sz="1400" b="1" smtClean="0">
              <a:solidFill>
                <a:srgbClr val="FFFFFF"/>
              </a:solidFill>
              <a:latin typeface="Verdana" pitchFamily="34" charset="0"/>
            </a:endParaRPr>
          </a:p>
        </p:txBody>
      </p:sp>
      <p:sp>
        <p:nvSpPr>
          <p:cNvPr id="28877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877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B72F077-0197-412E-958E-72387F50872E}"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272256" y="5833894"/>
            <a:ext cx="8599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particular kingdom prophesied here will exist for only “a short space,” in contrast to the first six.</a:t>
            </a:r>
          </a:p>
        </p:txBody>
      </p:sp>
      <p:sp>
        <p:nvSpPr>
          <p:cNvPr id="19" name="TextBox 18"/>
          <p:cNvSpPr txBox="1">
            <a:spLocks noChangeArrowheads="1"/>
          </p:cNvSpPr>
          <p:nvPr/>
        </p:nvSpPr>
        <p:spPr bwMode="auto">
          <a:xfrm>
            <a:off x="241301" y="2825514"/>
            <a:ext cx="59274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And before these four (Babylon, Persia, Greece, and Rome), there had been two other great kingdoms, Egypt and Assyria, both of which also had been perpetual enemies of God, His Word, and His people. </a:t>
            </a:r>
            <a:r>
              <a:rPr lang="en-US" altLang="en-US" sz="2000" b="1" i="1" dirty="0" smtClean="0">
                <a:solidFill>
                  <a:srgbClr val="FFFF00"/>
                </a:solidFill>
                <a:latin typeface="Verdana" pitchFamily="34" charset="0"/>
              </a:rPr>
              <a:t>Rev. 17:10</a:t>
            </a:r>
            <a:endParaRPr lang="en-US" altLang="en-US" sz="2000" b="1" i="1" dirty="0">
              <a:solidFill>
                <a:srgbClr val="FFFF00"/>
              </a:solidFill>
              <a:latin typeface="Verdana" pitchFamily="34" charset="0"/>
            </a:endParaRPr>
          </a:p>
        </p:txBody>
      </p:sp>
      <p:sp>
        <p:nvSpPr>
          <p:cNvPr id="21" name="TextBox 20"/>
          <p:cNvSpPr txBox="1">
            <a:spLocks noChangeArrowheads="1"/>
          </p:cNvSpPr>
          <p:nvPr/>
        </p:nvSpPr>
        <p:spPr bwMode="auto">
          <a:xfrm>
            <a:off x="272255" y="4764506"/>
            <a:ext cx="57475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what kingdom, arising after John’s day, is represented by the seventh head?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475" y="2825514"/>
            <a:ext cx="2819400" cy="3015192"/>
          </a:xfrm>
          <a:prstGeom prst="rect">
            <a:avLst/>
          </a:prstGeom>
        </p:spPr>
      </p:pic>
    </p:spTree>
    <p:extLst>
      <p:ext uri="{BB962C8B-B14F-4D97-AF65-F5344CB8AC3E}">
        <p14:creationId xmlns:p14="http://schemas.microsoft.com/office/powerpoint/2010/main" val="329571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89794" name="TextBox 3"/>
          <p:cNvSpPr txBox="1">
            <a:spLocks noChangeArrowheads="1"/>
          </p:cNvSpPr>
          <p:nvPr/>
        </p:nvSpPr>
        <p:spPr bwMode="auto">
          <a:xfrm>
            <a:off x="647700" y="1252823"/>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89795"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8979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89797" name="TextBox 6"/>
          <p:cNvSpPr txBox="1">
            <a:spLocks noChangeArrowheads="1"/>
          </p:cNvSpPr>
          <p:nvPr/>
        </p:nvSpPr>
        <p:spPr bwMode="auto">
          <a:xfrm>
            <a:off x="800100" y="753472"/>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89798" name="TextBox 9"/>
          <p:cNvSpPr txBox="1">
            <a:spLocks noChangeArrowheads="1"/>
          </p:cNvSpPr>
          <p:nvPr/>
        </p:nvSpPr>
        <p:spPr bwMode="auto">
          <a:xfrm>
            <a:off x="376238" y="1912938"/>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17:10. </a:t>
            </a:r>
            <a:r>
              <a:rPr lang="en-US" altLang="en-US" sz="2000" b="1" i="1">
                <a:solidFill>
                  <a:srgbClr val="FFFF00"/>
                </a:solidFill>
                <a:latin typeface="Verdana" pitchFamily="34" charset="0"/>
              </a:rPr>
              <a:t>And there are seven kings: five are fallen, and one is, and the other is not yet come; and when he cometh, he must continue a short space. </a:t>
            </a:r>
            <a:r>
              <a:rPr lang="en-US" altLang="en-US" sz="2000" b="1" i="1">
                <a:solidFill>
                  <a:srgbClr val="FFFFFF"/>
                </a:solidFill>
                <a:latin typeface="Verdana" pitchFamily="34" charset="0"/>
              </a:rPr>
              <a:t>(Cont’d)  </a:t>
            </a:r>
          </a:p>
        </p:txBody>
      </p:sp>
      <p:sp>
        <p:nvSpPr>
          <p:cNvPr id="28979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D744DBB-3D1B-427A-AF2D-07B3C4BBDFCC}" type="slidenum">
              <a:rPr lang="en-US" altLang="en-US" sz="1400" b="1" smtClean="0">
                <a:solidFill>
                  <a:srgbClr val="FFFFFF"/>
                </a:solidFill>
                <a:latin typeface="Verdana" pitchFamily="34" charset="0"/>
              </a:rPr>
              <a:pPr eaLnBrk="1" hangingPunct="1">
                <a:spcBef>
                  <a:spcPct val="0"/>
                </a:spcBef>
                <a:buFontTx/>
                <a:buNone/>
              </a:pPr>
              <a:t>39</a:t>
            </a:fld>
            <a:endParaRPr lang="en-US" altLang="en-US" sz="1400" b="1" smtClean="0">
              <a:solidFill>
                <a:srgbClr val="FFFFFF"/>
              </a:solidFill>
              <a:latin typeface="Verdana" pitchFamily="34" charset="0"/>
            </a:endParaRPr>
          </a:p>
        </p:txBody>
      </p:sp>
      <p:sp>
        <p:nvSpPr>
          <p:cNvPr id="28980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8980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00BF32E-6994-4038-95B1-3EBE54F09AF0}"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266700" y="5653633"/>
            <a:ext cx="84788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two feet of Daniel’s image quite possibly correspond to this particular stage of history.  It is the kingdom that “is.”</a:t>
            </a:r>
          </a:p>
        </p:txBody>
      </p:sp>
      <p:sp>
        <p:nvSpPr>
          <p:cNvPr id="19" name="TextBox 18"/>
          <p:cNvSpPr txBox="1">
            <a:spLocks noChangeArrowheads="1"/>
          </p:cNvSpPr>
          <p:nvPr/>
        </p:nvSpPr>
        <p:spPr bwMode="auto">
          <a:xfrm>
            <a:off x="266700" y="3136923"/>
            <a:ext cx="8767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reason why it is difficult to identify this seventh kingdom is probably because it is still future. </a:t>
            </a:r>
          </a:p>
        </p:txBody>
      </p:sp>
      <p:sp>
        <p:nvSpPr>
          <p:cNvPr id="21" name="TextBox 20"/>
          <p:cNvSpPr txBox="1">
            <a:spLocks noChangeArrowheads="1"/>
          </p:cNvSpPr>
          <p:nvPr/>
        </p:nvSpPr>
        <p:spPr bwMode="auto">
          <a:xfrm>
            <a:off x="266700" y="3954060"/>
            <a:ext cx="88804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two “legs” of Daniel’s image, though in a different form, are surviving in what today we call “east,” the Communist nations dominated by Russia, and “west,” the capitalist nations led by the United States and, to a lesser degree, by England, France, and Germany.</a:t>
            </a:r>
          </a:p>
        </p:txBody>
      </p:sp>
    </p:spTree>
    <p:extLst>
      <p:ext uri="{BB962C8B-B14F-4D97-AF65-F5344CB8AC3E}">
        <p14:creationId xmlns:p14="http://schemas.microsoft.com/office/powerpoint/2010/main" val="2575781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cxnSp>
        <p:nvCxnSpPr>
          <p:cNvPr id="258051" name="Straight Connector 12"/>
          <p:cNvCxnSpPr>
            <a:cxnSpLocks noChangeShapeType="1"/>
          </p:cNvCxnSpPr>
          <p:nvPr/>
        </p:nvCxnSpPr>
        <p:spPr bwMode="auto">
          <a:xfrm>
            <a:off x="358775" y="180657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5805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58053" name="TextBox 6"/>
          <p:cNvSpPr txBox="1">
            <a:spLocks noChangeArrowheads="1"/>
          </p:cNvSpPr>
          <p:nvPr/>
        </p:nvSpPr>
        <p:spPr bwMode="auto">
          <a:xfrm>
            <a:off x="739775" y="600728"/>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9" name="TextBox 8"/>
          <p:cNvSpPr txBox="1">
            <a:spLocks noChangeArrowheads="1"/>
          </p:cNvSpPr>
          <p:nvPr/>
        </p:nvSpPr>
        <p:spPr bwMode="auto">
          <a:xfrm>
            <a:off x="376238" y="3236913"/>
            <a:ext cx="8632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we progress in the study of Revelation 17 and 18, it will become increasingly more obvious that the great world capital of the beast will indeed be centered either directly on, or in the immediate vicinity of, the strategic site of ancient Babylon.</a:t>
            </a:r>
          </a:p>
        </p:txBody>
      </p:sp>
      <p:sp>
        <p:nvSpPr>
          <p:cNvPr id="10" name="TextBox 9"/>
          <p:cNvSpPr txBox="1">
            <a:spLocks noChangeArrowheads="1"/>
          </p:cNvSpPr>
          <p:nvPr/>
        </p:nvSpPr>
        <p:spPr bwMode="auto">
          <a:xfrm>
            <a:off x="376238" y="1912938"/>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It must be stressed again that Revelation means “unveiling,” not “veiling.”  In the absence of any statement in the context to the contrary, we must assume that the term Babylon applies to the real city of Babylon.</a:t>
            </a:r>
          </a:p>
        </p:txBody>
      </p:sp>
      <p:sp>
        <p:nvSpPr>
          <p:cNvPr id="11" name="TextBox 10"/>
          <p:cNvSpPr txBox="1">
            <a:spLocks noChangeArrowheads="1"/>
          </p:cNvSpPr>
          <p:nvPr/>
        </p:nvSpPr>
        <p:spPr bwMode="auto">
          <a:xfrm>
            <a:off x="376238" y="5476875"/>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Only in </a:t>
            </a:r>
            <a:r>
              <a:rPr lang="en-US" altLang="en-US" sz="2000" b="1" i="1">
                <a:solidFill>
                  <a:srgbClr val="FFFF00"/>
                </a:solidFill>
                <a:latin typeface="Verdana" pitchFamily="34" charset="0"/>
              </a:rPr>
              <a:t>Revelation 17:5 </a:t>
            </a:r>
            <a:r>
              <a:rPr lang="en-US" altLang="en-US" sz="2000" b="1" i="1">
                <a:solidFill>
                  <a:srgbClr val="FFFFFF"/>
                </a:solidFill>
                <a:latin typeface="Verdana" pitchFamily="34" charset="0"/>
              </a:rPr>
              <a:t>is she called “Mystery, Babylon the great,” a term that clearly conveys something different from the others.  </a:t>
            </a:r>
          </a:p>
        </p:txBody>
      </p:sp>
      <p:sp>
        <p:nvSpPr>
          <p:cNvPr id="25805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5711729-58B5-44DA-B936-63A016B00393}" type="slidenum">
              <a:rPr lang="en-US" altLang="en-US" sz="1400" b="1" smtClean="0">
                <a:solidFill>
                  <a:srgbClr val="FFFFFF"/>
                </a:solidFill>
                <a:latin typeface="Verdana" pitchFamily="34" charset="0"/>
              </a:rPr>
              <a:pPr eaLnBrk="1" hangingPunct="1">
                <a:spcBef>
                  <a:spcPct val="0"/>
                </a:spcBef>
                <a:buFontTx/>
                <a:buNone/>
              </a:pPr>
              <a:t>4</a:t>
            </a:fld>
            <a:endParaRPr lang="en-US" altLang="en-US" sz="1400" b="1" smtClean="0">
              <a:solidFill>
                <a:srgbClr val="FFFFFF"/>
              </a:solidFill>
              <a:latin typeface="Verdana" pitchFamily="34" charset="0"/>
            </a:endParaRPr>
          </a:p>
        </p:txBody>
      </p:sp>
      <p:sp>
        <p:nvSpPr>
          <p:cNvPr id="25805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5805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BBF9B2E-DEB0-479A-AFA7-018F7B9D90FB}"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76238" y="4797425"/>
            <a:ext cx="8632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Babylon is mentioned by name six times in Revelation </a:t>
            </a:r>
            <a:r>
              <a:rPr lang="en-US" altLang="en-US" sz="2000" b="1" i="1">
                <a:solidFill>
                  <a:srgbClr val="FFFF00"/>
                </a:solidFill>
                <a:latin typeface="Verdana" pitchFamily="34" charset="0"/>
              </a:rPr>
              <a:t>(Revelation 14:8; 16:19; 18:2; 18:10; 18:21)</a:t>
            </a:r>
            <a:r>
              <a:rPr lang="en-US" altLang="en-US" sz="2000" b="1" i="1">
                <a:solidFill>
                  <a:srgbClr val="FFFFFF"/>
                </a:solidFill>
                <a:latin typeface="Verdana" pitchFamily="34" charset="0"/>
              </a:rPr>
              <a:t>. </a:t>
            </a:r>
          </a:p>
        </p:txBody>
      </p:sp>
      <p:sp>
        <p:nvSpPr>
          <p:cNvPr id="2" name="TextBox 1"/>
          <p:cNvSpPr txBox="1"/>
          <p:nvPr/>
        </p:nvSpPr>
        <p:spPr>
          <a:xfrm>
            <a:off x="376238" y="1138250"/>
            <a:ext cx="7497218" cy="523220"/>
          </a:xfrm>
          <a:prstGeom prst="rect">
            <a:avLst/>
          </a:prstGeom>
          <a:noFill/>
        </p:spPr>
        <p:txBody>
          <a:bodyPr wrap="square" rtlCol="0">
            <a:spAutoFit/>
          </a:bodyPr>
          <a:lstStyle/>
          <a:p>
            <a:pPr defTabSz="457200" fontAlgn="base">
              <a:spcBef>
                <a:spcPct val="0"/>
              </a:spcBef>
              <a:spcAft>
                <a:spcPct val="0"/>
              </a:spcAft>
              <a:buClr>
                <a:srgbClr val="FFFF00"/>
              </a:buClr>
            </a:pPr>
            <a:r>
              <a:rPr lang="en-US" altLang="en-US" sz="2800" b="1" i="1" dirty="0">
                <a:solidFill>
                  <a:srgbClr val="FFFFFF"/>
                </a:solidFill>
                <a:latin typeface="Verdana" pitchFamily="34" charset="0"/>
                <a:ea typeface="MS PGothic" pitchFamily="34" charset="-128"/>
              </a:rPr>
              <a:t>Introduction (</a:t>
            </a:r>
            <a:r>
              <a:rPr lang="en-US" altLang="en-US" sz="2800" b="1" i="1" dirty="0" err="1">
                <a:solidFill>
                  <a:srgbClr val="FFFFFF"/>
                </a:solidFill>
                <a:latin typeface="Verdana" pitchFamily="34" charset="0"/>
                <a:ea typeface="MS PGothic" pitchFamily="34" charset="-128"/>
              </a:rPr>
              <a:t>Cond’t</a:t>
            </a:r>
            <a:r>
              <a:rPr lang="en-US" altLang="en-US" sz="2800" b="1" i="1" dirty="0">
                <a:solidFill>
                  <a:srgbClr val="FFFFFF"/>
                </a:solidFill>
                <a:latin typeface="Verdana" pitchFamily="34" charset="0"/>
                <a:ea typeface="MS PGothic" pitchFamily="34" charset="-128"/>
              </a:rPr>
              <a:t>)</a:t>
            </a:r>
            <a:endParaRPr lang="en-US" altLang="en-US" sz="2800" b="1" i="1" dirty="0">
              <a:solidFill>
                <a:srgbClr val="FFFF00"/>
              </a:solidFill>
              <a:latin typeface="Verdana" pitchFamily="34" charset="0"/>
              <a:ea typeface="MS PGothic" pitchFamily="34" charset="-128"/>
            </a:endParaRPr>
          </a:p>
        </p:txBody>
      </p:sp>
    </p:spTree>
    <p:extLst>
      <p:ext uri="{BB962C8B-B14F-4D97-AF65-F5344CB8AC3E}">
        <p14:creationId xmlns:p14="http://schemas.microsoft.com/office/powerpoint/2010/main" val="1326377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0818" name="TextBox 3"/>
          <p:cNvSpPr txBox="1">
            <a:spLocks noChangeArrowheads="1"/>
          </p:cNvSpPr>
          <p:nvPr/>
        </p:nvSpPr>
        <p:spPr bwMode="auto">
          <a:xfrm>
            <a:off x="605631" y="1266471"/>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90819" name="Straight Connector 12"/>
          <p:cNvCxnSpPr>
            <a:cxnSpLocks noChangeShapeType="1"/>
          </p:cNvCxnSpPr>
          <p:nvPr/>
        </p:nvCxnSpPr>
        <p:spPr bwMode="auto">
          <a:xfrm>
            <a:off x="376238" y="71150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082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0821" name="TextBox 6"/>
          <p:cNvSpPr txBox="1">
            <a:spLocks noChangeArrowheads="1"/>
          </p:cNvSpPr>
          <p:nvPr/>
        </p:nvSpPr>
        <p:spPr bwMode="auto">
          <a:xfrm>
            <a:off x="800100" y="742596"/>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0822" name="TextBox 9"/>
          <p:cNvSpPr txBox="1">
            <a:spLocks noChangeArrowheads="1"/>
          </p:cNvSpPr>
          <p:nvPr/>
        </p:nvSpPr>
        <p:spPr bwMode="auto">
          <a:xfrm>
            <a:off x="289091" y="1727561"/>
            <a:ext cx="867218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17:10. </a:t>
            </a:r>
            <a:r>
              <a:rPr lang="en-US" altLang="en-US" sz="2000" b="1" i="1" dirty="0">
                <a:solidFill>
                  <a:srgbClr val="FFFF00"/>
                </a:solidFill>
                <a:latin typeface="Verdana" pitchFamily="34" charset="0"/>
              </a:rPr>
              <a:t>And there are seven kings: five are fallen, and one is, and the other is not yet come; and when he cometh, he must continue a short space. </a:t>
            </a:r>
            <a:r>
              <a:rPr lang="en-US" altLang="en-US" sz="2000" b="1" i="1" dirty="0">
                <a:solidFill>
                  <a:srgbClr val="FFFFFF"/>
                </a:solidFill>
                <a:latin typeface="Verdana" pitchFamily="34" charset="0"/>
              </a:rPr>
              <a:t>(Cont’d)  </a:t>
            </a:r>
          </a:p>
        </p:txBody>
      </p:sp>
      <p:sp>
        <p:nvSpPr>
          <p:cNvPr id="29082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9334D1E-6F01-4EC2-81B6-C8F534F52B6F}" type="slidenum">
              <a:rPr lang="en-US" altLang="en-US" sz="1400" b="1" smtClean="0">
                <a:solidFill>
                  <a:srgbClr val="FFFFFF"/>
                </a:solidFill>
                <a:latin typeface="Verdana" pitchFamily="34" charset="0"/>
              </a:rPr>
              <a:pPr eaLnBrk="1" hangingPunct="1">
                <a:spcBef>
                  <a:spcPct val="0"/>
                </a:spcBef>
                <a:buFontTx/>
                <a:buNone/>
              </a:pPr>
              <a:t>40</a:t>
            </a:fld>
            <a:endParaRPr lang="en-US" altLang="en-US" sz="1400" b="1" smtClean="0">
              <a:solidFill>
                <a:srgbClr val="FFFFFF"/>
              </a:solidFill>
              <a:latin typeface="Verdana" pitchFamily="34" charset="0"/>
            </a:endParaRPr>
          </a:p>
        </p:txBody>
      </p:sp>
      <p:sp>
        <p:nvSpPr>
          <p:cNvPr id="29082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082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2FDC8B0-4203-44E9-88D6-B2323FF6CC76}"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214620" y="4430433"/>
            <a:ext cx="856425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probably premature to speculate as to their identity, although the political chaos that will follow the miraculous defeat of Gog and Magog in Israel will probably lead to the emergence of a strong new western alliance of ten kingdoms. </a:t>
            </a:r>
          </a:p>
        </p:txBody>
      </p:sp>
      <p:sp>
        <p:nvSpPr>
          <p:cNvPr id="19" name="TextBox 18"/>
          <p:cNvSpPr txBox="1">
            <a:spLocks noChangeArrowheads="1"/>
          </p:cNvSpPr>
          <p:nvPr/>
        </p:nvSpPr>
        <p:spPr bwMode="auto">
          <a:xfrm>
            <a:off x="214621" y="2743561"/>
            <a:ext cx="87677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one which “is not yet come” must, therefore, correspond to the toes of Daniel’s image, the ten kingdoms which, in the last days, arise out of the “foot” stage of the image.  </a:t>
            </a:r>
          </a:p>
        </p:txBody>
      </p:sp>
      <p:sp>
        <p:nvSpPr>
          <p:cNvPr id="21" name="TextBox 20"/>
          <p:cNvSpPr txBox="1">
            <a:spLocks noChangeArrowheads="1"/>
          </p:cNvSpPr>
          <p:nvPr/>
        </p:nvSpPr>
        <p:spPr bwMode="auto">
          <a:xfrm>
            <a:off x="214621" y="4042974"/>
            <a:ext cx="8880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These are also the “ten horns” mentioned in this passage.</a:t>
            </a:r>
          </a:p>
        </p:txBody>
      </p:sp>
      <p:sp>
        <p:nvSpPr>
          <p:cNvPr id="20" name="TextBox 19"/>
          <p:cNvSpPr txBox="1">
            <a:spLocks noChangeArrowheads="1"/>
          </p:cNvSpPr>
          <p:nvPr/>
        </p:nvSpPr>
        <p:spPr bwMode="auto">
          <a:xfrm>
            <a:off x="214621" y="5988904"/>
            <a:ext cx="85642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seventh kingdom of John’s particular vision is probably this alliance.</a:t>
            </a:r>
          </a:p>
        </p:txBody>
      </p:sp>
    </p:spTree>
    <p:extLst>
      <p:ext uri="{BB962C8B-B14F-4D97-AF65-F5344CB8AC3E}">
        <p14:creationId xmlns:p14="http://schemas.microsoft.com/office/powerpoint/2010/main" val="3300339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900" decel="100000" fill="hold"/>
                                        <p:tgtEl>
                                          <p:spTgt spid="2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900" decel="100000" fill="hold"/>
                                        <p:tgtEl>
                                          <p:spTgt spid="2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184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Seven Heads</a:t>
            </a:r>
          </a:p>
        </p:txBody>
      </p:sp>
      <p:cxnSp>
        <p:nvCxnSpPr>
          <p:cNvPr id="291843" name="Straight Connector 12"/>
          <p:cNvCxnSpPr>
            <a:cxnSpLocks noChangeShapeType="1"/>
          </p:cNvCxnSpPr>
          <p:nvPr/>
        </p:nvCxnSpPr>
        <p:spPr bwMode="auto">
          <a:xfrm>
            <a:off x="517430" y="725156"/>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184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184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91846" name="TextBox 9"/>
          <p:cNvSpPr txBox="1">
            <a:spLocks noChangeArrowheads="1"/>
          </p:cNvSpPr>
          <p:nvPr/>
        </p:nvSpPr>
        <p:spPr bwMode="auto">
          <a:xfrm>
            <a:off x="376238" y="1912938"/>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17:10. </a:t>
            </a:r>
            <a:r>
              <a:rPr lang="en-US" altLang="en-US" sz="2000" b="1" i="1" dirty="0">
                <a:solidFill>
                  <a:srgbClr val="FFFF00"/>
                </a:solidFill>
                <a:latin typeface="Verdana" pitchFamily="34" charset="0"/>
              </a:rPr>
              <a:t>And there are seven kings: five are fallen, and one is, and the other is not yet come; and when he cometh, he must continue a short space. </a:t>
            </a:r>
            <a:r>
              <a:rPr lang="en-US" altLang="en-US" sz="2000" b="1" i="1" dirty="0">
                <a:solidFill>
                  <a:srgbClr val="FFFFFF"/>
                </a:solidFill>
                <a:latin typeface="Verdana" pitchFamily="34" charset="0"/>
              </a:rPr>
              <a:t>(Cont’d)  </a:t>
            </a:r>
          </a:p>
        </p:txBody>
      </p:sp>
      <p:sp>
        <p:nvSpPr>
          <p:cNvPr id="29184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82AC43C-CD44-46E7-AB64-2E5289DA8B5B}" type="slidenum">
              <a:rPr lang="en-US" altLang="en-US" sz="1400" b="1" smtClean="0">
                <a:solidFill>
                  <a:srgbClr val="FFFFFF"/>
                </a:solidFill>
                <a:latin typeface="Verdana" pitchFamily="34" charset="0"/>
              </a:rPr>
              <a:pPr eaLnBrk="1" hangingPunct="1">
                <a:spcBef>
                  <a:spcPct val="0"/>
                </a:spcBef>
                <a:buFontTx/>
                <a:buNone/>
              </a:pPr>
              <a:t>41</a:t>
            </a:fld>
            <a:endParaRPr lang="en-US" altLang="en-US" sz="1400" b="1" smtClean="0">
              <a:solidFill>
                <a:srgbClr val="FFFFFF"/>
              </a:solidFill>
              <a:latin typeface="Verdana" pitchFamily="34" charset="0"/>
            </a:endParaRPr>
          </a:p>
        </p:txBody>
      </p:sp>
      <p:sp>
        <p:nvSpPr>
          <p:cNvPr id="29184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184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B37E710-6AB3-4E2C-9150-FBAFE23B6F34}"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9" name="TextBox 18"/>
          <p:cNvSpPr txBox="1">
            <a:spLocks noChangeArrowheads="1"/>
          </p:cNvSpPr>
          <p:nvPr/>
        </p:nvSpPr>
        <p:spPr bwMode="auto">
          <a:xfrm>
            <a:off x="241300" y="2928938"/>
            <a:ext cx="8767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This seventh kingdom, composed of the ten-kingdom alliance, will not last very long. </a:t>
            </a:r>
          </a:p>
        </p:txBody>
      </p:sp>
      <p:sp>
        <p:nvSpPr>
          <p:cNvPr id="21" name="TextBox 20"/>
          <p:cNvSpPr txBox="1">
            <a:spLocks noChangeArrowheads="1"/>
          </p:cNvSpPr>
          <p:nvPr/>
        </p:nvSpPr>
        <p:spPr bwMode="auto">
          <a:xfrm>
            <a:off x="287242" y="5490072"/>
            <a:ext cx="8880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smtClean="0">
                <a:solidFill>
                  <a:srgbClr val="FFFFFF"/>
                </a:solidFill>
                <a:latin typeface="Verdana" pitchFamily="34" charset="0"/>
              </a:rPr>
              <a:t>Most likely </a:t>
            </a:r>
            <a:r>
              <a:rPr lang="en-US" altLang="en-US" sz="2000" b="1" i="1" dirty="0">
                <a:solidFill>
                  <a:srgbClr val="FFFFFF"/>
                </a:solidFill>
                <a:latin typeface="Verdana" pitchFamily="34" charset="0"/>
              </a:rPr>
              <a:t>its duration </a:t>
            </a:r>
            <a:r>
              <a:rPr lang="en-US" altLang="en-US" sz="2000" b="1" i="1" dirty="0" smtClean="0">
                <a:solidFill>
                  <a:srgbClr val="FFFFFF"/>
                </a:solidFill>
                <a:latin typeface="Verdana" pitchFamily="34" charset="0"/>
              </a:rPr>
              <a:t>is </a:t>
            </a:r>
            <a:r>
              <a:rPr lang="en-US" altLang="en-US" sz="2000" b="1" i="1" dirty="0">
                <a:solidFill>
                  <a:srgbClr val="FFFFFF"/>
                </a:solidFill>
                <a:latin typeface="Verdana" pitchFamily="34" charset="0"/>
              </a:rPr>
              <a:t>the three-and-a-half years of the first half of the </a:t>
            </a:r>
            <a:r>
              <a:rPr lang="en-US" altLang="en-US" sz="2000" b="1" i="1" dirty="0" smtClean="0">
                <a:solidFill>
                  <a:srgbClr val="FFFFFF"/>
                </a:solidFill>
                <a:latin typeface="Verdana" pitchFamily="34" charset="0"/>
              </a:rPr>
              <a:t>Tribulation</a:t>
            </a:r>
            <a:r>
              <a:rPr lang="en-US" altLang="en-US" sz="2000" b="1" i="1" dirty="0">
                <a:solidFill>
                  <a:srgbClr val="FFFFFF"/>
                </a:solidFill>
                <a:latin typeface="Verdana" pitchFamily="34"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953" y="3667718"/>
            <a:ext cx="3057848" cy="182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952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900" decel="100000" fill="hold"/>
                                        <p:tgtEl>
                                          <p:spTgt spid="1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900" decel="100000" fill="hold"/>
                                        <p:tgtEl>
                                          <p:spTgt spid="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2866" name="TextBox 3"/>
          <p:cNvSpPr txBox="1">
            <a:spLocks noChangeArrowheads="1"/>
          </p:cNvSpPr>
          <p:nvPr/>
        </p:nvSpPr>
        <p:spPr bwMode="auto">
          <a:xfrm>
            <a:off x="605631" y="1390651"/>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92867" name="Straight Connector 12"/>
          <p:cNvCxnSpPr>
            <a:cxnSpLocks noChangeShapeType="1"/>
          </p:cNvCxnSpPr>
          <p:nvPr/>
        </p:nvCxnSpPr>
        <p:spPr bwMode="auto">
          <a:xfrm>
            <a:off x="300037"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286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2869" name="TextBox 6"/>
          <p:cNvSpPr txBox="1">
            <a:spLocks noChangeArrowheads="1"/>
          </p:cNvSpPr>
          <p:nvPr/>
        </p:nvSpPr>
        <p:spPr bwMode="auto">
          <a:xfrm>
            <a:off x="800100" y="730962"/>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292870" name="TextBox 9"/>
          <p:cNvSpPr txBox="1">
            <a:spLocks noChangeArrowheads="1"/>
          </p:cNvSpPr>
          <p:nvPr/>
        </p:nvSpPr>
        <p:spPr bwMode="auto">
          <a:xfrm>
            <a:off x="376238" y="1912938"/>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17:11. </a:t>
            </a:r>
            <a:r>
              <a:rPr lang="en-US" altLang="en-US" sz="2000" b="1" i="1" dirty="0">
                <a:solidFill>
                  <a:srgbClr val="FFFF00"/>
                </a:solidFill>
                <a:latin typeface="Verdana" pitchFamily="34" charset="0"/>
              </a:rPr>
              <a:t>And the beast that was, and is not, even he is the eighth, and is of the seven, and </a:t>
            </a:r>
            <a:r>
              <a:rPr lang="en-US" altLang="en-US" sz="2000" b="1" i="1" dirty="0" err="1">
                <a:solidFill>
                  <a:srgbClr val="FFFF00"/>
                </a:solidFill>
                <a:latin typeface="Verdana" pitchFamily="34" charset="0"/>
              </a:rPr>
              <a:t>goeth</a:t>
            </a:r>
            <a:r>
              <a:rPr lang="en-US" altLang="en-US" sz="2000" b="1" i="1" dirty="0">
                <a:solidFill>
                  <a:srgbClr val="FFFF00"/>
                </a:solidFill>
                <a:latin typeface="Verdana" pitchFamily="34" charset="0"/>
              </a:rPr>
              <a:t> into perdition.   </a:t>
            </a:r>
          </a:p>
        </p:txBody>
      </p:sp>
      <p:sp>
        <p:nvSpPr>
          <p:cNvPr id="29287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C2C6579-AE9D-40AB-9323-7673914791A6}" type="slidenum">
              <a:rPr lang="en-US" altLang="en-US" sz="1400" b="1" smtClean="0">
                <a:solidFill>
                  <a:srgbClr val="FFFFFF"/>
                </a:solidFill>
                <a:latin typeface="Verdana" pitchFamily="34" charset="0"/>
              </a:rPr>
              <a:pPr eaLnBrk="1" hangingPunct="1">
                <a:spcBef>
                  <a:spcPct val="0"/>
                </a:spcBef>
                <a:buFontTx/>
                <a:buNone/>
              </a:pPr>
              <a:t>42</a:t>
            </a:fld>
            <a:endParaRPr lang="en-US" altLang="en-US" sz="1400" b="1" smtClean="0">
              <a:solidFill>
                <a:srgbClr val="FFFFFF"/>
              </a:solidFill>
              <a:latin typeface="Verdana" pitchFamily="34" charset="0"/>
            </a:endParaRPr>
          </a:p>
        </p:txBody>
      </p:sp>
      <p:sp>
        <p:nvSpPr>
          <p:cNvPr id="29287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287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1AFBC25-6D3D-4867-866D-CB7301E8432B}"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2875" name="TextBox 16"/>
          <p:cNvSpPr txBox="1">
            <a:spLocks noChangeArrowheads="1"/>
          </p:cNvSpPr>
          <p:nvPr/>
        </p:nvSpPr>
        <p:spPr bwMode="auto">
          <a:xfrm>
            <a:off x="241300" y="5106988"/>
            <a:ext cx="8537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We have already been warned that this beast, this man of sin, will indeed present himself in just such a fashion </a:t>
            </a:r>
            <a:r>
              <a:rPr lang="en-US" altLang="en-US" sz="2000" b="1" i="1" dirty="0" smtClean="0">
                <a:solidFill>
                  <a:srgbClr val="FFFF00"/>
                </a:solidFill>
                <a:latin typeface="Verdana" pitchFamily="34" charset="0"/>
              </a:rPr>
              <a:t>(Rev</a:t>
            </a:r>
            <a:r>
              <a:rPr lang="en-US" altLang="en-US" sz="2000" b="1" i="1" dirty="0">
                <a:solidFill>
                  <a:srgbClr val="FFFF00"/>
                </a:solidFill>
                <a:latin typeface="Verdana" pitchFamily="34" charset="0"/>
              </a:rPr>
              <a:t>. 11:7; 13:3-6, 13:17-18).</a:t>
            </a:r>
          </a:p>
        </p:txBody>
      </p:sp>
      <p:sp>
        <p:nvSpPr>
          <p:cNvPr id="292876" name="TextBox 18"/>
          <p:cNvSpPr txBox="1">
            <a:spLocks noChangeArrowheads="1"/>
          </p:cNvSpPr>
          <p:nvPr/>
        </p:nvSpPr>
        <p:spPr bwMode="auto">
          <a:xfrm>
            <a:off x="241300" y="2928938"/>
            <a:ext cx="8767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Now there appears an eighth king, or kingdom, which is “of the seven.”  This latter king turns out to be the beast himself, arising from the seven heads of the beast.</a:t>
            </a:r>
          </a:p>
        </p:txBody>
      </p:sp>
      <p:sp>
        <p:nvSpPr>
          <p:cNvPr id="292877" name="TextBox 20"/>
          <p:cNvSpPr txBox="1">
            <a:spLocks noChangeArrowheads="1"/>
          </p:cNvSpPr>
          <p:nvPr/>
        </p:nvSpPr>
        <p:spPr bwMode="auto">
          <a:xfrm>
            <a:off x="241300" y="4051300"/>
            <a:ext cx="87677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strange cycle answers to the equally strange description of the beast as one who “was” and “is not” and yet “shall be</a:t>
            </a:r>
            <a:r>
              <a:rPr lang="en-US" altLang="en-US" sz="2000" b="1" i="1" dirty="0">
                <a:solidFill>
                  <a:prstClr val="white"/>
                </a:solidFill>
                <a:latin typeface="Verdana" pitchFamily="34" charset="0"/>
              </a:rPr>
              <a:t>” (Rev. 8).</a:t>
            </a:r>
          </a:p>
        </p:txBody>
      </p:sp>
    </p:spTree>
    <p:extLst>
      <p:ext uri="{BB962C8B-B14F-4D97-AF65-F5344CB8AC3E}">
        <p14:creationId xmlns:p14="http://schemas.microsoft.com/office/powerpoint/2010/main" val="352250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2876">
                                            <p:txEl>
                                              <p:pRg st="0" end="0"/>
                                            </p:txEl>
                                          </p:spTgt>
                                        </p:tgtEl>
                                        <p:attrNameLst>
                                          <p:attrName>style.visibility</p:attrName>
                                        </p:attrNameLst>
                                      </p:cBhvr>
                                      <p:to>
                                        <p:strVal val="visible"/>
                                      </p:to>
                                    </p:set>
                                    <p:anim calcmode="lin" valueType="num">
                                      <p:cBhvr>
                                        <p:cTn id="7" dur="1000" fill="hold"/>
                                        <p:tgtEl>
                                          <p:spTgt spid="2928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28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287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928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92877">
                                            <p:txEl>
                                              <p:pRg st="0" end="0"/>
                                            </p:txEl>
                                          </p:spTgt>
                                        </p:tgtEl>
                                        <p:attrNameLst>
                                          <p:attrName>style.visibility</p:attrName>
                                        </p:attrNameLst>
                                      </p:cBhvr>
                                      <p:to>
                                        <p:strVal val="visible"/>
                                      </p:to>
                                    </p:set>
                                    <p:anim calcmode="lin" valueType="num">
                                      <p:cBhvr>
                                        <p:cTn id="15" dur="1000" fill="hold"/>
                                        <p:tgtEl>
                                          <p:spTgt spid="29287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9287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9287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9287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92875">
                                            <p:txEl>
                                              <p:pRg st="0" end="0"/>
                                            </p:txEl>
                                          </p:spTgt>
                                        </p:tgtEl>
                                        <p:attrNameLst>
                                          <p:attrName>style.visibility</p:attrName>
                                        </p:attrNameLst>
                                      </p:cBhvr>
                                      <p:to>
                                        <p:strVal val="visible"/>
                                      </p:to>
                                    </p:set>
                                    <p:anim calcmode="lin" valueType="num">
                                      <p:cBhvr>
                                        <p:cTn id="23" dur="1000" fill="hold"/>
                                        <p:tgtEl>
                                          <p:spTgt spid="292875">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292875">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292875">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292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3890" name="TextBox 3"/>
          <p:cNvSpPr txBox="1">
            <a:spLocks noChangeArrowheads="1"/>
          </p:cNvSpPr>
          <p:nvPr/>
        </p:nvSpPr>
        <p:spPr bwMode="auto">
          <a:xfrm>
            <a:off x="647700" y="1374232"/>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93891" name="Straight Connector 12"/>
          <p:cNvCxnSpPr>
            <a:cxnSpLocks noChangeShapeType="1"/>
          </p:cNvCxnSpPr>
          <p:nvPr/>
        </p:nvCxnSpPr>
        <p:spPr bwMode="auto">
          <a:xfrm>
            <a:off x="266700" y="75403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389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3893" name="TextBox 6"/>
          <p:cNvSpPr txBox="1">
            <a:spLocks noChangeArrowheads="1"/>
          </p:cNvSpPr>
          <p:nvPr/>
        </p:nvSpPr>
        <p:spPr bwMode="auto">
          <a:xfrm>
            <a:off x="748364" y="850357"/>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3894" name="TextBox 9"/>
          <p:cNvSpPr txBox="1">
            <a:spLocks noChangeArrowheads="1"/>
          </p:cNvSpPr>
          <p:nvPr/>
        </p:nvSpPr>
        <p:spPr bwMode="auto">
          <a:xfrm>
            <a:off x="303215" y="1941368"/>
            <a:ext cx="87811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17:11. </a:t>
            </a:r>
            <a:r>
              <a:rPr lang="en-US" altLang="en-US" sz="2000" b="1" i="1" dirty="0">
                <a:solidFill>
                  <a:srgbClr val="FFFF00"/>
                </a:solidFill>
                <a:latin typeface="Verdana" pitchFamily="34" charset="0"/>
              </a:rPr>
              <a:t>And the beast that was, and is not, even he is the eighth, and is of the seven, and </a:t>
            </a:r>
            <a:r>
              <a:rPr lang="en-US" altLang="en-US" sz="2000" b="1" i="1" dirty="0" err="1">
                <a:solidFill>
                  <a:srgbClr val="FFFF00"/>
                </a:solidFill>
                <a:latin typeface="Verdana" pitchFamily="34" charset="0"/>
              </a:rPr>
              <a:t>goeth</a:t>
            </a:r>
            <a:r>
              <a:rPr lang="en-US" altLang="en-US" sz="2000" b="1" i="1" dirty="0">
                <a:solidFill>
                  <a:srgbClr val="FFFF00"/>
                </a:solidFill>
                <a:latin typeface="Verdana" pitchFamily="34" charset="0"/>
              </a:rPr>
              <a:t> into perdition. </a:t>
            </a:r>
            <a:r>
              <a:rPr lang="en-US" altLang="en-US" sz="2000" b="1" i="1" dirty="0">
                <a:solidFill>
                  <a:srgbClr val="FFFFFF"/>
                </a:solidFill>
                <a:latin typeface="Verdana" pitchFamily="34" charset="0"/>
              </a:rPr>
              <a:t>(Cont’d) </a:t>
            </a:r>
          </a:p>
        </p:txBody>
      </p:sp>
      <p:sp>
        <p:nvSpPr>
          <p:cNvPr id="29389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B65FF46-A644-40F8-B85F-C9752BB05647}" type="slidenum">
              <a:rPr lang="en-US" altLang="en-US" sz="1400" b="1" smtClean="0">
                <a:solidFill>
                  <a:srgbClr val="FFFFFF"/>
                </a:solidFill>
                <a:latin typeface="Verdana" pitchFamily="34" charset="0"/>
              </a:rPr>
              <a:pPr eaLnBrk="1" hangingPunct="1">
                <a:spcBef>
                  <a:spcPct val="0"/>
                </a:spcBef>
                <a:buFontTx/>
                <a:buNone/>
              </a:pPr>
              <a:t>43</a:t>
            </a:fld>
            <a:endParaRPr lang="en-US" altLang="en-US" sz="1400" b="1" smtClean="0">
              <a:solidFill>
                <a:srgbClr val="FFFFFF"/>
              </a:solidFill>
              <a:latin typeface="Verdana" pitchFamily="34" charset="0"/>
            </a:endParaRPr>
          </a:p>
        </p:txBody>
      </p:sp>
      <p:sp>
        <p:nvSpPr>
          <p:cNvPr id="29389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389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B712BB5-EF28-4E1A-BA00-A16BC677FB0D}"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3899" name="TextBox 16"/>
          <p:cNvSpPr txBox="1">
            <a:spLocks noChangeArrowheads="1"/>
          </p:cNvSpPr>
          <p:nvPr/>
        </p:nvSpPr>
        <p:spPr bwMode="auto">
          <a:xfrm>
            <a:off x="303213" y="5477212"/>
            <a:ext cx="8535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is also noteworthy that all those ancient nations will experience a measure of physical and political renewal in the last days </a:t>
            </a:r>
            <a:r>
              <a:rPr lang="en-US" altLang="en-US" sz="2000" b="1" i="1" dirty="0">
                <a:solidFill>
                  <a:srgbClr val="FFFF00"/>
                </a:solidFill>
                <a:latin typeface="Verdana" pitchFamily="34" charset="0"/>
              </a:rPr>
              <a:t>(Isaiah 19:23-25; Jeremiah 49:39)</a:t>
            </a:r>
            <a:r>
              <a:rPr lang="en-US" altLang="en-US" sz="2000" b="1" i="1" dirty="0">
                <a:solidFill>
                  <a:srgbClr val="FFFFFF"/>
                </a:solidFill>
                <a:latin typeface="Verdana" pitchFamily="34" charset="0"/>
              </a:rPr>
              <a:t>.</a:t>
            </a:r>
          </a:p>
        </p:txBody>
      </p:sp>
      <p:sp>
        <p:nvSpPr>
          <p:cNvPr id="293900" name="TextBox 20"/>
          <p:cNvSpPr txBox="1">
            <a:spLocks noChangeArrowheads="1"/>
          </p:cNvSpPr>
          <p:nvPr/>
        </p:nvSpPr>
        <p:spPr bwMode="auto">
          <a:xfrm>
            <a:off x="303214" y="4679290"/>
            <a:ext cx="87811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Since it is “of the seven,” it partakes of the character of all of them.</a:t>
            </a:r>
          </a:p>
        </p:txBody>
      </p:sp>
      <p:sp>
        <p:nvSpPr>
          <p:cNvPr id="293902" name="TextBox 21"/>
          <p:cNvSpPr txBox="1">
            <a:spLocks noChangeArrowheads="1"/>
          </p:cNvSpPr>
          <p:nvPr/>
        </p:nvSpPr>
        <p:spPr bwMode="auto">
          <a:xfrm>
            <a:off x="266700" y="3167219"/>
            <a:ext cx="50330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beast is both a king and a kingdom, </a:t>
            </a:r>
            <a:r>
              <a:rPr lang="en-US" altLang="en-US" sz="2000" b="1" i="1" dirty="0" smtClean="0">
                <a:solidFill>
                  <a:srgbClr val="FFFFFF"/>
                </a:solidFill>
                <a:latin typeface="Verdana" pitchFamily="34" charset="0"/>
              </a:rPr>
              <a:t>and </a:t>
            </a:r>
            <a:r>
              <a:rPr lang="en-US" altLang="en-US" sz="2000" b="1" i="1" dirty="0">
                <a:solidFill>
                  <a:srgbClr val="FFFFFF"/>
                </a:solidFill>
                <a:latin typeface="Verdana" pitchFamily="34" charset="0"/>
              </a:rPr>
              <a:t>both are apparently resurrected, even though neither actually died.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6274" y="2726838"/>
            <a:ext cx="2300898" cy="197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02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3902">
                                            <p:txEl>
                                              <p:pRg st="0" end="0"/>
                                            </p:txEl>
                                          </p:spTgt>
                                        </p:tgtEl>
                                        <p:attrNameLst>
                                          <p:attrName>style.visibility</p:attrName>
                                        </p:attrNameLst>
                                      </p:cBhvr>
                                      <p:to>
                                        <p:strVal val="visible"/>
                                      </p:to>
                                    </p:set>
                                    <p:animEffect transition="in" filter="wheel(1)">
                                      <p:cBhvr>
                                        <p:cTn id="7" dur="2000"/>
                                        <p:tgtEl>
                                          <p:spTgt spid="29390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circle(in)">
                                      <p:cBhvr>
                                        <p:cTn id="10" dur="2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93900">
                                            <p:txEl>
                                              <p:pRg st="0" end="0"/>
                                            </p:txEl>
                                          </p:spTgt>
                                        </p:tgtEl>
                                        <p:attrNameLst>
                                          <p:attrName>style.visibility</p:attrName>
                                        </p:attrNameLst>
                                      </p:cBhvr>
                                      <p:to>
                                        <p:strVal val="visible"/>
                                      </p:to>
                                    </p:set>
                                    <p:animEffect transition="in" filter="wheel(1)">
                                      <p:cBhvr>
                                        <p:cTn id="15" dur="2000"/>
                                        <p:tgtEl>
                                          <p:spTgt spid="29390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93899">
                                            <p:txEl>
                                              <p:pRg st="0" end="0"/>
                                            </p:txEl>
                                          </p:spTgt>
                                        </p:tgtEl>
                                        <p:attrNameLst>
                                          <p:attrName>style.visibility</p:attrName>
                                        </p:attrNameLst>
                                      </p:cBhvr>
                                      <p:to>
                                        <p:strVal val="visible"/>
                                      </p:to>
                                    </p:set>
                                    <p:animEffect transition="in" filter="wheel(1)">
                                      <p:cBhvr>
                                        <p:cTn id="20" dur="2000"/>
                                        <p:tgtEl>
                                          <p:spTgt spid="293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3890" name="TextBox 3"/>
          <p:cNvSpPr txBox="1">
            <a:spLocks noChangeArrowheads="1"/>
          </p:cNvSpPr>
          <p:nvPr/>
        </p:nvSpPr>
        <p:spPr bwMode="auto">
          <a:xfrm>
            <a:off x="647700" y="1374232"/>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Seven Heads</a:t>
            </a:r>
          </a:p>
        </p:txBody>
      </p:sp>
      <p:cxnSp>
        <p:nvCxnSpPr>
          <p:cNvPr id="293891" name="Straight Connector 12"/>
          <p:cNvCxnSpPr>
            <a:cxnSpLocks noChangeShapeType="1"/>
          </p:cNvCxnSpPr>
          <p:nvPr/>
        </p:nvCxnSpPr>
        <p:spPr bwMode="auto">
          <a:xfrm>
            <a:off x="266700" y="75403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3892"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3893" name="TextBox 6"/>
          <p:cNvSpPr txBox="1">
            <a:spLocks noChangeArrowheads="1"/>
          </p:cNvSpPr>
          <p:nvPr/>
        </p:nvSpPr>
        <p:spPr bwMode="auto">
          <a:xfrm>
            <a:off x="723106" y="850357"/>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3894" name="TextBox 9"/>
          <p:cNvSpPr txBox="1">
            <a:spLocks noChangeArrowheads="1"/>
          </p:cNvSpPr>
          <p:nvPr/>
        </p:nvSpPr>
        <p:spPr bwMode="auto">
          <a:xfrm>
            <a:off x="376238" y="1912938"/>
            <a:ext cx="8632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17:11. </a:t>
            </a:r>
            <a:r>
              <a:rPr lang="en-US" altLang="en-US" sz="2000" b="1" i="1" dirty="0">
                <a:solidFill>
                  <a:srgbClr val="FFFF00"/>
                </a:solidFill>
                <a:latin typeface="Verdana" pitchFamily="34" charset="0"/>
              </a:rPr>
              <a:t>And the beast that was, and is not, even he is the eighth, and is of the seven, and </a:t>
            </a:r>
            <a:r>
              <a:rPr lang="en-US" altLang="en-US" sz="2000" b="1" i="1" dirty="0" err="1">
                <a:solidFill>
                  <a:srgbClr val="FFFF00"/>
                </a:solidFill>
                <a:latin typeface="Verdana" pitchFamily="34" charset="0"/>
              </a:rPr>
              <a:t>goeth</a:t>
            </a:r>
            <a:r>
              <a:rPr lang="en-US" altLang="en-US" sz="2000" b="1" i="1" dirty="0">
                <a:solidFill>
                  <a:srgbClr val="FFFF00"/>
                </a:solidFill>
                <a:latin typeface="Verdana" pitchFamily="34" charset="0"/>
              </a:rPr>
              <a:t> into perdition. </a:t>
            </a:r>
            <a:r>
              <a:rPr lang="en-US" altLang="en-US" sz="2000" b="1" i="1" dirty="0">
                <a:solidFill>
                  <a:srgbClr val="FFFFFF"/>
                </a:solidFill>
                <a:latin typeface="Verdana" pitchFamily="34" charset="0"/>
              </a:rPr>
              <a:t>(Cont’d) </a:t>
            </a:r>
          </a:p>
        </p:txBody>
      </p:sp>
      <p:sp>
        <p:nvSpPr>
          <p:cNvPr id="29389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B65FF46-A644-40F8-B85F-C9752BB05647}" type="slidenum">
              <a:rPr lang="en-US" altLang="en-US" sz="1400" b="1" smtClean="0">
                <a:solidFill>
                  <a:srgbClr val="FFFFFF"/>
                </a:solidFill>
                <a:latin typeface="Verdana" pitchFamily="34" charset="0"/>
              </a:rPr>
              <a:pPr eaLnBrk="1" hangingPunct="1">
                <a:spcBef>
                  <a:spcPct val="0"/>
                </a:spcBef>
                <a:buFontTx/>
                <a:buNone/>
              </a:pPr>
              <a:t>44</a:t>
            </a:fld>
            <a:endParaRPr lang="en-US" altLang="en-US" sz="1400" b="1" smtClean="0">
              <a:solidFill>
                <a:srgbClr val="FFFFFF"/>
              </a:solidFill>
              <a:latin typeface="Verdana" pitchFamily="34" charset="0"/>
            </a:endParaRPr>
          </a:p>
        </p:txBody>
      </p:sp>
      <p:sp>
        <p:nvSpPr>
          <p:cNvPr id="29389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389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B712BB5-EF28-4E1A-BA00-A16BC677FB0D}"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3901" name="TextBox 19"/>
          <p:cNvSpPr txBox="1">
            <a:spLocks noChangeArrowheads="1"/>
          </p:cNvSpPr>
          <p:nvPr/>
        </p:nvSpPr>
        <p:spPr bwMode="auto">
          <a:xfrm>
            <a:off x="358775" y="3812664"/>
            <a:ext cx="476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She will be the eighth of these great kingdoms of the earth, arising out of them even as they all are also reviving.</a:t>
            </a:r>
          </a:p>
        </p:txBody>
      </p:sp>
      <p:sp>
        <p:nvSpPr>
          <p:cNvPr id="293903" name="TextBox 22"/>
          <p:cNvSpPr txBox="1">
            <a:spLocks noChangeArrowheads="1"/>
          </p:cNvSpPr>
          <p:nvPr/>
        </p:nvSpPr>
        <p:spPr bwMode="auto">
          <a:xfrm>
            <a:off x="321468" y="2971914"/>
            <a:ext cx="85359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2000" b="1" i="1" dirty="0" smtClean="0">
                <a:solidFill>
                  <a:srgbClr val="FFFFFF"/>
                </a:solidFill>
                <a:latin typeface="Verdana" pitchFamily="34" charset="0"/>
              </a:rPr>
              <a:t>Babylon will indeed be resurrected as a great city, capital of a worldwide empire. </a:t>
            </a:r>
            <a:endParaRPr lang="en-US" altLang="en-US" sz="2000" b="1" i="1" dirty="0">
              <a:solidFill>
                <a:srgbClr val="FFFFFF"/>
              </a:solidFill>
              <a:latin typeface="Verdana"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775" y="3441759"/>
            <a:ext cx="3892905" cy="2590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3903">
                                            <p:txEl>
                                              <p:pRg st="0" end="0"/>
                                            </p:txEl>
                                          </p:spTgt>
                                        </p:tgtEl>
                                        <p:attrNameLst>
                                          <p:attrName>style.visibility</p:attrName>
                                        </p:attrNameLst>
                                      </p:cBhvr>
                                      <p:to>
                                        <p:strVal val="visible"/>
                                      </p:to>
                                    </p:set>
                                    <p:animEffect transition="in" filter="wheel(1)">
                                      <p:cBhvr>
                                        <p:cTn id="7" dur="2000"/>
                                        <p:tgtEl>
                                          <p:spTgt spid="29390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93901">
                                            <p:txEl>
                                              <p:pRg st="0" end="0"/>
                                            </p:txEl>
                                          </p:spTgt>
                                        </p:tgtEl>
                                        <p:attrNameLst>
                                          <p:attrName>style.visibility</p:attrName>
                                        </p:attrNameLst>
                                      </p:cBhvr>
                                      <p:to>
                                        <p:strVal val="visible"/>
                                      </p:to>
                                    </p:set>
                                    <p:animEffect transition="in" filter="wheel(1)">
                                      <p:cBhvr>
                                        <p:cTn id="15" dur="2000"/>
                                        <p:tgtEl>
                                          <p:spTgt spid="2939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4914" name="TextBox 3"/>
          <p:cNvSpPr txBox="1">
            <a:spLocks noChangeArrowheads="1"/>
          </p:cNvSpPr>
          <p:nvPr/>
        </p:nvSpPr>
        <p:spPr bwMode="auto">
          <a:xfrm>
            <a:off x="673100" y="1280284"/>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294915" name="Straight Connector 12"/>
          <p:cNvCxnSpPr>
            <a:cxnSpLocks noChangeShapeType="1"/>
          </p:cNvCxnSpPr>
          <p:nvPr/>
        </p:nvCxnSpPr>
        <p:spPr bwMode="auto">
          <a:xfrm>
            <a:off x="505655"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491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4917" name="TextBox 6"/>
          <p:cNvSpPr txBox="1">
            <a:spLocks noChangeArrowheads="1"/>
          </p:cNvSpPr>
          <p:nvPr/>
        </p:nvSpPr>
        <p:spPr bwMode="auto">
          <a:xfrm>
            <a:off x="798513" y="772071"/>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4918" name="TextBox 9"/>
          <p:cNvSpPr txBox="1">
            <a:spLocks noChangeArrowheads="1"/>
          </p:cNvSpPr>
          <p:nvPr/>
        </p:nvSpPr>
        <p:spPr bwMode="auto">
          <a:xfrm>
            <a:off x="376238" y="1802571"/>
            <a:ext cx="863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17:12. </a:t>
            </a:r>
            <a:r>
              <a:rPr lang="en-US" altLang="en-US" sz="2000" b="1" i="1" dirty="0">
                <a:solidFill>
                  <a:srgbClr val="FFFF00"/>
                </a:solidFill>
                <a:latin typeface="Verdana" pitchFamily="34" charset="0"/>
              </a:rPr>
              <a:t>And the ten horns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are ten kings, which have received no kingdom as yet; but receive power as kings one hour with the beast.</a:t>
            </a:r>
          </a:p>
        </p:txBody>
      </p:sp>
      <p:sp>
        <p:nvSpPr>
          <p:cNvPr id="29491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51AF561-447F-4B91-8F85-98A0EDEA1C98}" type="slidenum">
              <a:rPr lang="en-US" altLang="en-US" sz="1400" b="1" smtClean="0">
                <a:solidFill>
                  <a:srgbClr val="FFFFFF"/>
                </a:solidFill>
                <a:latin typeface="Verdana" pitchFamily="34" charset="0"/>
              </a:rPr>
              <a:pPr eaLnBrk="1" hangingPunct="1">
                <a:spcBef>
                  <a:spcPct val="0"/>
                </a:spcBef>
                <a:buFontTx/>
                <a:buNone/>
              </a:pPr>
              <a:t>45</a:t>
            </a:fld>
            <a:endParaRPr lang="en-US" altLang="en-US" sz="1400" b="1" smtClean="0">
              <a:solidFill>
                <a:srgbClr val="FFFFFF"/>
              </a:solidFill>
              <a:latin typeface="Verdana" pitchFamily="34" charset="0"/>
            </a:endParaRPr>
          </a:p>
        </p:txBody>
      </p:sp>
      <p:sp>
        <p:nvSpPr>
          <p:cNvPr id="29492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492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24395668-30E3-4BFD-B38F-CEFD1A601264}"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4923" name="TextBox 16"/>
          <p:cNvSpPr txBox="1">
            <a:spLocks noChangeArrowheads="1"/>
          </p:cNvSpPr>
          <p:nvPr/>
        </p:nvSpPr>
        <p:spPr bwMode="auto">
          <a:xfrm>
            <a:off x="345471" y="3863520"/>
            <a:ext cx="869435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Though the individual nations in some cases have existed for centuries, they would not come to power as a united kingdom until this future federation is implemented, and this may well be after the rapture of the Church.</a:t>
            </a:r>
          </a:p>
        </p:txBody>
      </p:sp>
      <p:sp>
        <p:nvSpPr>
          <p:cNvPr id="294924" name="TextBox 21"/>
          <p:cNvSpPr txBox="1">
            <a:spLocks noChangeArrowheads="1"/>
          </p:cNvSpPr>
          <p:nvPr/>
        </p:nvSpPr>
        <p:spPr bwMode="auto">
          <a:xfrm>
            <a:off x="345471" y="2846483"/>
            <a:ext cx="84711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ten horns constitute an end-time confederation of kingdoms and will endure for a brief time, probably three-and-a-half years.</a:t>
            </a:r>
          </a:p>
        </p:txBody>
      </p:sp>
      <p:sp>
        <p:nvSpPr>
          <p:cNvPr id="294925" name="TextBox 22"/>
          <p:cNvSpPr txBox="1">
            <a:spLocks noChangeArrowheads="1"/>
          </p:cNvSpPr>
          <p:nvPr/>
        </p:nvSpPr>
        <p:spPr bwMode="auto">
          <a:xfrm>
            <a:off x="345471" y="5196446"/>
            <a:ext cx="579602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seventh great kingdom will be formed almost overnight.  The ten will receive power as “co-kings” in the kingdom “at one hour.”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899" y="5186959"/>
            <a:ext cx="2429301" cy="156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35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4924">
                                            <p:txEl>
                                              <p:pRg st="0" end="0"/>
                                            </p:txEl>
                                          </p:spTgt>
                                        </p:tgtEl>
                                        <p:attrNameLst>
                                          <p:attrName>style.visibility</p:attrName>
                                        </p:attrNameLst>
                                      </p:cBhvr>
                                      <p:to>
                                        <p:strVal val="visible"/>
                                      </p:to>
                                    </p:set>
                                    <p:animEffect transition="in" filter="wheel(1)">
                                      <p:cBhvr>
                                        <p:cTn id="7" dur="2000"/>
                                        <p:tgtEl>
                                          <p:spTgt spid="294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4923">
                                            <p:txEl>
                                              <p:pRg st="0" end="0"/>
                                            </p:txEl>
                                          </p:spTgt>
                                        </p:tgtEl>
                                        <p:attrNameLst>
                                          <p:attrName>style.visibility</p:attrName>
                                        </p:attrNameLst>
                                      </p:cBhvr>
                                      <p:to>
                                        <p:strVal val="visible"/>
                                      </p:to>
                                    </p:set>
                                    <p:animEffect transition="in" filter="wheel(1)">
                                      <p:cBhvr>
                                        <p:cTn id="12" dur="2000"/>
                                        <p:tgtEl>
                                          <p:spTgt spid="2949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94925">
                                            <p:txEl>
                                              <p:pRg st="0" end="0"/>
                                            </p:txEl>
                                          </p:spTgt>
                                        </p:tgtEl>
                                        <p:attrNameLst>
                                          <p:attrName>style.visibility</p:attrName>
                                        </p:attrNameLst>
                                      </p:cBhvr>
                                      <p:to>
                                        <p:strVal val="visible"/>
                                      </p:to>
                                    </p:set>
                                    <p:animEffect transition="in" filter="wheel(1)">
                                      <p:cBhvr>
                                        <p:cTn id="17" dur="2000"/>
                                        <p:tgtEl>
                                          <p:spTgt spid="294925">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ircle(in)">
                                      <p:cBhvr>
                                        <p:cTn id="2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5938" name="TextBox 3"/>
          <p:cNvSpPr txBox="1">
            <a:spLocks noChangeArrowheads="1"/>
          </p:cNvSpPr>
          <p:nvPr/>
        </p:nvSpPr>
        <p:spPr bwMode="auto">
          <a:xfrm>
            <a:off x="647700" y="1374232"/>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295939" name="Straight Connector 12"/>
          <p:cNvCxnSpPr>
            <a:cxnSpLocks noChangeShapeType="1"/>
          </p:cNvCxnSpPr>
          <p:nvPr/>
        </p:nvCxnSpPr>
        <p:spPr bwMode="auto">
          <a:xfrm>
            <a:off x="376238"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594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5941" name="TextBox 6"/>
          <p:cNvSpPr txBox="1">
            <a:spLocks noChangeArrowheads="1"/>
          </p:cNvSpPr>
          <p:nvPr/>
        </p:nvSpPr>
        <p:spPr bwMode="auto">
          <a:xfrm>
            <a:off x="800100" y="850357"/>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594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502B03-AB78-4D59-AA3E-4D64E70FBF9A}" type="slidenum">
              <a:rPr lang="en-US" altLang="en-US" sz="1400" b="1" smtClean="0">
                <a:solidFill>
                  <a:srgbClr val="FFFFFF"/>
                </a:solidFill>
                <a:latin typeface="Verdana" pitchFamily="34" charset="0"/>
              </a:rPr>
              <a:pPr eaLnBrk="1" hangingPunct="1">
                <a:spcBef>
                  <a:spcPct val="0"/>
                </a:spcBef>
                <a:buFontTx/>
                <a:buNone/>
              </a:pPr>
              <a:t>46</a:t>
            </a:fld>
            <a:endParaRPr lang="en-US" altLang="en-US" sz="1400" b="1" smtClean="0">
              <a:solidFill>
                <a:srgbClr val="FFFFFF"/>
              </a:solidFill>
              <a:latin typeface="Verdana" pitchFamily="34" charset="0"/>
            </a:endParaRPr>
          </a:p>
        </p:txBody>
      </p:sp>
      <p:sp>
        <p:nvSpPr>
          <p:cNvPr id="29594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BFB7FEC-F7F5-4CCE-8FE3-4F7CBC3857BB}"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5947" name="TextBox 22"/>
          <p:cNvSpPr txBox="1">
            <a:spLocks noChangeArrowheads="1"/>
          </p:cNvSpPr>
          <p:nvPr/>
        </p:nvSpPr>
        <p:spPr bwMode="auto">
          <a:xfrm>
            <a:off x="303213" y="2928938"/>
            <a:ext cx="870585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Prominent in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plans and negotiations will be the head of one of these ten nations, the man destined just a few years hence to be recognized as world dictator, the beast, the heir of the seven kingdoms of history and the ten kingdoms of the present.</a:t>
            </a:r>
          </a:p>
        </p:txBody>
      </p:sp>
      <p:sp>
        <p:nvSpPr>
          <p:cNvPr id="295949" name="TextBox 20"/>
          <p:cNvSpPr txBox="1">
            <a:spLocks noChangeArrowheads="1"/>
          </p:cNvSpPr>
          <p:nvPr/>
        </p:nvSpPr>
        <p:spPr bwMode="auto">
          <a:xfrm>
            <a:off x="303214" y="1912938"/>
            <a:ext cx="8705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17:12. </a:t>
            </a:r>
            <a:r>
              <a:rPr lang="en-US" altLang="en-US" sz="2000" b="1" i="1" dirty="0">
                <a:solidFill>
                  <a:srgbClr val="FFFF00"/>
                </a:solidFill>
                <a:latin typeface="Verdana" pitchFamily="34" charset="0"/>
              </a:rPr>
              <a:t>And the ten horns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are ten kings, which have received no kingdom as yet; but receive power as kings one hour with the beast. </a:t>
            </a:r>
            <a:r>
              <a:rPr lang="en-US" altLang="en-US" sz="2000" b="1" i="1" dirty="0">
                <a:solidFill>
                  <a:srgbClr val="FFFFFF"/>
                </a:solidFill>
                <a:latin typeface="Verdana" pitchFamily="34" charset="0"/>
              </a:rPr>
              <a:t>(Cont’d)</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3262" y="4560154"/>
            <a:ext cx="4677476" cy="211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1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5947">
                                            <p:txEl>
                                              <p:pRg st="0" end="0"/>
                                            </p:txEl>
                                          </p:spTgt>
                                        </p:tgtEl>
                                        <p:attrNameLst>
                                          <p:attrName>style.visibility</p:attrName>
                                        </p:attrNameLst>
                                      </p:cBhvr>
                                      <p:to>
                                        <p:strVal val="visible"/>
                                      </p:to>
                                    </p:set>
                                    <p:animEffect transition="in" filter="wheel(1)">
                                      <p:cBhvr>
                                        <p:cTn id="7" dur="2000"/>
                                        <p:tgtEl>
                                          <p:spTgt spid="29594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5938" name="TextBox 3"/>
          <p:cNvSpPr txBox="1">
            <a:spLocks noChangeArrowheads="1"/>
          </p:cNvSpPr>
          <p:nvPr/>
        </p:nvSpPr>
        <p:spPr bwMode="auto">
          <a:xfrm>
            <a:off x="647700" y="1374232"/>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295939" name="Straight Connector 12"/>
          <p:cNvCxnSpPr>
            <a:cxnSpLocks noChangeShapeType="1"/>
          </p:cNvCxnSpPr>
          <p:nvPr/>
        </p:nvCxnSpPr>
        <p:spPr bwMode="auto">
          <a:xfrm>
            <a:off x="376238"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594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5941" name="TextBox 6"/>
          <p:cNvSpPr txBox="1">
            <a:spLocks noChangeArrowheads="1"/>
          </p:cNvSpPr>
          <p:nvPr/>
        </p:nvSpPr>
        <p:spPr bwMode="auto">
          <a:xfrm>
            <a:off x="800100" y="850357"/>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5942" name="TextBox 9"/>
          <p:cNvSpPr txBox="1">
            <a:spLocks noChangeArrowheads="1"/>
          </p:cNvSpPr>
          <p:nvPr/>
        </p:nvSpPr>
        <p:spPr bwMode="auto">
          <a:xfrm>
            <a:off x="318294" y="1896519"/>
            <a:ext cx="87828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17:13. </a:t>
            </a:r>
            <a:r>
              <a:rPr lang="en-US" altLang="en-US" sz="2000" b="1" i="1" dirty="0">
                <a:solidFill>
                  <a:srgbClr val="FFFF00"/>
                </a:solidFill>
                <a:latin typeface="Verdana" pitchFamily="34" charset="0"/>
              </a:rPr>
              <a:t>These have one mind, and shall give their power and strength unto the beast. </a:t>
            </a:r>
          </a:p>
        </p:txBody>
      </p:sp>
      <p:sp>
        <p:nvSpPr>
          <p:cNvPr id="29594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502B03-AB78-4D59-AA3E-4D64E70FBF9A}" type="slidenum">
              <a:rPr lang="en-US" altLang="en-US" sz="1400" b="1" smtClean="0">
                <a:solidFill>
                  <a:srgbClr val="FFFFFF"/>
                </a:solidFill>
                <a:latin typeface="Verdana" pitchFamily="34" charset="0"/>
              </a:rPr>
              <a:pPr eaLnBrk="1" hangingPunct="1">
                <a:spcBef>
                  <a:spcPct val="0"/>
                </a:spcBef>
                <a:buFontTx/>
                <a:buNone/>
              </a:pPr>
              <a:t>47</a:t>
            </a:fld>
            <a:endParaRPr lang="en-US" altLang="en-US" sz="1400" b="1" smtClean="0">
              <a:solidFill>
                <a:srgbClr val="FFFFFF"/>
              </a:solidFill>
              <a:latin typeface="Verdana" pitchFamily="34" charset="0"/>
            </a:endParaRPr>
          </a:p>
        </p:txBody>
      </p:sp>
      <p:sp>
        <p:nvSpPr>
          <p:cNvPr id="29594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594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BFB7FEC-F7F5-4CCE-8FE3-4F7CBC3857BB}"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5948" name="TextBox 19"/>
          <p:cNvSpPr txBox="1">
            <a:spLocks noChangeArrowheads="1"/>
          </p:cNvSpPr>
          <p:nvPr/>
        </p:nvSpPr>
        <p:spPr bwMode="auto">
          <a:xfrm>
            <a:off x="318295" y="2762770"/>
            <a:ext cx="853598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Although these ten start out as equals, they will gradually come to acknowledge the superiority of the beast and it becomes their set purpose to surrender all to him.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369" y="3923540"/>
            <a:ext cx="4357949" cy="2569335"/>
          </a:xfrm>
          <a:prstGeom prst="rect">
            <a:avLst/>
          </a:prstGeom>
        </p:spPr>
      </p:pic>
    </p:spTree>
    <p:extLst>
      <p:ext uri="{BB962C8B-B14F-4D97-AF65-F5344CB8AC3E}">
        <p14:creationId xmlns:p14="http://schemas.microsoft.com/office/powerpoint/2010/main" val="376053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5942">
                                            <p:txEl>
                                              <p:pRg st="0" end="0"/>
                                            </p:txEl>
                                          </p:spTgt>
                                        </p:tgtEl>
                                        <p:attrNameLst>
                                          <p:attrName>style.visibility</p:attrName>
                                        </p:attrNameLst>
                                      </p:cBhvr>
                                      <p:to>
                                        <p:strVal val="visible"/>
                                      </p:to>
                                    </p:set>
                                    <p:animEffect transition="in" filter="wheel(1)">
                                      <p:cBhvr>
                                        <p:cTn id="7" dur="2000"/>
                                        <p:tgtEl>
                                          <p:spTgt spid="2959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5948">
                                            <p:txEl>
                                              <p:pRg st="0" end="0"/>
                                            </p:txEl>
                                          </p:spTgt>
                                        </p:tgtEl>
                                        <p:attrNameLst>
                                          <p:attrName>style.visibility</p:attrName>
                                        </p:attrNameLst>
                                      </p:cBhvr>
                                      <p:to>
                                        <p:strVal val="visible"/>
                                      </p:to>
                                    </p:set>
                                    <p:animEffect transition="in" filter="wheel(1)">
                                      <p:cBhvr>
                                        <p:cTn id="12" dur="2000"/>
                                        <p:tgtEl>
                                          <p:spTgt spid="29594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6962" name="TextBox 3"/>
          <p:cNvSpPr txBox="1">
            <a:spLocks noChangeArrowheads="1"/>
          </p:cNvSpPr>
          <p:nvPr/>
        </p:nvSpPr>
        <p:spPr bwMode="auto">
          <a:xfrm>
            <a:off x="625475" y="1296016"/>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296963" name="Straight Connector 12"/>
          <p:cNvCxnSpPr>
            <a:cxnSpLocks noChangeShapeType="1"/>
          </p:cNvCxnSpPr>
          <p:nvPr/>
        </p:nvCxnSpPr>
        <p:spPr bwMode="auto">
          <a:xfrm>
            <a:off x="358775"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696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6965" name="TextBox 6"/>
          <p:cNvSpPr txBox="1">
            <a:spLocks noChangeArrowheads="1"/>
          </p:cNvSpPr>
          <p:nvPr/>
        </p:nvSpPr>
        <p:spPr bwMode="auto">
          <a:xfrm>
            <a:off x="800100" y="772141"/>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696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40EAEF9-7F33-43D1-8ED5-074391CB8743}" type="slidenum">
              <a:rPr lang="en-US" altLang="en-US" sz="1400" b="1" smtClean="0">
                <a:solidFill>
                  <a:srgbClr val="FFFFFF"/>
                </a:solidFill>
                <a:latin typeface="Verdana" pitchFamily="34" charset="0"/>
              </a:rPr>
              <a:pPr eaLnBrk="1" hangingPunct="1">
                <a:spcBef>
                  <a:spcPct val="0"/>
                </a:spcBef>
                <a:buFontTx/>
                <a:buNone/>
              </a:pPr>
              <a:t>48</a:t>
            </a:fld>
            <a:endParaRPr lang="en-US" altLang="en-US" sz="1400" b="1" smtClean="0">
              <a:solidFill>
                <a:srgbClr val="FFFFFF"/>
              </a:solidFill>
              <a:latin typeface="Verdana" pitchFamily="34" charset="0"/>
            </a:endParaRPr>
          </a:p>
        </p:txBody>
      </p:sp>
      <p:sp>
        <p:nvSpPr>
          <p:cNvPr id="29696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696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DF79682-6FC7-45CB-857E-1CCEA93A667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6970" name="TextBox 16"/>
          <p:cNvSpPr txBox="1">
            <a:spLocks noChangeArrowheads="1"/>
          </p:cNvSpPr>
          <p:nvPr/>
        </p:nvSpPr>
        <p:spPr bwMode="auto">
          <a:xfrm>
            <a:off x="376238" y="5607239"/>
            <a:ext cx="85359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While this internal dissension is being quelled, the federated kingdom also must battle against outside nations </a:t>
            </a:r>
            <a:r>
              <a:rPr lang="en-US" altLang="en-US" sz="2000" b="1" i="1" dirty="0">
                <a:solidFill>
                  <a:srgbClr val="FFFF00"/>
                </a:solidFill>
                <a:latin typeface="Verdana" pitchFamily="34" charset="0"/>
              </a:rPr>
              <a:t>(Daniel 11:40-44).</a:t>
            </a:r>
          </a:p>
        </p:txBody>
      </p:sp>
      <p:sp>
        <p:nvSpPr>
          <p:cNvPr id="296971" name="TextBox 22"/>
          <p:cNvSpPr txBox="1">
            <a:spLocks noChangeArrowheads="1"/>
          </p:cNvSpPr>
          <p:nvPr/>
        </p:nvSpPr>
        <p:spPr bwMode="auto">
          <a:xfrm>
            <a:off x="376238" y="3462338"/>
            <a:ext cx="85375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will not take place overnight, of course, as the ten-nation kingdom will endure for three-and-a-half years </a:t>
            </a:r>
          </a:p>
        </p:txBody>
      </p:sp>
      <p:sp>
        <p:nvSpPr>
          <p:cNvPr id="296972" name="TextBox 19"/>
          <p:cNvSpPr txBox="1">
            <a:spLocks noChangeArrowheads="1"/>
          </p:cNvSpPr>
          <p:nvPr/>
        </p:nvSpPr>
        <p:spPr bwMode="auto">
          <a:xfrm>
            <a:off x="376238" y="4281488"/>
            <a:ext cx="85375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“ten horns” of </a:t>
            </a:r>
            <a:r>
              <a:rPr lang="en-US" altLang="en-US" sz="2000" b="1" i="1" dirty="0">
                <a:solidFill>
                  <a:srgbClr val="FFFF00"/>
                </a:solidFill>
                <a:latin typeface="Verdana" pitchFamily="34" charset="0"/>
              </a:rPr>
              <a:t>Daniel 7:7 </a:t>
            </a:r>
            <a:r>
              <a:rPr lang="en-US" altLang="en-US" sz="2000" b="1" i="1" dirty="0">
                <a:solidFill>
                  <a:srgbClr val="FFFFFF"/>
                </a:solidFill>
                <a:latin typeface="Verdana" pitchFamily="34" charset="0"/>
              </a:rPr>
              <a:t>are clearly the same ten kings as here in Revelation.  Apparently three of these need to be “persuaded” before they also have “one mind.” </a:t>
            </a:r>
            <a:r>
              <a:rPr lang="en-US" altLang="en-US" sz="2000" b="1" i="1" dirty="0">
                <a:solidFill>
                  <a:srgbClr val="FFFF00"/>
                </a:solidFill>
                <a:latin typeface="Verdana" pitchFamily="34" charset="0"/>
              </a:rPr>
              <a:t>(Daniel 7:24)</a:t>
            </a:r>
            <a:r>
              <a:rPr lang="en-US" altLang="en-US" sz="2000" b="1" i="1" dirty="0">
                <a:solidFill>
                  <a:srgbClr val="FFFFFF"/>
                </a:solidFill>
                <a:latin typeface="Verdana" pitchFamily="34" charset="0"/>
              </a:rPr>
              <a:t>.</a:t>
            </a:r>
          </a:p>
        </p:txBody>
      </p:sp>
      <p:sp>
        <p:nvSpPr>
          <p:cNvPr id="296973" name="TextBox 20"/>
          <p:cNvSpPr txBox="1">
            <a:spLocks noChangeArrowheads="1"/>
          </p:cNvSpPr>
          <p:nvPr/>
        </p:nvSpPr>
        <p:spPr bwMode="auto">
          <a:xfrm>
            <a:off x="350837" y="1818303"/>
            <a:ext cx="8632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17:13. </a:t>
            </a:r>
            <a:r>
              <a:rPr lang="en-US" altLang="en-US" sz="2000" b="1" i="1" dirty="0">
                <a:solidFill>
                  <a:srgbClr val="FFFF00"/>
                </a:solidFill>
                <a:latin typeface="Verdana" pitchFamily="34" charset="0"/>
              </a:rPr>
              <a:t>These have one mind, and shall give their power and strength unto the beast. </a:t>
            </a:r>
            <a:r>
              <a:rPr lang="en-US" altLang="en-US" sz="2000" b="1" i="1" dirty="0">
                <a:solidFill>
                  <a:srgbClr val="FFFFFF"/>
                </a:solidFill>
                <a:latin typeface="Verdana" pitchFamily="34" charset="0"/>
              </a:rPr>
              <a:t>(Cont’d) </a:t>
            </a:r>
          </a:p>
        </p:txBody>
      </p:sp>
      <p:sp>
        <p:nvSpPr>
          <p:cNvPr id="296974" name="TextBox 18"/>
          <p:cNvSpPr txBox="1">
            <a:spLocks noChangeArrowheads="1"/>
          </p:cNvSpPr>
          <p:nvPr/>
        </p:nvSpPr>
        <p:spPr bwMode="auto">
          <a:xfrm>
            <a:off x="376238" y="2652713"/>
            <a:ext cx="85375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surrender will include both their armaments and their authority (“power and strength”).</a:t>
            </a:r>
          </a:p>
        </p:txBody>
      </p:sp>
    </p:spTree>
    <p:extLst>
      <p:ext uri="{BB962C8B-B14F-4D97-AF65-F5344CB8AC3E}">
        <p14:creationId xmlns:p14="http://schemas.microsoft.com/office/powerpoint/2010/main" val="416873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6974">
                                            <p:txEl>
                                              <p:pRg st="0" end="0"/>
                                            </p:txEl>
                                          </p:spTgt>
                                        </p:tgtEl>
                                        <p:attrNameLst>
                                          <p:attrName>style.visibility</p:attrName>
                                        </p:attrNameLst>
                                      </p:cBhvr>
                                      <p:to>
                                        <p:strVal val="visible"/>
                                      </p:to>
                                    </p:set>
                                    <p:animEffect transition="in" filter="wheel(1)">
                                      <p:cBhvr>
                                        <p:cTn id="7" dur="2000"/>
                                        <p:tgtEl>
                                          <p:spTgt spid="2969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6971">
                                            <p:txEl>
                                              <p:pRg st="0" end="0"/>
                                            </p:txEl>
                                          </p:spTgt>
                                        </p:tgtEl>
                                        <p:attrNameLst>
                                          <p:attrName>style.visibility</p:attrName>
                                        </p:attrNameLst>
                                      </p:cBhvr>
                                      <p:to>
                                        <p:strVal val="visible"/>
                                      </p:to>
                                    </p:set>
                                    <p:animEffect transition="in" filter="wheel(1)">
                                      <p:cBhvr>
                                        <p:cTn id="12" dur="2000"/>
                                        <p:tgtEl>
                                          <p:spTgt spid="2969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96972">
                                            <p:txEl>
                                              <p:pRg st="0" end="0"/>
                                            </p:txEl>
                                          </p:spTgt>
                                        </p:tgtEl>
                                        <p:attrNameLst>
                                          <p:attrName>style.visibility</p:attrName>
                                        </p:attrNameLst>
                                      </p:cBhvr>
                                      <p:to>
                                        <p:strVal val="visible"/>
                                      </p:to>
                                    </p:set>
                                    <p:animEffect transition="in" filter="wheel(1)">
                                      <p:cBhvr>
                                        <p:cTn id="17" dur="2000"/>
                                        <p:tgtEl>
                                          <p:spTgt spid="29697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96970">
                                            <p:txEl>
                                              <p:pRg st="0" end="0"/>
                                            </p:txEl>
                                          </p:spTgt>
                                        </p:tgtEl>
                                        <p:attrNameLst>
                                          <p:attrName>style.visibility</p:attrName>
                                        </p:attrNameLst>
                                      </p:cBhvr>
                                      <p:to>
                                        <p:strVal val="visible"/>
                                      </p:to>
                                    </p:set>
                                    <p:animEffect transition="in" filter="wheel(1)">
                                      <p:cBhvr>
                                        <p:cTn id="22" dur="2000"/>
                                        <p:tgtEl>
                                          <p:spTgt spid="2969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7986" name="TextBox 3"/>
          <p:cNvSpPr txBox="1">
            <a:spLocks noChangeArrowheads="1"/>
          </p:cNvSpPr>
          <p:nvPr/>
        </p:nvSpPr>
        <p:spPr bwMode="auto">
          <a:xfrm>
            <a:off x="647700" y="1390651"/>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297987" name="Straight Connector 12"/>
          <p:cNvCxnSpPr>
            <a:cxnSpLocks noChangeShapeType="1"/>
          </p:cNvCxnSpPr>
          <p:nvPr/>
        </p:nvCxnSpPr>
        <p:spPr bwMode="auto">
          <a:xfrm>
            <a:off x="358775" y="725156"/>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798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7989" name="TextBox 6"/>
          <p:cNvSpPr txBox="1">
            <a:spLocks noChangeArrowheads="1"/>
          </p:cNvSpPr>
          <p:nvPr/>
        </p:nvSpPr>
        <p:spPr bwMode="auto">
          <a:xfrm>
            <a:off x="800100" y="864004"/>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799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829D90F-75F1-4878-AFE7-CC38E8F2A8CC}" type="slidenum">
              <a:rPr lang="en-US" altLang="en-US" sz="1400" b="1" smtClean="0">
                <a:solidFill>
                  <a:srgbClr val="FFFFFF"/>
                </a:solidFill>
                <a:latin typeface="Verdana" pitchFamily="34" charset="0"/>
              </a:rPr>
              <a:pPr eaLnBrk="1" hangingPunct="1">
                <a:spcBef>
                  <a:spcPct val="0"/>
                </a:spcBef>
                <a:buFontTx/>
                <a:buNone/>
              </a:pPr>
              <a:t>49</a:t>
            </a:fld>
            <a:endParaRPr lang="en-US" altLang="en-US" sz="1400" b="1" smtClean="0">
              <a:solidFill>
                <a:srgbClr val="FFFFFF"/>
              </a:solidFill>
              <a:latin typeface="Verdana" pitchFamily="34" charset="0"/>
            </a:endParaRPr>
          </a:p>
        </p:txBody>
      </p:sp>
      <p:sp>
        <p:nvSpPr>
          <p:cNvPr id="29799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9799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2B5340F-E90B-46DE-AC2E-10DCD2EE6ADF}"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297994" name="TextBox 16"/>
          <p:cNvSpPr txBox="1">
            <a:spLocks noChangeArrowheads="1"/>
          </p:cNvSpPr>
          <p:nvPr/>
        </p:nvSpPr>
        <p:spPr bwMode="auto">
          <a:xfrm>
            <a:off x="457200" y="4870450"/>
            <a:ext cx="868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first will be his amazing “resurrection” from Hades. </a:t>
            </a:r>
          </a:p>
        </p:txBody>
      </p:sp>
      <p:sp>
        <p:nvSpPr>
          <p:cNvPr id="297995" name="TextBox 22"/>
          <p:cNvSpPr txBox="1">
            <a:spLocks noChangeArrowheads="1"/>
          </p:cNvSpPr>
          <p:nvPr/>
        </p:nvSpPr>
        <p:spPr bwMode="auto">
          <a:xfrm>
            <a:off x="457200" y="5408613"/>
            <a:ext cx="84566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Then, he will be successful in overcoming and killing God’s two witnesses, who had previously been invincible and unapproachable.</a:t>
            </a:r>
          </a:p>
        </p:txBody>
      </p:sp>
      <p:sp>
        <p:nvSpPr>
          <p:cNvPr id="297996" name="TextBox 19"/>
          <p:cNvSpPr txBox="1">
            <a:spLocks noChangeArrowheads="1"/>
          </p:cNvSpPr>
          <p:nvPr/>
        </p:nvSpPr>
        <p:spPr bwMode="auto">
          <a:xfrm>
            <a:off x="259308" y="3975100"/>
            <a:ext cx="86545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Then, suddenly, two events will take place which will galvanize all nations into rapid submission to the beast.</a:t>
            </a:r>
          </a:p>
        </p:txBody>
      </p:sp>
      <p:sp>
        <p:nvSpPr>
          <p:cNvPr id="297997" name="TextBox 20"/>
          <p:cNvSpPr txBox="1">
            <a:spLocks noChangeArrowheads="1"/>
          </p:cNvSpPr>
          <p:nvPr/>
        </p:nvSpPr>
        <p:spPr bwMode="auto">
          <a:xfrm>
            <a:off x="259308" y="1912938"/>
            <a:ext cx="874975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17:13. </a:t>
            </a:r>
            <a:r>
              <a:rPr lang="en-US" altLang="en-US" sz="2000" b="1" i="1" dirty="0">
                <a:solidFill>
                  <a:srgbClr val="FFFF00"/>
                </a:solidFill>
                <a:latin typeface="Verdana" pitchFamily="34" charset="0"/>
              </a:rPr>
              <a:t>These have one mind, and shall give their power and strength unto the beast. </a:t>
            </a:r>
            <a:r>
              <a:rPr lang="en-US" altLang="en-US" sz="2000" b="1" i="1" dirty="0">
                <a:solidFill>
                  <a:srgbClr val="FFFFFF"/>
                </a:solidFill>
                <a:latin typeface="Verdana" pitchFamily="34" charset="0"/>
              </a:rPr>
              <a:t>(Cont’d) </a:t>
            </a:r>
          </a:p>
        </p:txBody>
      </p:sp>
      <p:sp>
        <p:nvSpPr>
          <p:cNvPr id="297998" name="TextBox 18"/>
          <p:cNvSpPr txBox="1">
            <a:spLocks noChangeArrowheads="1"/>
          </p:cNvSpPr>
          <p:nvPr/>
        </p:nvSpPr>
        <p:spPr bwMode="auto">
          <a:xfrm>
            <a:off x="259308" y="2652713"/>
            <a:ext cx="865450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While all of this is going on</a:t>
            </a:r>
            <a:r>
              <a:rPr lang="en-US" altLang="en-US" sz="2000" b="1" i="1" dirty="0" smtClean="0">
                <a:solidFill>
                  <a:srgbClr val="FFFFFF"/>
                </a:solidFill>
                <a:latin typeface="Verdana" pitchFamily="34" charset="0"/>
              </a:rPr>
              <a:t>, </a:t>
            </a:r>
            <a:r>
              <a:rPr lang="en-US" altLang="en-US" sz="2000" b="1" i="1" dirty="0">
                <a:solidFill>
                  <a:srgbClr val="FFFFFF"/>
                </a:solidFill>
                <a:latin typeface="Verdana" pitchFamily="34" charset="0"/>
              </a:rPr>
              <a:t>it must not be forgotten that the great judgments of the seals and the trumpets are plaguing all nations, causing much distraction from their political goals and military pursuits.</a:t>
            </a:r>
          </a:p>
        </p:txBody>
      </p:sp>
    </p:spTree>
    <p:extLst>
      <p:ext uri="{BB962C8B-B14F-4D97-AF65-F5344CB8AC3E}">
        <p14:creationId xmlns:p14="http://schemas.microsoft.com/office/powerpoint/2010/main" val="19138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7998">
                                            <p:txEl>
                                              <p:pRg st="0" end="0"/>
                                            </p:txEl>
                                          </p:spTgt>
                                        </p:tgtEl>
                                        <p:attrNameLst>
                                          <p:attrName>style.visibility</p:attrName>
                                        </p:attrNameLst>
                                      </p:cBhvr>
                                      <p:to>
                                        <p:strVal val="visible"/>
                                      </p:to>
                                    </p:set>
                                    <p:animEffect transition="in" filter="wheel(1)">
                                      <p:cBhvr>
                                        <p:cTn id="7" dur="2000"/>
                                        <p:tgtEl>
                                          <p:spTgt spid="2979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7996">
                                            <p:txEl>
                                              <p:pRg st="0" end="0"/>
                                            </p:txEl>
                                          </p:spTgt>
                                        </p:tgtEl>
                                        <p:attrNameLst>
                                          <p:attrName>style.visibility</p:attrName>
                                        </p:attrNameLst>
                                      </p:cBhvr>
                                      <p:to>
                                        <p:strVal val="visible"/>
                                      </p:to>
                                    </p:set>
                                    <p:animEffect transition="in" filter="wheel(1)">
                                      <p:cBhvr>
                                        <p:cTn id="12" dur="2000"/>
                                        <p:tgtEl>
                                          <p:spTgt spid="2979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97994">
                                            <p:txEl>
                                              <p:pRg st="0" end="0"/>
                                            </p:txEl>
                                          </p:spTgt>
                                        </p:tgtEl>
                                        <p:attrNameLst>
                                          <p:attrName>style.visibility</p:attrName>
                                        </p:attrNameLst>
                                      </p:cBhvr>
                                      <p:to>
                                        <p:strVal val="visible"/>
                                      </p:to>
                                    </p:set>
                                    <p:animEffect transition="in" filter="wheel(1)">
                                      <p:cBhvr>
                                        <p:cTn id="17" dur="2000"/>
                                        <p:tgtEl>
                                          <p:spTgt spid="29799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97995">
                                            <p:txEl>
                                              <p:pRg st="0" end="0"/>
                                            </p:txEl>
                                          </p:spTgt>
                                        </p:tgtEl>
                                        <p:attrNameLst>
                                          <p:attrName>style.visibility</p:attrName>
                                        </p:attrNameLst>
                                      </p:cBhvr>
                                      <p:to>
                                        <p:strVal val="visible"/>
                                      </p:to>
                                    </p:set>
                                    <p:animEffect transition="in" filter="wheel(1)">
                                      <p:cBhvr>
                                        <p:cTn id="22" dur="2000"/>
                                        <p:tgtEl>
                                          <p:spTgt spid="2979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56002" name="TextBox 3"/>
          <p:cNvSpPr txBox="1">
            <a:spLocks noChangeArrowheads="1"/>
          </p:cNvSpPr>
          <p:nvPr/>
        </p:nvSpPr>
        <p:spPr bwMode="auto">
          <a:xfrm>
            <a:off x="647700" y="13700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smtClean="0">
                <a:solidFill>
                  <a:srgbClr val="FFFFFF"/>
                </a:solidFill>
                <a:latin typeface="Verdana" pitchFamily="34" charset="0"/>
              </a:rPr>
              <a:t>Outline</a:t>
            </a:r>
            <a:endParaRPr lang="en-US" altLang="en-US" sz="2800" b="1" i="1" dirty="0">
              <a:solidFill>
                <a:srgbClr val="FFFFFF"/>
              </a:solidFill>
              <a:latin typeface="Verdana" pitchFamily="34" charset="0"/>
            </a:endParaRPr>
          </a:p>
        </p:txBody>
      </p:sp>
      <p:cxnSp>
        <p:nvCxnSpPr>
          <p:cNvPr id="256003" name="Straight Connector 12"/>
          <p:cNvCxnSpPr>
            <a:cxnSpLocks noChangeShapeType="1"/>
          </p:cNvCxnSpPr>
          <p:nvPr/>
        </p:nvCxnSpPr>
        <p:spPr bwMode="auto">
          <a:xfrm>
            <a:off x="579438" y="765740"/>
            <a:ext cx="8077200" cy="158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56004" name="TextBox 5"/>
          <p:cNvSpPr txBox="1">
            <a:spLocks noChangeArrowheads="1"/>
          </p:cNvSpPr>
          <p:nvPr/>
        </p:nvSpPr>
        <p:spPr bwMode="auto">
          <a:xfrm>
            <a:off x="693738" y="57715"/>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56005" name="TextBox 6"/>
          <p:cNvSpPr txBox="1">
            <a:spLocks noChangeArrowheads="1"/>
          </p:cNvSpPr>
          <p:nvPr/>
        </p:nvSpPr>
        <p:spPr bwMode="auto">
          <a:xfrm>
            <a:off x="693738" y="792857"/>
            <a:ext cx="8039100" cy="646331"/>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1630363" y="3871926"/>
            <a:ext cx="642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The Seven Heads</a:t>
            </a:r>
          </a:p>
        </p:txBody>
      </p:sp>
      <p:sp>
        <p:nvSpPr>
          <p:cNvPr id="11" name="TextBox 10"/>
          <p:cNvSpPr txBox="1">
            <a:spLocks noChangeArrowheads="1"/>
          </p:cNvSpPr>
          <p:nvPr/>
        </p:nvSpPr>
        <p:spPr bwMode="auto">
          <a:xfrm>
            <a:off x="1630363" y="5041900"/>
            <a:ext cx="6429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a:solidFill>
                  <a:srgbClr val="FFFFFF"/>
                </a:solidFill>
                <a:latin typeface="Verdana" pitchFamily="34" charset="0"/>
              </a:rPr>
              <a:t> The Ten Horns</a:t>
            </a:r>
            <a:endParaRPr lang="en-US" altLang="en-US" sz="2400" b="1" i="1">
              <a:solidFill>
                <a:srgbClr val="FFFF00"/>
              </a:solidFill>
              <a:latin typeface="Verdana" pitchFamily="34" charset="0"/>
            </a:endParaRPr>
          </a:p>
        </p:txBody>
      </p:sp>
      <p:sp>
        <p:nvSpPr>
          <p:cNvPr id="25600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87A6E42-CAA2-4B8D-90DA-FA0DC7FDBD69}" type="slidenum">
              <a:rPr lang="en-US" altLang="en-US" sz="1400" b="1" smtClean="0">
                <a:solidFill>
                  <a:srgbClr val="FFFFFF"/>
                </a:solidFill>
                <a:latin typeface="Verdana" pitchFamily="34" charset="0"/>
              </a:rPr>
              <a:pPr eaLnBrk="1" hangingPunct="1">
                <a:spcBef>
                  <a:spcPct val="0"/>
                </a:spcBef>
                <a:buFontTx/>
                <a:buNone/>
              </a:pPr>
              <a:t>5</a:t>
            </a:fld>
            <a:endParaRPr lang="en-US" altLang="en-US" sz="1400" b="1" smtClean="0">
              <a:solidFill>
                <a:srgbClr val="FFFFFF"/>
              </a:solidFill>
              <a:latin typeface="Verdana" pitchFamily="34" charset="0"/>
            </a:endParaRPr>
          </a:p>
        </p:txBody>
      </p:sp>
      <p:sp>
        <p:nvSpPr>
          <p:cNvPr id="25600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5601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2DBEF96-4E37-4946-84A8-22E9A3430A61}"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5" name="TextBox 14"/>
          <p:cNvSpPr txBox="1">
            <a:spLocks noChangeArrowheads="1"/>
          </p:cNvSpPr>
          <p:nvPr/>
        </p:nvSpPr>
        <p:spPr bwMode="auto">
          <a:xfrm>
            <a:off x="1630363" y="2746376"/>
            <a:ext cx="642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Mother of Harlots</a:t>
            </a:r>
          </a:p>
        </p:txBody>
      </p:sp>
      <p:cxnSp>
        <p:nvCxnSpPr>
          <p:cNvPr id="12" name="Straight Connector 12"/>
          <p:cNvCxnSpPr>
            <a:cxnSpLocks noChangeShapeType="1"/>
          </p:cNvCxnSpPr>
          <p:nvPr/>
        </p:nvCxnSpPr>
        <p:spPr bwMode="auto">
          <a:xfrm>
            <a:off x="579438" y="1922464"/>
            <a:ext cx="8077200" cy="158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48114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99010" name="TextBox 3"/>
          <p:cNvSpPr txBox="1">
            <a:spLocks noChangeArrowheads="1"/>
          </p:cNvSpPr>
          <p:nvPr/>
        </p:nvSpPr>
        <p:spPr bwMode="auto">
          <a:xfrm>
            <a:off x="604837" y="1293766"/>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299011" name="Straight Connector 12"/>
          <p:cNvCxnSpPr>
            <a:cxnSpLocks noChangeShapeType="1"/>
          </p:cNvCxnSpPr>
          <p:nvPr/>
        </p:nvCxnSpPr>
        <p:spPr bwMode="auto">
          <a:xfrm>
            <a:off x="29736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9901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99013" name="TextBox 6"/>
          <p:cNvSpPr txBox="1">
            <a:spLocks noChangeArrowheads="1"/>
          </p:cNvSpPr>
          <p:nvPr/>
        </p:nvSpPr>
        <p:spPr bwMode="auto">
          <a:xfrm>
            <a:off x="800100" y="769891"/>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29901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A126597-705A-42D5-96F2-0AC1108E7429}" type="slidenum">
              <a:rPr lang="en-US" altLang="en-US" sz="1400" b="1" smtClean="0">
                <a:solidFill>
                  <a:srgbClr val="FFFFFF"/>
                </a:solidFill>
                <a:latin typeface="Verdana" pitchFamily="34" charset="0"/>
              </a:rPr>
              <a:pPr eaLnBrk="1" hangingPunct="1">
                <a:spcBef>
                  <a:spcPct val="0"/>
                </a:spcBef>
                <a:buFontTx/>
                <a:buNone/>
              </a:pPr>
              <a:t>50</a:t>
            </a:fld>
            <a:endParaRPr lang="en-US" altLang="en-US" sz="1400" b="1" smtClean="0">
              <a:solidFill>
                <a:srgbClr val="FFFFFF"/>
              </a:solidFill>
              <a:latin typeface="Verdana" pitchFamily="34" charset="0"/>
            </a:endParaRPr>
          </a:p>
        </p:txBody>
      </p:sp>
      <p:sp>
        <p:nvSpPr>
          <p:cNvPr id="299015" name="Footer Placeholder 7"/>
          <p:cNvSpPr>
            <a:spLocks noGrp="1"/>
          </p:cNvSpPr>
          <p:nvPr>
            <p:ph type="ftr" sz="quarter" idx="11"/>
          </p:nvPr>
        </p:nvSpPr>
        <p:spPr bwMode="auto">
          <a:xfrm>
            <a:off x="2878540" y="6461628"/>
            <a:ext cx="267609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dirty="0" smtClean="0">
                <a:solidFill>
                  <a:srgbClr val="FFFFFF"/>
                </a:solidFill>
                <a:latin typeface="Verdana" pitchFamily="34" charset="0"/>
              </a:rPr>
              <a:t>Revelation 17 Lesson</a:t>
            </a:r>
          </a:p>
        </p:txBody>
      </p:sp>
      <p:sp>
        <p:nvSpPr>
          <p:cNvPr id="299018" name="TextBox 16"/>
          <p:cNvSpPr txBox="1">
            <a:spLocks noChangeArrowheads="1"/>
          </p:cNvSpPr>
          <p:nvPr/>
        </p:nvSpPr>
        <p:spPr bwMode="auto">
          <a:xfrm>
            <a:off x="355599" y="4040091"/>
            <a:ext cx="85471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beast may deceive himself into thinking that he is now the greatest man in history.</a:t>
            </a:r>
          </a:p>
        </p:txBody>
      </p:sp>
      <p:sp>
        <p:nvSpPr>
          <p:cNvPr id="299019" name="TextBox 22"/>
          <p:cNvSpPr txBox="1">
            <a:spLocks noChangeArrowheads="1"/>
          </p:cNvSpPr>
          <p:nvPr/>
        </p:nvSpPr>
        <p:spPr bwMode="auto">
          <a:xfrm>
            <a:off x="355601" y="4944545"/>
            <a:ext cx="6345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the old dragon has deceived the whole world, even his own man of sin!</a:t>
            </a:r>
          </a:p>
        </p:txBody>
      </p:sp>
      <p:sp>
        <p:nvSpPr>
          <p:cNvPr id="299020" name="TextBox 19"/>
          <p:cNvSpPr txBox="1">
            <a:spLocks noChangeArrowheads="1"/>
          </p:cNvSpPr>
          <p:nvPr/>
        </p:nvSpPr>
        <p:spPr bwMode="auto">
          <a:xfrm>
            <a:off x="355600" y="3281363"/>
            <a:ext cx="8785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is surely one of the great mountain-peak verses of the Bible.</a:t>
            </a:r>
          </a:p>
        </p:txBody>
      </p:sp>
      <p:sp>
        <p:nvSpPr>
          <p:cNvPr id="299021" name="TextBox 20"/>
          <p:cNvSpPr txBox="1">
            <a:spLocks noChangeArrowheads="1"/>
          </p:cNvSpPr>
          <p:nvPr/>
        </p:nvSpPr>
        <p:spPr bwMode="auto">
          <a:xfrm>
            <a:off x="385763" y="1957388"/>
            <a:ext cx="86312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17:14. </a:t>
            </a:r>
            <a:r>
              <a:rPr lang="en-US" altLang="en-US" sz="2000" b="1" i="1">
                <a:solidFill>
                  <a:srgbClr val="FFFF00"/>
                </a:solidFill>
                <a:latin typeface="Verdana" pitchFamily="34" charset="0"/>
              </a:rPr>
              <a:t>These shall make war with the Lamb, and the Lamb shall overcome them: for he is Lord of lords, and King of kings: and they that are with him are called, and chosen, and faithful.  </a:t>
            </a:r>
          </a:p>
        </p:txBody>
      </p:sp>
      <p:sp>
        <p:nvSpPr>
          <p:cNvPr id="299022" name="TextBox 18"/>
          <p:cNvSpPr txBox="1">
            <a:spLocks noChangeArrowheads="1"/>
          </p:cNvSpPr>
          <p:nvPr/>
        </p:nvSpPr>
        <p:spPr bwMode="auto">
          <a:xfrm>
            <a:off x="385763" y="5811090"/>
            <a:ext cx="57433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 is not the greatest king after all.  The Lamb is King of all kings!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124" y="4747977"/>
            <a:ext cx="2944742" cy="206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49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9020">
                                            <p:txEl>
                                              <p:pRg st="0" end="0"/>
                                            </p:txEl>
                                          </p:spTgt>
                                        </p:tgtEl>
                                        <p:attrNameLst>
                                          <p:attrName>style.visibility</p:attrName>
                                        </p:attrNameLst>
                                      </p:cBhvr>
                                      <p:to>
                                        <p:strVal val="visible"/>
                                      </p:to>
                                    </p:set>
                                    <p:animEffect transition="in" filter="wheel(1)">
                                      <p:cBhvr>
                                        <p:cTn id="7" dur="2000"/>
                                        <p:tgtEl>
                                          <p:spTgt spid="2990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9018">
                                            <p:txEl>
                                              <p:pRg st="0" end="0"/>
                                            </p:txEl>
                                          </p:spTgt>
                                        </p:tgtEl>
                                        <p:attrNameLst>
                                          <p:attrName>style.visibility</p:attrName>
                                        </p:attrNameLst>
                                      </p:cBhvr>
                                      <p:to>
                                        <p:strVal val="visible"/>
                                      </p:to>
                                    </p:set>
                                    <p:animEffect transition="in" filter="wheel(1)">
                                      <p:cBhvr>
                                        <p:cTn id="12" dur="2000"/>
                                        <p:tgtEl>
                                          <p:spTgt spid="2990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99019">
                                            <p:txEl>
                                              <p:pRg st="0" end="0"/>
                                            </p:txEl>
                                          </p:spTgt>
                                        </p:tgtEl>
                                        <p:attrNameLst>
                                          <p:attrName>style.visibility</p:attrName>
                                        </p:attrNameLst>
                                      </p:cBhvr>
                                      <p:to>
                                        <p:strVal val="visible"/>
                                      </p:to>
                                    </p:set>
                                    <p:animEffect transition="in" filter="wheel(1)">
                                      <p:cBhvr>
                                        <p:cTn id="17" dur="2000"/>
                                        <p:tgtEl>
                                          <p:spTgt spid="2990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99022">
                                            <p:txEl>
                                              <p:pRg st="0" end="0"/>
                                            </p:txEl>
                                          </p:spTgt>
                                        </p:tgtEl>
                                        <p:attrNameLst>
                                          <p:attrName>style.visibility</p:attrName>
                                        </p:attrNameLst>
                                      </p:cBhvr>
                                      <p:to>
                                        <p:strVal val="visible"/>
                                      </p:to>
                                    </p:set>
                                    <p:animEffect transition="in" filter="wheel(1)">
                                      <p:cBhvr>
                                        <p:cTn id="22" dur="2000"/>
                                        <p:tgtEl>
                                          <p:spTgt spid="299022">
                                            <p:txEl>
                                              <p:pRg st="0" end="0"/>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circle(in)">
                                      <p:cBhvr>
                                        <p:cTn id="25"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0034"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00035" name="Straight Connector 12"/>
          <p:cNvCxnSpPr>
            <a:cxnSpLocks noChangeShapeType="1"/>
          </p:cNvCxnSpPr>
          <p:nvPr/>
        </p:nvCxnSpPr>
        <p:spPr bwMode="auto">
          <a:xfrm>
            <a:off x="358775"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003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0037" name="TextBox 6"/>
          <p:cNvSpPr txBox="1">
            <a:spLocks noChangeArrowheads="1"/>
          </p:cNvSpPr>
          <p:nvPr/>
        </p:nvSpPr>
        <p:spPr bwMode="auto">
          <a:xfrm>
            <a:off x="800100" y="706438"/>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3000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4C84585-7FF4-47BB-8CFE-FE762FF89455}" type="slidenum">
              <a:rPr lang="en-US" altLang="en-US" sz="1400" b="1" smtClean="0">
                <a:solidFill>
                  <a:srgbClr val="FFFFFF"/>
                </a:solidFill>
                <a:latin typeface="Verdana" pitchFamily="34" charset="0"/>
              </a:rPr>
              <a:pPr eaLnBrk="1" hangingPunct="1">
                <a:spcBef>
                  <a:spcPct val="0"/>
                </a:spcBef>
                <a:buFontTx/>
                <a:buNone/>
              </a:pPr>
              <a:t>51</a:t>
            </a:fld>
            <a:endParaRPr lang="en-US" altLang="en-US" sz="1400" b="1" smtClean="0">
              <a:solidFill>
                <a:srgbClr val="FFFFFF"/>
              </a:solidFill>
              <a:latin typeface="Verdana" pitchFamily="34" charset="0"/>
            </a:endParaRPr>
          </a:p>
        </p:txBody>
      </p:sp>
      <p:sp>
        <p:nvSpPr>
          <p:cNvPr id="30003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004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9D6EB73-7F2D-4FDD-8892-6936FF3ACA70}"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0042" name="TextBox 16"/>
          <p:cNvSpPr txBox="1">
            <a:spLocks noChangeArrowheads="1"/>
          </p:cNvSpPr>
          <p:nvPr/>
        </p:nvSpPr>
        <p:spPr bwMode="auto">
          <a:xfrm>
            <a:off x="354013" y="3716308"/>
            <a:ext cx="8516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Lamb will overcome them with only a spoken word.</a:t>
            </a:r>
          </a:p>
        </p:txBody>
      </p:sp>
      <p:sp>
        <p:nvSpPr>
          <p:cNvPr id="300043" name="TextBox 22"/>
          <p:cNvSpPr txBox="1">
            <a:spLocks noChangeArrowheads="1"/>
          </p:cNvSpPr>
          <p:nvPr/>
        </p:nvSpPr>
        <p:spPr bwMode="auto">
          <a:xfrm>
            <a:off x="381569" y="4121725"/>
            <a:ext cx="8789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beast has vast armies at his control, but the Lamb also has armies, with armor of fine linen, white and clean </a:t>
            </a:r>
            <a:r>
              <a:rPr lang="en-US" altLang="en-US" sz="2000" b="1" i="1" dirty="0">
                <a:solidFill>
                  <a:srgbClr val="FFFF00"/>
                </a:solidFill>
                <a:latin typeface="Verdana" pitchFamily="34" charset="0"/>
              </a:rPr>
              <a:t>(Revelation 19:14)</a:t>
            </a:r>
            <a:r>
              <a:rPr lang="en-US" altLang="en-US" sz="2000" b="1" i="1" dirty="0">
                <a:solidFill>
                  <a:srgbClr val="FFFFFF"/>
                </a:solidFill>
                <a:latin typeface="Verdana" pitchFamily="34" charset="0"/>
              </a:rPr>
              <a:t>, the righteousness of saints.</a:t>
            </a:r>
          </a:p>
        </p:txBody>
      </p:sp>
      <p:sp>
        <p:nvSpPr>
          <p:cNvPr id="300044" name="TextBox 19"/>
          <p:cNvSpPr txBox="1">
            <a:spLocks noChangeArrowheads="1"/>
          </p:cNvSpPr>
          <p:nvPr/>
        </p:nvSpPr>
        <p:spPr bwMode="auto">
          <a:xfrm>
            <a:off x="354013" y="2982013"/>
            <a:ext cx="8858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dragon may mobilize all these kings of the earth, and their armies, but it will be only to their doom.  </a:t>
            </a:r>
          </a:p>
        </p:txBody>
      </p:sp>
      <p:sp>
        <p:nvSpPr>
          <p:cNvPr id="300045" name="TextBox 20"/>
          <p:cNvSpPr txBox="1">
            <a:spLocks noChangeArrowheads="1"/>
          </p:cNvSpPr>
          <p:nvPr/>
        </p:nvSpPr>
        <p:spPr bwMode="auto">
          <a:xfrm>
            <a:off x="432593" y="1658038"/>
            <a:ext cx="86312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17:14. </a:t>
            </a:r>
            <a:r>
              <a:rPr lang="en-US" altLang="en-US" sz="2000" b="1" i="1" dirty="0">
                <a:solidFill>
                  <a:srgbClr val="FFFF00"/>
                </a:solidFill>
                <a:latin typeface="Verdana" pitchFamily="34" charset="0"/>
              </a:rPr>
              <a:t>These shall make war with the Lamb, and the Lamb shall overcome them: for he is Lord of lords, and King of kings: and they that are with him are called, and chosen, and faithful. </a:t>
            </a:r>
            <a:r>
              <a:rPr lang="en-US" altLang="en-US" sz="2000" b="1" i="1" dirty="0">
                <a:solidFill>
                  <a:srgbClr val="FFFFFF"/>
                </a:solidFill>
                <a:latin typeface="Verdana" pitchFamily="34" charset="0"/>
              </a:rPr>
              <a:t> (Cont’d)</a:t>
            </a:r>
          </a:p>
        </p:txBody>
      </p:sp>
      <p:sp>
        <p:nvSpPr>
          <p:cNvPr id="300046" name="TextBox 18"/>
          <p:cNvSpPr txBox="1">
            <a:spLocks noChangeArrowheads="1"/>
          </p:cNvSpPr>
          <p:nvPr/>
        </p:nvSpPr>
        <p:spPr bwMode="auto">
          <a:xfrm>
            <a:off x="381568" y="5169436"/>
            <a:ext cx="85100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These are the very elite of creation, carefully selected and proven, “called and chosen and faithful.”  </a:t>
            </a:r>
            <a:r>
              <a:rPr lang="en-US" altLang="en-US" sz="2000" b="1" i="1" dirty="0">
                <a:solidFill>
                  <a:srgbClr val="FFFF00"/>
                </a:solidFill>
                <a:latin typeface="Verdana" pitchFamily="34" charset="0"/>
              </a:rPr>
              <a:t>(Romans 8:28; Matthew 22:14; 25:23; 1 Corinthians 3:15; Revelation 22:12).</a:t>
            </a:r>
          </a:p>
        </p:txBody>
      </p:sp>
    </p:spTree>
    <p:extLst>
      <p:ext uri="{BB962C8B-B14F-4D97-AF65-F5344CB8AC3E}">
        <p14:creationId xmlns:p14="http://schemas.microsoft.com/office/powerpoint/2010/main" val="179291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0044">
                                            <p:txEl>
                                              <p:pRg st="0" end="0"/>
                                            </p:txEl>
                                          </p:spTgt>
                                        </p:tgtEl>
                                        <p:attrNameLst>
                                          <p:attrName>style.visibility</p:attrName>
                                        </p:attrNameLst>
                                      </p:cBhvr>
                                      <p:to>
                                        <p:strVal val="visible"/>
                                      </p:to>
                                    </p:set>
                                    <p:animEffect transition="in" filter="wheel(1)">
                                      <p:cBhvr>
                                        <p:cTn id="7" dur="2000"/>
                                        <p:tgtEl>
                                          <p:spTgt spid="3000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0042">
                                            <p:txEl>
                                              <p:pRg st="0" end="0"/>
                                            </p:txEl>
                                          </p:spTgt>
                                        </p:tgtEl>
                                        <p:attrNameLst>
                                          <p:attrName>style.visibility</p:attrName>
                                        </p:attrNameLst>
                                      </p:cBhvr>
                                      <p:to>
                                        <p:strVal val="visible"/>
                                      </p:to>
                                    </p:set>
                                    <p:animEffect transition="in" filter="wheel(1)">
                                      <p:cBhvr>
                                        <p:cTn id="12" dur="2000"/>
                                        <p:tgtEl>
                                          <p:spTgt spid="3000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0043">
                                            <p:txEl>
                                              <p:pRg st="0" end="0"/>
                                            </p:txEl>
                                          </p:spTgt>
                                        </p:tgtEl>
                                        <p:attrNameLst>
                                          <p:attrName>style.visibility</p:attrName>
                                        </p:attrNameLst>
                                      </p:cBhvr>
                                      <p:to>
                                        <p:strVal val="visible"/>
                                      </p:to>
                                    </p:set>
                                    <p:animEffect transition="in" filter="wheel(1)">
                                      <p:cBhvr>
                                        <p:cTn id="17" dur="2000"/>
                                        <p:tgtEl>
                                          <p:spTgt spid="3000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00046">
                                            <p:txEl>
                                              <p:pRg st="0" end="0"/>
                                            </p:txEl>
                                          </p:spTgt>
                                        </p:tgtEl>
                                        <p:attrNameLst>
                                          <p:attrName>style.visibility</p:attrName>
                                        </p:attrNameLst>
                                      </p:cBhvr>
                                      <p:to>
                                        <p:strVal val="visible"/>
                                      </p:to>
                                    </p:set>
                                    <p:animEffect transition="in" filter="wheel(1)">
                                      <p:cBhvr>
                                        <p:cTn id="22" dur="2000"/>
                                        <p:tgtEl>
                                          <p:spTgt spid="3000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105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01059" name="Straight Connector 12"/>
          <p:cNvCxnSpPr>
            <a:cxnSpLocks noChangeShapeType="1"/>
          </p:cNvCxnSpPr>
          <p:nvPr/>
        </p:nvCxnSpPr>
        <p:spPr bwMode="auto">
          <a:xfrm>
            <a:off x="378678" y="69307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106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106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010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C45751E-9DE9-4777-9FAD-34E7A78725AA}" type="slidenum">
              <a:rPr lang="en-US" altLang="en-US" sz="1400" b="1" smtClean="0">
                <a:solidFill>
                  <a:srgbClr val="FFFFFF"/>
                </a:solidFill>
                <a:latin typeface="Verdana" pitchFamily="34" charset="0"/>
              </a:rPr>
              <a:pPr eaLnBrk="1" hangingPunct="1">
                <a:spcBef>
                  <a:spcPct val="0"/>
                </a:spcBef>
                <a:buFontTx/>
                <a:buNone/>
              </a:pPr>
              <a:t>52</a:t>
            </a:fld>
            <a:endParaRPr lang="en-US" altLang="en-US" sz="1400" b="1" smtClean="0">
              <a:solidFill>
                <a:srgbClr val="FFFFFF"/>
              </a:solidFill>
              <a:latin typeface="Verdana" pitchFamily="34" charset="0"/>
            </a:endParaRPr>
          </a:p>
        </p:txBody>
      </p:sp>
      <p:sp>
        <p:nvSpPr>
          <p:cNvPr id="30106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106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3C52D83-8E1F-4911-8139-E2B904873C6E}"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1066" name="TextBox 16"/>
          <p:cNvSpPr txBox="1">
            <a:spLocks noChangeArrowheads="1"/>
          </p:cNvSpPr>
          <p:nvPr/>
        </p:nvSpPr>
        <p:spPr bwMode="auto">
          <a:xfrm>
            <a:off x="363537" y="5854605"/>
            <a:ext cx="8667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May we also, as good stewards, be found faithful </a:t>
            </a:r>
            <a:r>
              <a:rPr lang="en-US" altLang="en-US" sz="2000" b="1" i="1" dirty="0">
                <a:solidFill>
                  <a:srgbClr val="FFFF00"/>
                </a:solidFill>
                <a:latin typeface="Verdana" pitchFamily="34" charset="0"/>
              </a:rPr>
              <a:t>(1 Cor. 4:2)</a:t>
            </a:r>
            <a:r>
              <a:rPr lang="en-US" altLang="en-US" sz="2000" b="1" i="1" dirty="0">
                <a:solidFill>
                  <a:srgbClr val="FFFFFF"/>
                </a:solidFill>
                <a:latin typeface="Verdana" pitchFamily="34" charset="0"/>
              </a:rPr>
              <a:t>.</a:t>
            </a:r>
          </a:p>
        </p:txBody>
      </p:sp>
      <p:sp>
        <p:nvSpPr>
          <p:cNvPr id="301067" name="TextBox 22"/>
          <p:cNvSpPr txBox="1">
            <a:spLocks noChangeArrowheads="1"/>
          </p:cNvSpPr>
          <p:nvPr/>
        </p:nvSpPr>
        <p:spPr bwMode="auto">
          <a:xfrm>
            <a:off x="363537" y="3814289"/>
            <a:ext cx="8789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Perhaps other believers remain regretfully at the heavenly throne while these, like Gideon’s 300, go to war.</a:t>
            </a:r>
          </a:p>
        </p:txBody>
      </p:sp>
      <p:sp>
        <p:nvSpPr>
          <p:cNvPr id="301068" name="TextBox 19"/>
          <p:cNvSpPr txBox="1">
            <a:spLocks noChangeArrowheads="1"/>
          </p:cNvSpPr>
          <p:nvPr/>
        </p:nvSpPr>
        <p:spPr bwMode="auto">
          <a:xfrm>
            <a:off x="384176" y="3063899"/>
            <a:ext cx="8858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1800" b="1" i="1" dirty="0">
                <a:solidFill>
                  <a:srgbClr val="FFFFFF"/>
                </a:solidFill>
                <a:latin typeface="Verdana" pitchFamily="34" charset="0"/>
              </a:rPr>
              <a:t> </a:t>
            </a:r>
            <a:r>
              <a:rPr lang="en-US" altLang="en-US" sz="2000" b="1" i="1" dirty="0">
                <a:solidFill>
                  <a:srgbClr val="FFFFFF"/>
                </a:solidFill>
                <a:latin typeface="Verdana" pitchFamily="34" charset="0"/>
              </a:rPr>
              <a:t>Such judgments and discernments must be left to the Lord.  </a:t>
            </a:r>
          </a:p>
        </p:txBody>
      </p:sp>
      <p:sp>
        <p:nvSpPr>
          <p:cNvPr id="301069" name="TextBox 20"/>
          <p:cNvSpPr txBox="1">
            <a:spLocks noChangeArrowheads="1"/>
          </p:cNvSpPr>
          <p:nvPr/>
        </p:nvSpPr>
        <p:spPr bwMode="auto">
          <a:xfrm>
            <a:off x="457200" y="1739924"/>
            <a:ext cx="86312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17:14. </a:t>
            </a:r>
            <a:r>
              <a:rPr lang="en-US" altLang="en-US" sz="2000" b="1" i="1" dirty="0">
                <a:solidFill>
                  <a:srgbClr val="FFFF00"/>
                </a:solidFill>
                <a:latin typeface="Verdana" pitchFamily="34" charset="0"/>
              </a:rPr>
              <a:t>These shall make war with the Lamb, and the Lamb shall overcome them: for he is Lord of lords, and King of kings: and they that are with him are called, and chosen, and faithful. </a:t>
            </a:r>
            <a:r>
              <a:rPr lang="en-US" altLang="en-US" sz="2000" b="1" i="1" dirty="0">
                <a:solidFill>
                  <a:srgbClr val="FFFFFF"/>
                </a:solidFill>
                <a:latin typeface="Verdana" pitchFamily="34" charset="0"/>
              </a:rPr>
              <a:t> (Cont’d)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633" y="4522313"/>
            <a:ext cx="4789796" cy="1332291"/>
          </a:xfrm>
          <a:prstGeom prst="rect">
            <a:avLst/>
          </a:prstGeom>
        </p:spPr>
      </p:pic>
    </p:spTree>
    <p:extLst>
      <p:ext uri="{BB962C8B-B14F-4D97-AF65-F5344CB8AC3E}">
        <p14:creationId xmlns:p14="http://schemas.microsoft.com/office/powerpoint/2010/main" val="52759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1068">
                                            <p:txEl>
                                              <p:pRg st="0" end="0"/>
                                            </p:txEl>
                                          </p:spTgt>
                                        </p:tgtEl>
                                        <p:attrNameLst>
                                          <p:attrName>style.visibility</p:attrName>
                                        </p:attrNameLst>
                                      </p:cBhvr>
                                      <p:to>
                                        <p:strVal val="visible"/>
                                      </p:to>
                                    </p:set>
                                    <p:animEffect transition="in" filter="wheel(1)">
                                      <p:cBhvr>
                                        <p:cTn id="7" dur="2000"/>
                                        <p:tgtEl>
                                          <p:spTgt spid="3010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1067">
                                            <p:txEl>
                                              <p:pRg st="0" end="0"/>
                                            </p:txEl>
                                          </p:spTgt>
                                        </p:tgtEl>
                                        <p:attrNameLst>
                                          <p:attrName>style.visibility</p:attrName>
                                        </p:attrNameLst>
                                      </p:cBhvr>
                                      <p:to>
                                        <p:strVal val="visible"/>
                                      </p:to>
                                    </p:set>
                                    <p:animEffect transition="in" filter="wheel(1)">
                                      <p:cBhvr>
                                        <p:cTn id="12" dur="2000"/>
                                        <p:tgtEl>
                                          <p:spTgt spid="301067">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01066">
                                            <p:txEl>
                                              <p:pRg st="0" end="0"/>
                                            </p:txEl>
                                          </p:spTgt>
                                        </p:tgtEl>
                                        <p:attrNameLst>
                                          <p:attrName>style.visibility</p:attrName>
                                        </p:attrNameLst>
                                      </p:cBhvr>
                                      <p:to>
                                        <p:strVal val="visible"/>
                                      </p:to>
                                    </p:set>
                                    <p:animEffect transition="in" filter="wheel(1)">
                                      <p:cBhvr>
                                        <p:cTn id="20" dur="2000"/>
                                        <p:tgtEl>
                                          <p:spTgt spid="3010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2082" name="TextBox 3"/>
          <p:cNvSpPr txBox="1">
            <a:spLocks noChangeArrowheads="1"/>
          </p:cNvSpPr>
          <p:nvPr/>
        </p:nvSpPr>
        <p:spPr bwMode="auto">
          <a:xfrm>
            <a:off x="647700" y="1281516"/>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302083" name="Straight Connector 12"/>
          <p:cNvCxnSpPr>
            <a:cxnSpLocks noChangeShapeType="1"/>
          </p:cNvCxnSpPr>
          <p:nvPr/>
        </p:nvCxnSpPr>
        <p:spPr bwMode="auto">
          <a:xfrm>
            <a:off x="358775" y="703761"/>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2084" name="TextBox 5"/>
          <p:cNvSpPr txBox="1">
            <a:spLocks noChangeArrowheads="1"/>
          </p:cNvSpPr>
          <p:nvPr/>
        </p:nvSpPr>
        <p:spPr bwMode="auto">
          <a:xfrm>
            <a:off x="647700" y="7938"/>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2085" name="TextBox 6"/>
          <p:cNvSpPr txBox="1">
            <a:spLocks noChangeArrowheads="1"/>
          </p:cNvSpPr>
          <p:nvPr/>
        </p:nvSpPr>
        <p:spPr bwMode="auto">
          <a:xfrm>
            <a:off x="800100" y="782165"/>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30208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A877F66-DAE5-44D5-8119-1B1D6D9CBCCD}" type="slidenum">
              <a:rPr lang="en-US" altLang="en-US" sz="1400" b="1" smtClean="0">
                <a:solidFill>
                  <a:srgbClr val="FFFFFF"/>
                </a:solidFill>
                <a:latin typeface="Verdana" pitchFamily="34" charset="0"/>
              </a:rPr>
              <a:pPr eaLnBrk="1" hangingPunct="1">
                <a:spcBef>
                  <a:spcPct val="0"/>
                </a:spcBef>
                <a:buFontTx/>
                <a:buNone/>
              </a:pPr>
              <a:t>53</a:t>
            </a:fld>
            <a:endParaRPr lang="en-US" altLang="en-US" sz="1400" b="1" smtClean="0">
              <a:solidFill>
                <a:srgbClr val="FFFFFF"/>
              </a:solidFill>
              <a:latin typeface="Verdana" pitchFamily="34" charset="0"/>
            </a:endParaRPr>
          </a:p>
        </p:txBody>
      </p:sp>
      <p:sp>
        <p:nvSpPr>
          <p:cNvPr id="30208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208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C5A7EEF-050A-4E5F-8A42-EC9B4B443311}"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2091" name="TextBox 22"/>
          <p:cNvSpPr txBox="1">
            <a:spLocks noChangeArrowheads="1"/>
          </p:cNvSpPr>
          <p:nvPr/>
        </p:nvSpPr>
        <p:spPr bwMode="auto">
          <a:xfrm>
            <a:off x="358775" y="3657082"/>
            <a:ext cx="8855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woman is also sitting on the seven heads of the beast, representing seven kingdoms.  </a:t>
            </a:r>
          </a:p>
        </p:txBody>
      </p:sp>
      <p:sp>
        <p:nvSpPr>
          <p:cNvPr id="302092" name="TextBox 19"/>
          <p:cNvSpPr txBox="1">
            <a:spLocks noChangeArrowheads="1"/>
          </p:cNvSpPr>
          <p:nvPr/>
        </p:nvSpPr>
        <p:spPr bwMode="auto">
          <a:xfrm>
            <a:off x="358775" y="2949196"/>
            <a:ext cx="8658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These waters are now explained as symbolic of the many peoples of the world.</a:t>
            </a:r>
          </a:p>
        </p:txBody>
      </p:sp>
      <p:sp>
        <p:nvSpPr>
          <p:cNvPr id="302093" name="TextBox 20"/>
          <p:cNvSpPr txBox="1">
            <a:spLocks noChangeArrowheads="1"/>
          </p:cNvSpPr>
          <p:nvPr/>
        </p:nvSpPr>
        <p:spPr bwMode="auto">
          <a:xfrm>
            <a:off x="385763" y="1806575"/>
            <a:ext cx="86312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17:15. </a:t>
            </a:r>
            <a:r>
              <a:rPr lang="en-US" altLang="en-US" sz="2000" b="1" i="1" dirty="0">
                <a:solidFill>
                  <a:srgbClr val="FFFF00"/>
                </a:solidFill>
                <a:latin typeface="Verdana" pitchFamily="34" charset="0"/>
              </a:rPr>
              <a:t>And he </a:t>
            </a:r>
            <a:r>
              <a:rPr lang="en-US" altLang="en-US" sz="2000" b="1" i="1" dirty="0" err="1">
                <a:solidFill>
                  <a:srgbClr val="FFFF00"/>
                </a:solidFill>
                <a:latin typeface="Verdana" pitchFamily="34" charset="0"/>
              </a:rPr>
              <a:t>saith</a:t>
            </a:r>
            <a:r>
              <a:rPr lang="en-US" altLang="en-US" sz="2000" b="1" i="1" dirty="0">
                <a:solidFill>
                  <a:srgbClr val="FFFF00"/>
                </a:solidFill>
                <a:latin typeface="Verdana" pitchFamily="34" charset="0"/>
              </a:rPr>
              <a:t> unto me, The waters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where the whore </a:t>
            </a:r>
            <a:r>
              <a:rPr lang="en-US" altLang="en-US" sz="2000" b="1" i="1" dirty="0" err="1">
                <a:solidFill>
                  <a:srgbClr val="FFFF00"/>
                </a:solidFill>
                <a:latin typeface="Verdana" pitchFamily="34" charset="0"/>
              </a:rPr>
              <a:t>sitteth</a:t>
            </a:r>
            <a:r>
              <a:rPr lang="en-US" altLang="en-US" sz="2000" b="1" i="1" dirty="0">
                <a:solidFill>
                  <a:srgbClr val="FFFF00"/>
                </a:solidFill>
                <a:latin typeface="Verdana" pitchFamily="34" charset="0"/>
              </a:rPr>
              <a:t>, are peoples, and multitudes, and nations, and tongues. </a:t>
            </a:r>
            <a:endParaRPr lang="en-US" altLang="en-US" sz="2000" b="1" i="1" dirty="0">
              <a:solidFill>
                <a:srgbClr val="FFFFFF"/>
              </a:solidFill>
              <a:latin typeface="Verdana"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911" y="4364968"/>
            <a:ext cx="2935889" cy="2240547"/>
          </a:xfrm>
          <a:prstGeom prst="rect">
            <a:avLst/>
          </a:prstGeom>
        </p:spPr>
      </p:pic>
    </p:spTree>
    <p:extLst>
      <p:ext uri="{BB962C8B-B14F-4D97-AF65-F5344CB8AC3E}">
        <p14:creationId xmlns:p14="http://schemas.microsoft.com/office/powerpoint/2010/main" val="246102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2092">
                                            <p:txEl>
                                              <p:pRg st="0" end="0"/>
                                            </p:txEl>
                                          </p:spTgt>
                                        </p:tgtEl>
                                        <p:attrNameLst>
                                          <p:attrName>style.visibility</p:attrName>
                                        </p:attrNameLst>
                                      </p:cBhvr>
                                      <p:to>
                                        <p:strVal val="visible"/>
                                      </p:to>
                                    </p:set>
                                    <p:animEffect transition="in" filter="wheel(1)">
                                      <p:cBhvr>
                                        <p:cTn id="7" dur="2000"/>
                                        <p:tgtEl>
                                          <p:spTgt spid="3020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2091">
                                            <p:txEl>
                                              <p:pRg st="0" end="0"/>
                                            </p:txEl>
                                          </p:spTgt>
                                        </p:tgtEl>
                                        <p:attrNameLst>
                                          <p:attrName>style.visibility</p:attrName>
                                        </p:attrNameLst>
                                      </p:cBhvr>
                                      <p:to>
                                        <p:strVal val="visible"/>
                                      </p:to>
                                    </p:set>
                                    <p:animEffect transition="in" filter="wheel(1)">
                                      <p:cBhvr>
                                        <p:cTn id="12" dur="2000"/>
                                        <p:tgtEl>
                                          <p:spTgt spid="302091">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2082" name="TextBox 3"/>
          <p:cNvSpPr txBox="1">
            <a:spLocks noChangeArrowheads="1"/>
          </p:cNvSpPr>
          <p:nvPr/>
        </p:nvSpPr>
        <p:spPr bwMode="auto">
          <a:xfrm>
            <a:off x="647700" y="1418431"/>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302083" name="Straight Connector 12"/>
          <p:cNvCxnSpPr>
            <a:cxnSpLocks noChangeShapeType="1"/>
          </p:cNvCxnSpPr>
          <p:nvPr/>
        </p:nvCxnSpPr>
        <p:spPr bwMode="auto">
          <a:xfrm>
            <a:off x="358775" y="703761"/>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2084" name="TextBox 5"/>
          <p:cNvSpPr txBox="1">
            <a:spLocks noChangeArrowheads="1"/>
          </p:cNvSpPr>
          <p:nvPr/>
        </p:nvSpPr>
        <p:spPr bwMode="auto">
          <a:xfrm>
            <a:off x="647700" y="7938"/>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2085" name="TextBox 6"/>
          <p:cNvSpPr txBox="1">
            <a:spLocks noChangeArrowheads="1"/>
          </p:cNvSpPr>
          <p:nvPr/>
        </p:nvSpPr>
        <p:spPr bwMode="auto">
          <a:xfrm>
            <a:off x="850237" y="894556"/>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30208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A877F66-DAE5-44D5-8119-1B1D6D9CBCCD}" type="slidenum">
              <a:rPr lang="en-US" altLang="en-US" sz="1400" b="1" smtClean="0">
                <a:solidFill>
                  <a:srgbClr val="FFFFFF"/>
                </a:solidFill>
                <a:latin typeface="Verdana" pitchFamily="34" charset="0"/>
              </a:rPr>
              <a:pPr eaLnBrk="1" hangingPunct="1">
                <a:spcBef>
                  <a:spcPct val="0"/>
                </a:spcBef>
                <a:buFontTx/>
                <a:buNone/>
              </a:pPr>
              <a:t>54</a:t>
            </a:fld>
            <a:endParaRPr lang="en-US" altLang="en-US" sz="1400" b="1" smtClean="0">
              <a:solidFill>
                <a:srgbClr val="FFFFFF"/>
              </a:solidFill>
              <a:latin typeface="Verdana" pitchFamily="34" charset="0"/>
            </a:endParaRPr>
          </a:p>
        </p:txBody>
      </p:sp>
      <p:sp>
        <p:nvSpPr>
          <p:cNvPr id="30208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208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C5A7EEF-050A-4E5F-8A42-EC9B4B443311}"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2090" name="TextBox 16"/>
          <p:cNvSpPr txBox="1">
            <a:spLocks noChangeArrowheads="1"/>
          </p:cNvSpPr>
          <p:nvPr/>
        </p:nvSpPr>
        <p:spPr bwMode="auto">
          <a:xfrm>
            <a:off x="404813" y="5477212"/>
            <a:ext cx="87582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Jesus said of the last days that a time would be “upon the earth distress of nations, with perplexity, sea &amp; waves roaring </a:t>
            </a:r>
            <a:r>
              <a:rPr lang="en-US" altLang="en-US" sz="2000" b="1" i="1" dirty="0" smtClean="0">
                <a:solidFill>
                  <a:srgbClr val="FFFF00"/>
                </a:solidFill>
                <a:latin typeface="Verdana" pitchFamily="34" charset="0"/>
              </a:rPr>
              <a:t>(</a:t>
            </a:r>
            <a:r>
              <a:rPr lang="en-US" altLang="en-US" sz="2000" b="1" i="1" dirty="0">
                <a:solidFill>
                  <a:srgbClr val="FFFF00"/>
                </a:solidFill>
                <a:latin typeface="Verdana" pitchFamily="34" charset="0"/>
              </a:rPr>
              <a:t>Luke 21:25</a:t>
            </a:r>
            <a:r>
              <a:rPr lang="en-US" altLang="en-US" sz="2000" b="1" i="1" dirty="0" smtClean="0">
                <a:solidFill>
                  <a:srgbClr val="FFFF00"/>
                </a:solidFill>
                <a:latin typeface="Verdana" pitchFamily="34" charset="0"/>
              </a:rPr>
              <a:t>).</a:t>
            </a:r>
            <a:endParaRPr lang="en-US" altLang="en-US" sz="2000" dirty="0">
              <a:solidFill>
                <a:srgbClr val="FFFF00"/>
              </a:solidFill>
              <a:latin typeface="Verdana" pitchFamily="34" charset="0"/>
            </a:endParaRPr>
          </a:p>
        </p:txBody>
      </p:sp>
      <p:sp>
        <p:nvSpPr>
          <p:cNvPr id="302093" name="TextBox 20"/>
          <p:cNvSpPr txBox="1">
            <a:spLocks noChangeArrowheads="1"/>
          </p:cNvSpPr>
          <p:nvPr/>
        </p:nvSpPr>
        <p:spPr bwMode="auto">
          <a:xfrm>
            <a:off x="358775" y="1976206"/>
            <a:ext cx="86772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17:15. </a:t>
            </a:r>
            <a:r>
              <a:rPr lang="en-US" altLang="en-US" sz="2000" b="1" i="1" dirty="0">
                <a:solidFill>
                  <a:srgbClr val="FFFF00"/>
                </a:solidFill>
                <a:latin typeface="Verdana" pitchFamily="34" charset="0"/>
              </a:rPr>
              <a:t>And he </a:t>
            </a:r>
            <a:r>
              <a:rPr lang="en-US" altLang="en-US" sz="2000" b="1" i="1" dirty="0" err="1">
                <a:solidFill>
                  <a:srgbClr val="FFFF00"/>
                </a:solidFill>
                <a:latin typeface="Verdana" pitchFamily="34" charset="0"/>
              </a:rPr>
              <a:t>saith</a:t>
            </a:r>
            <a:r>
              <a:rPr lang="en-US" altLang="en-US" sz="2000" b="1" i="1" dirty="0">
                <a:solidFill>
                  <a:srgbClr val="FFFF00"/>
                </a:solidFill>
                <a:latin typeface="Verdana" pitchFamily="34" charset="0"/>
              </a:rPr>
              <a:t> unto me, The waters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where the whore </a:t>
            </a:r>
            <a:r>
              <a:rPr lang="en-US" altLang="en-US" sz="2000" b="1" i="1" dirty="0" err="1">
                <a:solidFill>
                  <a:srgbClr val="FFFF00"/>
                </a:solidFill>
                <a:latin typeface="Verdana" pitchFamily="34" charset="0"/>
              </a:rPr>
              <a:t>sitteth</a:t>
            </a:r>
            <a:r>
              <a:rPr lang="en-US" altLang="en-US" sz="2000" b="1" i="1" dirty="0">
                <a:solidFill>
                  <a:srgbClr val="FFFF00"/>
                </a:solidFill>
                <a:latin typeface="Verdana" pitchFamily="34" charset="0"/>
              </a:rPr>
              <a:t>, are peoples, and multitudes, and nations, and tongues. </a:t>
            </a:r>
            <a:r>
              <a:rPr lang="en-US" altLang="en-US" sz="2000" b="1" i="1" dirty="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302094" name="TextBox 18"/>
          <p:cNvSpPr txBox="1">
            <a:spLocks noChangeArrowheads="1"/>
          </p:cNvSpPr>
          <p:nvPr/>
        </p:nvSpPr>
        <p:spPr bwMode="auto">
          <a:xfrm>
            <a:off x="358775" y="2991869"/>
            <a:ext cx="8562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meaning apparently is that these great world empires are her immediate support, but also that, secondarily, she is further and ultimately supported by all the peoples of the world.</a:t>
            </a:r>
          </a:p>
        </p:txBody>
      </p:sp>
      <p:sp>
        <p:nvSpPr>
          <p:cNvPr id="302095" name="TextBox 21"/>
          <p:cNvSpPr txBox="1">
            <a:spLocks noChangeArrowheads="1"/>
          </p:cNvSpPr>
          <p:nvPr/>
        </p:nvSpPr>
        <p:spPr bwMode="auto">
          <a:xfrm>
            <a:off x="372400" y="4392612"/>
            <a:ext cx="85169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waters of the troubled sea symbolize the ungodly nations in other scriptures as well </a:t>
            </a:r>
            <a:r>
              <a:rPr lang="en-US" altLang="en-US" sz="2000" b="1" i="1" dirty="0">
                <a:solidFill>
                  <a:srgbClr val="FFFF00"/>
                </a:solidFill>
                <a:latin typeface="Verdana" pitchFamily="34" charset="0"/>
              </a:rPr>
              <a:t>(Daniel 7:3; Isaiah 57:20).</a:t>
            </a:r>
            <a:r>
              <a:rPr lang="en-US" altLang="en-US" sz="2000" b="1" i="1" dirty="0">
                <a:solidFill>
                  <a:srgbClr val="FFFFFF"/>
                </a:solidFill>
                <a:latin typeface="Verdana" pitchFamily="34" charset="0"/>
              </a:rPr>
              <a:t> </a:t>
            </a:r>
            <a:endParaRPr lang="en-US" altLang="en-US" sz="2000" dirty="0">
              <a:solidFill>
                <a:srgbClr val="FFFFFF"/>
              </a:solidFill>
              <a:latin typeface="Verdana" pitchFamily="34" charset="0"/>
            </a:endParaRPr>
          </a:p>
        </p:txBody>
      </p:sp>
    </p:spTree>
    <p:extLst>
      <p:ext uri="{BB962C8B-B14F-4D97-AF65-F5344CB8AC3E}">
        <p14:creationId xmlns:p14="http://schemas.microsoft.com/office/powerpoint/2010/main" val="12223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2094">
                                            <p:txEl>
                                              <p:pRg st="0" end="0"/>
                                            </p:txEl>
                                          </p:spTgt>
                                        </p:tgtEl>
                                        <p:attrNameLst>
                                          <p:attrName>style.visibility</p:attrName>
                                        </p:attrNameLst>
                                      </p:cBhvr>
                                      <p:to>
                                        <p:strVal val="visible"/>
                                      </p:to>
                                    </p:set>
                                    <p:animEffect transition="in" filter="wheel(1)">
                                      <p:cBhvr>
                                        <p:cTn id="7" dur="2000"/>
                                        <p:tgtEl>
                                          <p:spTgt spid="3020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2095">
                                            <p:txEl>
                                              <p:pRg st="0" end="0"/>
                                            </p:txEl>
                                          </p:spTgt>
                                        </p:tgtEl>
                                        <p:attrNameLst>
                                          <p:attrName>style.visibility</p:attrName>
                                        </p:attrNameLst>
                                      </p:cBhvr>
                                      <p:to>
                                        <p:strVal val="visible"/>
                                      </p:to>
                                    </p:set>
                                    <p:animEffect transition="in" filter="wheel(1)">
                                      <p:cBhvr>
                                        <p:cTn id="12" dur="2000"/>
                                        <p:tgtEl>
                                          <p:spTgt spid="3020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2090">
                                            <p:txEl>
                                              <p:pRg st="0" end="0"/>
                                            </p:txEl>
                                          </p:spTgt>
                                        </p:tgtEl>
                                        <p:attrNameLst>
                                          <p:attrName>style.visibility</p:attrName>
                                        </p:attrNameLst>
                                      </p:cBhvr>
                                      <p:to>
                                        <p:strVal val="visible"/>
                                      </p:to>
                                    </p:set>
                                    <p:animEffect transition="in" filter="wheel(1)">
                                      <p:cBhvr>
                                        <p:cTn id="17" dur="2000"/>
                                        <p:tgtEl>
                                          <p:spTgt spid="302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3106" name="TextBox 3"/>
          <p:cNvSpPr txBox="1">
            <a:spLocks noChangeArrowheads="1"/>
          </p:cNvSpPr>
          <p:nvPr/>
        </p:nvSpPr>
        <p:spPr bwMode="auto">
          <a:xfrm>
            <a:off x="661194" y="1295780"/>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303107" name="Straight Connector 12"/>
          <p:cNvCxnSpPr>
            <a:cxnSpLocks noChangeShapeType="1"/>
          </p:cNvCxnSpPr>
          <p:nvPr/>
        </p:nvCxnSpPr>
        <p:spPr bwMode="auto">
          <a:xfrm>
            <a:off x="228553" y="66577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310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3109" name="TextBox 6"/>
          <p:cNvSpPr txBox="1">
            <a:spLocks noChangeArrowheads="1"/>
          </p:cNvSpPr>
          <p:nvPr/>
        </p:nvSpPr>
        <p:spPr bwMode="auto">
          <a:xfrm>
            <a:off x="800100" y="771905"/>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031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D1026E6-5397-4242-8752-840479F65310}" type="slidenum">
              <a:rPr lang="en-US" altLang="en-US" sz="1400" b="1" smtClean="0">
                <a:solidFill>
                  <a:srgbClr val="FFFFFF"/>
                </a:solidFill>
                <a:latin typeface="Verdana" pitchFamily="34" charset="0"/>
              </a:rPr>
              <a:pPr eaLnBrk="1" hangingPunct="1">
                <a:spcBef>
                  <a:spcPct val="0"/>
                </a:spcBef>
                <a:buFontTx/>
                <a:buNone/>
              </a:pPr>
              <a:t>55</a:t>
            </a:fld>
            <a:endParaRPr lang="en-US" altLang="en-US" sz="1400" b="1" smtClean="0">
              <a:solidFill>
                <a:srgbClr val="FFFFFF"/>
              </a:solidFill>
              <a:latin typeface="Verdana" pitchFamily="34" charset="0"/>
            </a:endParaRPr>
          </a:p>
        </p:txBody>
      </p:sp>
      <p:sp>
        <p:nvSpPr>
          <p:cNvPr id="30311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311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24B3862-32D9-45B1-852A-12A326DF65D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3114" name="TextBox 22"/>
          <p:cNvSpPr txBox="1">
            <a:spLocks noChangeArrowheads="1"/>
          </p:cNvSpPr>
          <p:nvPr/>
        </p:nvSpPr>
        <p:spPr bwMode="auto">
          <a:xfrm>
            <a:off x="184150" y="4775382"/>
            <a:ext cx="89598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With the departure of all </a:t>
            </a:r>
            <a:r>
              <a:rPr lang="en-US" altLang="en-US" sz="2000" b="1" i="1" dirty="0" smtClean="0">
                <a:solidFill>
                  <a:srgbClr val="FFFFFF"/>
                </a:solidFill>
                <a:latin typeface="Verdana" pitchFamily="34" charset="0"/>
              </a:rPr>
              <a:t>                                                          believers </a:t>
            </a:r>
            <a:r>
              <a:rPr lang="en-US" altLang="en-US" sz="2000" b="1" i="1" dirty="0">
                <a:solidFill>
                  <a:srgbClr val="FFFFFF"/>
                </a:solidFill>
                <a:latin typeface="Verdana" pitchFamily="34" charset="0"/>
              </a:rPr>
              <a:t>in the true </a:t>
            </a:r>
            <a:r>
              <a:rPr lang="en-US" altLang="en-US" sz="2000" b="1" i="1" dirty="0" smtClean="0">
                <a:solidFill>
                  <a:srgbClr val="FFFFFF"/>
                </a:solidFill>
                <a:latin typeface="Verdana" pitchFamily="34" charset="0"/>
              </a:rPr>
              <a:t>churches                                                                </a:t>
            </a:r>
            <a:r>
              <a:rPr lang="en-US" altLang="en-US" sz="2000" b="1" i="1" dirty="0">
                <a:solidFill>
                  <a:srgbClr val="FFFFFF"/>
                </a:solidFill>
                <a:latin typeface="Verdana" pitchFamily="34" charset="0"/>
              </a:rPr>
              <a:t>before the beginning of the tribulation period, organized religion will quickly be forged into a powerful tool for the support of the political power.</a:t>
            </a:r>
          </a:p>
        </p:txBody>
      </p:sp>
      <p:sp>
        <p:nvSpPr>
          <p:cNvPr id="303115" name="TextBox 19"/>
          <p:cNvSpPr txBox="1">
            <a:spLocks noChangeArrowheads="1"/>
          </p:cNvSpPr>
          <p:nvPr/>
        </p:nvSpPr>
        <p:spPr bwMode="auto">
          <a:xfrm>
            <a:off x="184151" y="3131309"/>
            <a:ext cx="447992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Then, suddenly, the ancient whore, reigning proudly over the peoples of the whole world, meets her end.</a:t>
            </a:r>
          </a:p>
        </p:txBody>
      </p:sp>
      <p:sp>
        <p:nvSpPr>
          <p:cNvPr id="303116" name="TextBox 20"/>
          <p:cNvSpPr txBox="1">
            <a:spLocks noChangeArrowheads="1"/>
          </p:cNvSpPr>
          <p:nvPr/>
        </p:nvSpPr>
        <p:spPr bwMode="auto">
          <a:xfrm>
            <a:off x="228554" y="1808921"/>
            <a:ext cx="879454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17:16. </a:t>
            </a:r>
            <a:r>
              <a:rPr lang="en-US" altLang="en-US" sz="2000" b="1" i="1" dirty="0">
                <a:solidFill>
                  <a:srgbClr val="FFFF00"/>
                </a:solidFill>
                <a:latin typeface="Verdana" pitchFamily="34" charset="0"/>
              </a:rPr>
              <a:t>And the ten horns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upon the beast, these shall hate the whore, and shall make her desolate and naked, and shall eat her flesh, and burn her with fire.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743" y="2793555"/>
            <a:ext cx="4342357" cy="25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61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3115">
                                            <p:txEl>
                                              <p:pRg st="0" end="0"/>
                                            </p:txEl>
                                          </p:spTgt>
                                        </p:tgtEl>
                                        <p:attrNameLst>
                                          <p:attrName>style.visibility</p:attrName>
                                        </p:attrNameLst>
                                      </p:cBhvr>
                                      <p:to>
                                        <p:strVal val="visible"/>
                                      </p:to>
                                    </p:set>
                                    <p:animEffect transition="in" filter="wheel(1)">
                                      <p:cBhvr>
                                        <p:cTn id="7" dur="2000"/>
                                        <p:tgtEl>
                                          <p:spTgt spid="30311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3114">
                                            <p:txEl>
                                              <p:pRg st="0" end="0"/>
                                            </p:txEl>
                                          </p:spTgt>
                                        </p:tgtEl>
                                        <p:attrNameLst>
                                          <p:attrName>style.visibility</p:attrName>
                                        </p:attrNameLst>
                                      </p:cBhvr>
                                      <p:to>
                                        <p:strVal val="visible"/>
                                      </p:to>
                                    </p:set>
                                    <p:animEffect transition="in" filter="wheel(1)">
                                      <p:cBhvr>
                                        <p:cTn id="15" dur="2000"/>
                                        <p:tgtEl>
                                          <p:spTgt spid="3031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3106" name="TextBox 3"/>
          <p:cNvSpPr txBox="1">
            <a:spLocks noChangeArrowheads="1"/>
          </p:cNvSpPr>
          <p:nvPr/>
        </p:nvSpPr>
        <p:spPr bwMode="auto">
          <a:xfrm>
            <a:off x="661194" y="1295780"/>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303107" name="Straight Connector 12"/>
          <p:cNvCxnSpPr>
            <a:cxnSpLocks noChangeShapeType="1"/>
          </p:cNvCxnSpPr>
          <p:nvPr/>
        </p:nvCxnSpPr>
        <p:spPr bwMode="auto">
          <a:xfrm>
            <a:off x="228553" y="66577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310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3109" name="TextBox 6"/>
          <p:cNvSpPr txBox="1">
            <a:spLocks noChangeArrowheads="1"/>
          </p:cNvSpPr>
          <p:nvPr/>
        </p:nvSpPr>
        <p:spPr bwMode="auto">
          <a:xfrm>
            <a:off x="800100" y="771905"/>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031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D1026E6-5397-4242-8752-840479F65310}" type="slidenum">
              <a:rPr lang="en-US" altLang="en-US" sz="1400" b="1" smtClean="0">
                <a:solidFill>
                  <a:srgbClr val="FFFFFF"/>
                </a:solidFill>
                <a:latin typeface="Verdana" pitchFamily="34" charset="0"/>
              </a:rPr>
              <a:pPr eaLnBrk="1" hangingPunct="1">
                <a:spcBef>
                  <a:spcPct val="0"/>
                </a:spcBef>
                <a:buFontTx/>
                <a:buNone/>
              </a:pPr>
              <a:t>56</a:t>
            </a:fld>
            <a:endParaRPr lang="en-US" altLang="en-US" sz="1400" b="1" smtClean="0">
              <a:solidFill>
                <a:srgbClr val="FFFFFF"/>
              </a:solidFill>
              <a:latin typeface="Verdana" pitchFamily="34" charset="0"/>
            </a:endParaRPr>
          </a:p>
        </p:txBody>
      </p:sp>
      <p:sp>
        <p:nvSpPr>
          <p:cNvPr id="30311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311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24B3862-32D9-45B1-852A-12A326DF65D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3116" name="TextBox 20"/>
          <p:cNvSpPr txBox="1">
            <a:spLocks noChangeArrowheads="1"/>
          </p:cNvSpPr>
          <p:nvPr/>
        </p:nvSpPr>
        <p:spPr bwMode="auto">
          <a:xfrm>
            <a:off x="391864" y="1808921"/>
            <a:ext cx="863123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17:16. </a:t>
            </a:r>
            <a:r>
              <a:rPr lang="en-US" altLang="en-US" sz="2000" b="1" i="1" dirty="0">
                <a:solidFill>
                  <a:srgbClr val="FFFF00"/>
                </a:solidFill>
                <a:latin typeface="Verdana" pitchFamily="34" charset="0"/>
              </a:rPr>
              <a:t>And the ten horns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upon the beast, these shall hate the whore, and shall make her desolate and naked, and shall eat her flesh, and burn her with fire.</a:t>
            </a:r>
          </a:p>
        </p:txBody>
      </p:sp>
      <p:sp>
        <p:nvSpPr>
          <p:cNvPr id="303117" name="TextBox 21"/>
          <p:cNvSpPr txBox="1">
            <a:spLocks noChangeArrowheads="1"/>
          </p:cNvSpPr>
          <p:nvPr/>
        </p:nvSpPr>
        <p:spPr bwMode="auto">
          <a:xfrm>
            <a:off x="391864" y="3131309"/>
            <a:ext cx="85657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During the first half of the tribulation, while the beast is attempting to establish his supremacy over his colleagues in the ten-kingdom </a:t>
            </a:r>
            <a:r>
              <a:rPr lang="en-US" altLang="en-US" sz="2000" b="1" i="1" dirty="0" smtClean="0">
                <a:solidFill>
                  <a:srgbClr val="FFFFFF"/>
                </a:solidFill>
                <a:latin typeface="Verdana" pitchFamily="34" charset="0"/>
              </a:rPr>
              <a:t>                                                      federated </a:t>
            </a:r>
            <a:r>
              <a:rPr lang="en-US" altLang="en-US" sz="2000" b="1" i="1" dirty="0">
                <a:solidFill>
                  <a:srgbClr val="FFFFFF"/>
                </a:solidFill>
                <a:latin typeface="Verdana" pitchFamily="34" charset="0"/>
              </a:rPr>
              <a:t>empire, he quickly </a:t>
            </a:r>
            <a:r>
              <a:rPr lang="en-US" altLang="en-US" sz="2000" b="1" i="1" dirty="0" smtClean="0">
                <a:solidFill>
                  <a:srgbClr val="FFFFFF"/>
                </a:solidFill>
                <a:latin typeface="Verdana" pitchFamily="34" charset="0"/>
              </a:rPr>
              <a:t>realizes                                                         </a:t>
            </a:r>
            <a:r>
              <a:rPr lang="en-US" altLang="en-US" sz="2000" b="1" i="1" dirty="0">
                <a:solidFill>
                  <a:srgbClr val="FFFFFF"/>
                </a:solidFill>
                <a:latin typeface="Verdana" pitchFamily="34" charset="0"/>
              </a:rPr>
              <a:t>he can use man’s religious nature to </a:t>
            </a:r>
            <a:r>
              <a:rPr lang="en-US" altLang="en-US" sz="2000" b="1" i="1" dirty="0" smtClean="0">
                <a:solidFill>
                  <a:srgbClr val="FFFFFF"/>
                </a:solidFill>
                <a:latin typeface="Verdana" pitchFamily="34" charset="0"/>
              </a:rPr>
              <a:t>                                                       help </a:t>
            </a:r>
            <a:r>
              <a:rPr lang="en-US" altLang="en-US" sz="2000" b="1" i="1" dirty="0">
                <a:solidFill>
                  <a:srgbClr val="FFFFFF"/>
                </a:solidFill>
                <a:latin typeface="Verdana" pitchFamily="34" charset="0"/>
              </a:rPr>
              <a:t>implement his own ambitions.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797726"/>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99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3117">
                                            <p:txEl>
                                              <p:pRg st="0" end="0"/>
                                            </p:txEl>
                                          </p:spTgt>
                                        </p:tgtEl>
                                        <p:attrNameLst>
                                          <p:attrName>style.visibility</p:attrName>
                                        </p:attrNameLst>
                                      </p:cBhvr>
                                      <p:to>
                                        <p:strVal val="visible"/>
                                      </p:to>
                                    </p:set>
                                    <p:animEffect transition="in" filter="wheel(1)">
                                      <p:cBhvr>
                                        <p:cTn id="7" dur="2000"/>
                                        <p:tgtEl>
                                          <p:spTgt spid="30311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4130"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04131" name="Straight Connector 12"/>
          <p:cNvCxnSpPr>
            <a:cxnSpLocks noChangeShapeType="1"/>
          </p:cNvCxnSpPr>
          <p:nvPr/>
        </p:nvCxnSpPr>
        <p:spPr bwMode="auto">
          <a:xfrm>
            <a:off x="2921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413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4133"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041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DDFFD77-D614-4A7B-8658-AEFF7567C849}" type="slidenum">
              <a:rPr lang="en-US" altLang="en-US" sz="1400" b="1" smtClean="0">
                <a:solidFill>
                  <a:srgbClr val="FFFFFF"/>
                </a:solidFill>
                <a:latin typeface="Verdana" pitchFamily="34" charset="0"/>
              </a:rPr>
              <a:pPr eaLnBrk="1" hangingPunct="1">
                <a:spcBef>
                  <a:spcPct val="0"/>
                </a:spcBef>
                <a:buFontTx/>
                <a:buNone/>
              </a:pPr>
              <a:t>57</a:t>
            </a:fld>
            <a:endParaRPr lang="en-US" altLang="en-US" sz="1400" b="1" smtClean="0">
              <a:solidFill>
                <a:srgbClr val="FFFFFF"/>
              </a:solidFill>
              <a:latin typeface="Verdana" pitchFamily="34" charset="0"/>
            </a:endParaRPr>
          </a:p>
        </p:txBody>
      </p:sp>
      <p:sp>
        <p:nvSpPr>
          <p:cNvPr id="30413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413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B2B302A2-61A8-48EF-AF64-8EB174C8526D}"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4138" name="TextBox 22"/>
          <p:cNvSpPr txBox="1">
            <a:spLocks noChangeArrowheads="1"/>
          </p:cNvSpPr>
          <p:nvPr/>
        </p:nvSpPr>
        <p:spPr bwMode="auto">
          <a:xfrm>
            <a:off x="292100" y="4578587"/>
            <a:ext cx="8789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However, the beast and the false prophet will quickly let it be known that they neither want nor need this vast humanistic religious complex any more.</a:t>
            </a:r>
          </a:p>
        </p:txBody>
      </p:sp>
      <p:sp>
        <p:nvSpPr>
          <p:cNvPr id="304139" name="TextBox 19"/>
          <p:cNvSpPr txBox="1">
            <a:spLocks noChangeArrowheads="1"/>
          </p:cNvSpPr>
          <p:nvPr/>
        </p:nvSpPr>
        <p:spPr bwMode="auto">
          <a:xfrm>
            <a:off x="287338" y="3136900"/>
            <a:ext cx="87868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Then, when he finally attains his goal of global dictatorship at the midpoint of the tribulation, the members of the world’s religious hierarchy hope they will share richly in the fruits of conquest.</a:t>
            </a:r>
          </a:p>
        </p:txBody>
      </p:sp>
      <p:sp>
        <p:nvSpPr>
          <p:cNvPr id="304140" name="TextBox 20"/>
          <p:cNvSpPr txBox="1">
            <a:spLocks noChangeArrowheads="1"/>
          </p:cNvSpPr>
          <p:nvPr/>
        </p:nvSpPr>
        <p:spPr bwMode="auto">
          <a:xfrm>
            <a:off x="292100" y="1679575"/>
            <a:ext cx="88566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17:16. </a:t>
            </a:r>
            <a:r>
              <a:rPr lang="en-US" altLang="en-US" sz="2000" b="1" i="1" dirty="0">
                <a:solidFill>
                  <a:srgbClr val="FFFF00"/>
                </a:solidFill>
                <a:latin typeface="Verdana" pitchFamily="34" charset="0"/>
              </a:rPr>
              <a:t>And the ten horns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upon the beast, these shall hate the whore, and shall make her desolate and naked, and shall eat her flesh, and burn her with fire. </a:t>
            </a:r>
            <a:r>
              <a:rPr lang="en-US" altLang="en-US" sz="2000" b="1" i="1" dirty="0">
                <a:solidFill>
                  <a:srgbClr val="FFFFFF"/>
                </a:solidFill>
                <a:latin typeface="Verdana" pitchFamily="34" charset="0"/>
              </a:rPr>
              <a:t>(Cont’d)</a:t>
            </a:r>
          </a:p>
        </p:txBody>
      </p:sp>
      <p:sp>
        <p:nvSpPr>
          <p:cNvPr id="304141" name="TextBox 16"/>
          <p:cNvSpPr txBox="1">
            <a:spLocks noChangeArrowheads="1"/>
          </p:cNvSpPr>
          <p:nvPr/>
        </p:nvSpPr>
        <p:spPr bwMode="auto">
          <a:xfrm>
            <a:off x="457200" y="5773805"/>
            <a:ext cx="85169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Possibly the ten kings also will </a:t>
            </a:r>
            <a:r>
              <a:rPr lang="en-US" altLang="en-US" sz="2000" b="1" i="1" dirty="0" smtClean="0">
                <a:solidFill>
                  <a:srgbClr val="FFFFFF"/>
                </a:solidFill>
                <a:latin typeface="Verdana" pitchFamily="34" charset="0"/>
              </a:rPr>
              <a:t>develop hostility </a:t>
            </a:r>
            <a:r>
              <a:rPr lang="en-US" altLang="en-US" sz="2000" b="1" i="1" dirty="0">
                <a:solidFill>
                  <a:srgbClr val="FFFFFF"/>
                </a:solidFill>
                <a:latin typeface="Verdana" pitchFamily="34" charset="0"/>
              </a:rPr>
              <a:t>toward this particular religious hierarchy.  </a:t>
            </a:r>
          </a:p>
        </p:txBody>
      </p:sp>
    </p:spTree>
    <p:extLst>
      <p:ext uri="{BB962C8B-B14F-4D97-AF65-F5344CB8AC3E}">
        <p14:creationId xmlns:p14="http://schemas.microsoft.com/office/powerpoint/2010/main" val="147005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4139">
                                            <p:txEl>
                                              <p:pRg st="0" end="0"/>
                                            </p:txEl>
                                          </p:spTgt>
                                        </p:tgtEl>
                                        <p:attrNameLst>
                                          <p:attrName>style.visibility</p:attrName>
                                        </p:attrNameLst>
                                      </p:cBhvr>
                                      <p:to>
                                        <p:strVal val="visible"/>
                                      </p:to>
                                    </p:set>
                                    <p:animEffect transition="in" filter="wheel(1)">
                                      <p:cBhvr>
                                        <p:cTn id="7" dur="2000"/>
                                        <p:tgtEl>
                                          <p:spTgt spid="304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4138">
                                            <p:txEl>
                                              <p:pRg st="0" end="0"/>
                                            </p:txEl>
                                          </p:spTgt>
                                        </p:tgtEl>
                                        <p:attrNameLst>
                                          <p:attrName>style.visibility</p:attrName>
                                        </p:attrNameLst>
                                      </p:cBhvr>
                                      <p:to>
                                        <p:strVal val="visible"/>
                                      </p:to>
                                    </p:set>
                                    <p:animEffect transition="in" filter="wheel(1)">
                                      <p:cBhvr>
                                        <p:cTn id="12" dur="2000"/>
                                        <p:tgtEl>
                                          <p:spTgt spid="3041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4141">
                                            <p:txEl>
                                              <p:pRg st="0" end="0"/>
                                            </p:txEl>
                                          </p:spTgt>
                                        </p:tgtEl>
                                        <p:attrNameLst>
                                          <p:attrName>style.visibility</p:attrName>
                                        </p:attrNameLst>
                                      </p:cBhvr>
                                      <p:to>
                                        <p:strVal val="visible"/>
                                      </p:to>
                                    </p:set>
                                    <p:animEffect transition="in" filter="wheel(1)">
                                      <p:cBhvr>
                                        <p:cTn id="17" dur="2000"/>
                                        <p:tgtEl>
                                          <p:spTgt spid="3041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5154" name="TextBox 3"/>
          <p:cNvSpPr txBox="1">
            <a:spLocks noChangeArrowheads="1"/>
          </p:cNvSpPr>
          <p:nvPr/>
        </p:nvSpPr>
        <p:spPr bwMode="auto">
          <a:xfrm>
            <a:off x="647700" y="1264813"/>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305155" name="Straight Connector 12"/>
          <p:cNvCxnSpPr>
            <a:cxnSpLocks noChangeShapeType="1"/>
          </p:cNvCxnSpPr>
          <p:nvPr/>
        </p:nvCxnSpPr>
        <p:spPr bwMode="auto">
          <a:xfrm>
            <a:off x="361950" y="7409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5156" name="TextBox 5"/>
          <p:cNvSpPr txBox="1">
            <a:spLocks noChangeArrowheads="1"/>
          </p:cNvSpPr>
          <p:nvPr/>
        </p:nvSpPr>
        <p:spPr bwMode="auto">
          <a:xfrm>
            <a:off x="647700" y="32912"/>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5157" name="TextBox 6"/>
          <p:cNvSpPr txBox="1">
            <a:spLocks noChangeArrowheads="1"/>
          </p:cNvSpPr>
          <p:nvPr/>
        </p:nvSpPr>
        <p:spPr bwMode="auto">
          <a:xfrm>
            <a:off x="800100" y="740938"/>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3051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57151A6-2B92-4685-8019-17EF8651EB5D}" type="slidenum">
              <a:rPr lang="en-US" altLang="en-US" sz="1400" b="1" smtClean="0">
                <a:solidFill>
                  <a:srgbClr val="FFFFFF"/>
                </a:solidFill>
                <a:latin typeface="Verdana" pitchFamily="34" charset="0"/>
              </a:rPr>
              <a:pPr eaLnBrk="1" hangingPunct="1">
                <a:spcBef>
                  <a:spcPct val="0"/>
                </a:spcBef>
                <a:buFontTx/>
                <a:buNone/>
              </a:pPr>
              <a:t>58</a:t>
            </a:fld>
            <a:endParaRPr lang="en-US" altLang="en-US" sz="1400" b="1" smtClean="0">
              <a:solidFill>
                <a:srgbClr val="FFFFFF"/>
              </a:solidFill>
              <a:latin typeface="Verdana" pitchFamily="34" charset="0"/>
            </a:endParaRPr>
          </a:p>
        </p:txBody>
      </p:sp>
      <p:sp>
        <p:nvSpPr>
          <p:cNvPr id="30515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516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FD01F53-C4E4-4240-A38A-343F4475AE2D}"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5162" name="TextBox 22"/>
          <p:cNvSpPr txBox="1">
            <a:spLocks noChangeArrowheads="1"/>
          </p:cNvSpPr>
          <p:nvPr/>
        </p:nvSpPr>
        <p:spPr bwMode="auto">
          <a:xfrm>
            <a:off x="284163" y="4346972"/>
            <a:ext cx="87899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With that, the campaign of annihilation will be mounted in full.  All the riches of the temples will be confiscated, the buildings burned with fire, the leaders executed.  </a:t>
            </a:r>
          </a:p>
        </p:txBody>
      </p:sp>
      <p:sp>
        <p:nvSpPr>
          <p:cNvPr id="305163" name="TextBox 19"/>
          <p:cNvSpPr txBox="1">
            <a:spLocks noChangeArrowheads="1"/>
          </p:cNvSpPr>
          <p:nvPr/>
        </p:nvSpPr>
        <p:spPr bwMode="auto">
          <a:xfrm>
            <a:off x="287338" y="3130550"/>
            <a:ext cx="8786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Consequently, they will eagerly jump at the chance to destroy this despised harlot once the beast gives permission.</a:t>
            </a:r>
          </a:p>
        </p:txBody>
      </p:sp>
      <p:sp>
        <p:nvSpPr>
          <p:cNvPr id="305164" name="TextBox 20"/>
          <p:cNvSpPr txBox="1">
            <a:spLocks noChangeArrowheads="1"/>
          </p:cNvSpPr>
          <p:nvPr/>
        </p:nvSpPr>
        <p:spPr bwMode="auto">
          <a:xfrm>
            <a:off x="361951" y="1806575"/>
            <a:ext cx="87820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17:16. </a:t>
            </a:r>
            <a:r>
              <a:rPr lang="en-US" altLang="en-US" sz="2000" b="1" i="1" dirty="0">
                <a:solidFill>
                  <a:srgbClr val="FFFF00"/>
                </a:solidFill>
                <a:latin typeface="Verdana" pitchFamily="34" charset="0"/>
              </a:rPr>
              <a:t>And the ten horns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upon the beast, these shall hate the whore, and shall make her desolate and naked, and shall eat her flesh, and burn her with fire. </a:t>
            </a:r>
            <a:r>
              <a:rPr lang="en-US" altLang="en-US" sz="2000" b="1" i="1" dirty="0">
                <a:solidFill>
                  <a:srgbClr val="FFFFFF"/>
                </a:solidFill>
                <a:latin typeface="Verdana" pitchFamily="34" charset="0"/>
              </a:rPr>
              <a:t>(Cont’d)</a:t>
            </a:r>
          </a:p>
        </p:txBody>
      </p:sp>
      <p:sp>
        <p:nvSpPr>
          <p:cNvPr id="305165" name="TextBox 21"/>
          <p:cNvSpPr txBox="1">
            <a:spLocks noChangeArrowheads="1"/>
          </p:cNvSpPr>
          <p:nvPr/>
        </p:nvSpPr>
        <p:spPr bwMode="auto">
          <a:xfrm>
            <a:off x="287338" y="5562690"/>
            <a:ext cx="8518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old whore will be left desolate and naked.</a:t>
            </a:r>
          </a:p>
        </p:txBody>
      </p:sp>
    </p:spTree>
    <p:extLst>
      <p:ext uri="{BB962C8B-B14F-4D97-AF65-F5344CB8AC3E}">
        <p14:creationId xmlns:p14="http://schemas.microsoft.com/office/powerpoint/2010/main" val="313557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5163">
                                            <p:txEl>
                                              <p:pRg st="0" end="0"/>
                                            </p:txEl>
                                          </p:spTgt>
                                        </p:tgtEl>
                                        <p:attrNameLst>
                                          <p:attrName>style.visibility</p:attrName>
                                        </p:attrNameLst>
                                      </p:cBhvr>
                                      <p:to>
                                        <p:strVal val="visible"/>
                                      </p:to>
                                    </p:set>
                                    <p:animEffect transition="in" filter="wheel(1)">
                                      <p:cBhvr>
                                        <p:cTn id="7" dur="2000"/>
                                        <p:tgtEl>
                                          <p:spTgt spid="305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5162">
                                            <p:txEl>
                                              <p:pRg st="0" end="0"/>
                                            </p:txEl>
                                          </p:spTgt>
                                        </p:tgtEl>
                                        <p:attrNameLst>
                                          <p:attrName>style.visibility</p:attrName>
                                        </p:attrNameLst>
                                      </p:cBhvr>
                                      <p:to>
                                        <p:strVal val="visible"/>
                                      </p:to>
                                    </p:set>
                                    <p:animEffect transition="in" filter="wheel(1)">
                                      <p:cBhvr>
                                        <p:cTn id="12" dur="2000"/>
                                        <p:tgtEl>
                                          <p:spTgt spid="3051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5165">
                                            <p:txEl>
                                              <p:pRg st="0" end="0"/>
                                            </p:txEl>
                                          </p:spTgt>
                                        </p:tgtEl>
                                        <p:attrNameLst>
                                          <p:attrName>style.visibility</p:attrName>
                                        </p:attrNameLst>
                                      </p:cBhvr>
                                      <p:to>
                                        <p:strVal val="visible"/>
                                      </p:to>
                                    </p:set>
                                    <p:animEffect transition="in" filter="wheel(1)">
                                      <p:cBhvr>
                                        <p:cTn id="17" dur="2000"/>
                                        <p:tgtEl>
                                          <p:spTgt spid="3051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617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06179"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618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618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0618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C260EC98-A664-48E6-BAB2-2294C08DB1B8}" type="slidenum">
              <a:rPr lang="en-US" altLang="en-US" sz="1400" b="1" smtClean="0">
                <a:solidFill>
                  <a:srgbClr val="FFFFFF"/>
                </a:solidFill>
                <a:latin typeface="Verdana" pitchFamily="34" charset="0"/>
              </a:rPr>
              <a:pPr eaLnBrk="1" hangingPunct="1">
                <a:spcBef>
                  <a:spcPct val="0"/>
                </a:spcBef>
                <a:buFontTx/>
                <a:buNone/>
              </a:pPr>
              <a:t>59</a:t>
            </a:fld>
            <a:endParaRPr lang="en-US" altLang="en-US" sz="1400" b="1" smtClean="0">
              <a:solidFill>
                <a:srgbClr val="FFFFFF"/>
              </a:solidFill>
              <a:latin typeface="Verdana" pitchFamily="34" charset="0"/>
            </a:endParaRPr>
          </a:p>
        </p:txBody>
      </p:sp>
      <p:sp>
        <p:nvSpPr>
          <p:cNvPr id="30618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618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19C0504E-03AA-405C-81C9-54167F096FE8}"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6186" name="TextBox 22"/>
          <p:cNvSpPr txBox="1">
            <a:spLocks noChangeArrowheads="1"/>
          </p:cNvSpPr>
          <p:nvPr/>
        </p:nvSpPr>
        <p:spPr bwMode="auto">
          <a:xfrm>
            <a:off x="424656" y="4823684"/>
            <a:ext cx="87899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God used these ten kings, first of all, to destroy the age-old pseudoscientific system of religious Babylon.  </a:t>
            </a:r>
          </a:p>
        </p:txBody>
      </p:sp>
      <p:sp>
        <p:nvSpPr>
          <p:cNvPr id="306187" name="TextBox 20"/>
          <p:cNvSpPr txBox="1">
            <a:spLocks noChangeArrowheads="1"/>
          </p:cNvSpPr>
          <p:nvPr/>
        </p:nvSpPr>
        <p:spPr bwMode="auto">
          <a:xfrm>
            <a:off x="385763" y="1560915"/>
            <a:ext cx="8758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17:17. </a:t>
            </a:r>
            <a:r>
              <a:rPr lang="en-US" altLang="en-US" sz="2000" b="1" i="1" dirty="0">
                <a:solidFill>
                  <a:srgbClr val="FFFF00"/>
                </a:solidFill>
                <a:latin typeface="Verdana" pitchFamily="34" charset="0"/>
              </a:rPr>
              <a:t>For God hath put in their hearts to fulfil his will, and to agree, and give their kingdom unto the beast, until the words of God shall be fulfilled. </a:t>
            </a:r>
          </a:p>
        </p:txBody>
      </p:sp>
      <p:sp>
        <p:nvSpPr>
          <p:cNvPr id="306188" name="TextBox 21"/>
          <p:cNvSpPr txBox="1">
            <a:spLocks noChangeArrowheads="1"/>
          </p:cNvSpPr>
          <p:nvPr/>
        </p:nvSpPr>
        <p:spPr bwMode="auto">
          <a:xfrm>
            <a:off x="424656" y="5619798"/>
            <a:ext cx="855107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They did this for their own utterly selfish and wicked motives, of course, but nevertheless they accomplished the will of God in the process.</a:t>
            </a:r>
          </a:p>
        </p:txBody>
      </p:sp>
      <p:sp>
        <p:nvSpPr>
          <p:cNvPr id="306189" name="TextBox 16"/>
          <p:cNvSpPr txBox="1">
            <a:spLocks noChangeArrowheads="1"/>
          </p:cNvSpPr>
          <p:nvPr/>
        </p:nvSpPr>
        <p:spPr bwMode="auto">
          <a:xfrm>
            <a:off x="385763" y="2576915"/>
            <a:ext cx="44037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Herein is an amazing thing, that men should fulfill God’s will even while they oppose His will!” </a:t>
            </a:r>
            <a:r>
              <a:rPr lang="en-US" altLang="en-US" sz="2000" b="1" i="1" dirty="0">
                <a:solidFill>
                  <a:srgbClr val="FFFF00"/>
                </a:solidFill>
                <a:latin typeface="Verdana" pitchFamily="34" charset="0"/>
              </a:rPr>
              <a:t>(Psalms 76:10).</a:t>
            </a:r>
            <a:r>
              <a:rPr lang="en-US" altLang="en-US" sz="2000" b="1" i="1" dirty="0">
                <a:solidFill>
                  <a:srgbClr val="FFFFFF"/>
                </a:solidFill>
                <a:latin typeface="Verdana" pitchFamily="34" charset="0"/>
              </a:rPr>
              <a:t>  It was like the men who crucified Jesus </a:t>
            </a:r>
            <a:r>
              <a:rPr lang="en-US" altLang="en-US" sz="2000" b="1" i="1" dirty="0">
                <a:solidFill>
                  <a:srgbClr val="FFFF00"/>
                </a:solidFill>
                <a:latin typeface="Verdana" pitchFamily="34" charset="0"/>
              </a:rPr>
              <a:t>(Acts 4:26-28).</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50" y="2615618"/>
            <a:ext cx="2970619" cy="2208066"/>
          </a:xfrm>
          <a:prstGeom prst="rect">
            <a:avLst/>
          </a:prstGeom>
        </p:spPr>
      </p:pic>
    </p:spTree>
    <p:extLst>
      <p:ext uri="{BB962C8B-B14F-4D97-AF65-F5344CB8AC3E}">
        <p14:creationId xmlns:p14="http://schemas.microsoft.com/office/powerpoint/2010/main" val="33222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6189">
                                            <p:txEl>
                                              <p:pRg st="0" end="0"/>
                                            </p:txEl>
                                          </p:spTgt>
                                        </p:tgtEl>
                                        <p:attrNameLst>
                                          <p:attrName>style.visibility</p:attrName>
                                        </p:attrNameLst>
                                      </p:cBhvr>
                                      <p:to>
                                        <p:strVal val="visible"/>
                                      </p:to>
                                    </p:set>
                                    <p:animEffect transition="in" filter="wheel(1)">
                                      <p:cBhvr>
                                        <p:cTn id="7" dur="2000"/>
                                        <p:tgtEl>
                                          <p:spTgt spid="306189">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6186">
                                            <p:txEl>
                                              <p:pRg st="0" end="0"/>
                                            </p:txEl>
                                          </p:spTgt>
                                        </p:tgtEl>
                                        <p:attrNameLst>
                                          <p:attrName>style.visibility</p:attrName>
                                        </p:attrNameLst>
                                      </p:cBhvr>
                                      <p:to>
                                        <p:strVal val="visible"/>
                                      </p:to>
                                    </p:set>
                                    <p:animEffect transition="in" filter="wheel(1)">
                                      <p:cBhvr>
                                        <p:cTn id="15" dur="2000"/>
                                        <p:tgtEl>
                                          <p:spTgt spid="30618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06188">
                                            <p:txEl>
                                              <p:pRg st="0" end="0"/>
                                            </p:txEl>
                                          </p:spTgt>
                                        </p:tgtEl>
                                        <p:attrNameLst>
                                          <p:attrName>style.visibility</p:attrName>
                                        </p:attrNameLst>
                                      </p:cBhvr>
                                      <p:to>
                                        <p:strVal val="visible"/>
                                      </p:to>
                                    </p:set>
                                    <p:animEffect transition="in" filter="wheel(1)">
                                      <p:cBhvr>
                                        <p:cTn id="20" dur="2000"/>
                                        <p:tgtEl>
                                          <p:spTgt spid="30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59074" name="TextBox 3"/>
          <p:cNvSpPr txBox="1">
            <a:spLocks noChangeArrowheads="1"/>
          </p:cNvSpPr>
          <p:nvPr/>
        </p:nvSpPr>
        <p:spPr bwMode="auto">
          <a:xfrm>
            <a:off x="647700" y="1374232"/>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sp>
        <p:nvSpPr>
          <p:cNvPr id="25907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59077" name="TextBox 6"/>
          <p:cNvSpPr txBox="1">
            <a:spLocks noChangeArrowheads="1"/>
          </p:cNvSpPr>
          <p:nvPr/>
        </p:nvSpPr>
        <p:spPr bwMode="auto">
          <a:xfrm>
            <a:off x="800100" y="766645"/>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351631" y="3892504"/>
            <a:ext cx="86312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the unprecedented global earthquake which comprised the last plague was leveling the cities of the world, it had been called to John’s attention that one of those cities - great Babylon - was about to undergo some exquisite special judgment appropriate to her unparalleled wickedness </a:t>
            </a:r>
            <a:r>
              <a:rPr lang="en-US" altLang="en-US" sz="2000" b="1" i="1" dirty="0">
                <a:solidFill>
                  <a:srgbClr val="FFFF00"/>
                </a:solidFill>
                <a:latin typeface="Verdana" pitchFamily="34" charset="0"/>
              </a:rPr>
              <a:t>(Revelation </a:t>
            </a:r>
            <a:r>
              <a:rPr lang="en-US" altLang="en-US" sz="2000" b="1" i="1" dirty="0" smtClean="0">
                <a:solidFill>
                  <a:srgbClr val="FFFF00"/>
                </a:solidFill>
                <a:latin typeface="Verdana" pitchFamily="34" charset="0"/>
              </a:rPr>
              <a:t>16:19, Revelation </a:t>
            </a:r>
            <a:r>
              <a:rPr lang="en-US" altLang="en-US" sz="2000" b="1" i="1" dirty="0">
                <a:solidFill>
                  <a:srgbClr val="FFFF00"/>
                </a:solidFill>
                <a:latin typeface="Verdana" pitchFamily="34" charset="0"/>
              </a:rPr>
              <a:t>14:8)</a:t>
            </a:r>
            <a:r>
              <a:rPr lang="en-US" altLang="en-US" sz="2000" b="1" i="1" dirty="0">
                <a:solidFill>
                  <a:srgbClr val="FFFFFF"/>
                </a:solidFill>
                <a:latin typeface="Verdana" pitchFamily="34" charset="0"/>
              </a:rPr>
              <a:t>.</a:t>
            </a:r>
          </a:p>
        </p:txBody>
      </p:sp>
      <p:sp>
        <p:nvSpPr>
          <p:cNvPr id="259079" name="TextBox 9"/>
          <p:cNvSpPr txBox="1">
            <a:spLocks noChangeArrowheads="1"/>
          </p:cNvSpPr>
          <p:nvPr/>
        </p:nvSpPr>
        <p:spPr bwMode="auto">
          <a:xfrm>
            <a:off x="376237" y="1912938"/>
            <a:ext cx="59426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  </a:t>
            </a:r>
            <a:r>
              <a:rPr lang="en-US" altLang="en-US" sz="2000" b="1" i="1" dirty="0">
                <a:solidFill>
                  <a:srgbClr val="FFFF00"/>
                </a:solidFill>
                <a:latin typeface="Verdana" pitchFamily="34" charset="0"/>
              </a:rPr>
              <a:t>And there came one of the seven angels which had the seven vials, and talked with me, saying unto me, Come hither; I will show unto thee the judgment of the great whore that </a:t>
            </a:r>
            <a:r>
              <a:rPr lang="en-US" altLang="en-US" sz="2000" b="1" i="1" dirty="0" err="1">
                <a:solidFill>
                  <a:srgbClr val="FFFF00"/>
                </a:solidFill>
                <a:latin typeface="Verdana" pitchFamily="34" charset="0"/>
              </a:rPr>
              <a:t>sitteth</a:t>
            </a:r>
            <a:r>
              <a:rPr lang="en-US" altLang="en-US" sz="2000" b="1" i="1" dirty="0">
                <a:solidFill>
                  <a:srgbClr val="FFFF00"/>
                </a:solidFill>
                <a:latin typeface="Verdana" pitchFamily="34" charset="0"/>
              </a:rPr>
              <a:t> upon many waters.</a:t>
            </a:r>
          </a:p>
        </p:txBody>
      </p:sp>
      <p:sp>
        <p:nvSpPr>
          <p:cNvPr id="25908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9471023-B898-4BDB-BC1B-07EC32FFECB5}" type="slidenum">
              <a:rPr lang="en-US" altLang="en-US" sz="1400" b="1" smtClean="0">
                <a:solidFill>
                  <a:srgbClr val="FFFFFF"/>
                </a:solidFill>
                <a:latin typeface="Verdana" pitchFamily="34" charset="0"/>
              </a:rPr>
              <a:pPr eaLnBrk="1" hangingPunct="1">
                <a:spcBef>
                  <a:spcPct val="0"/>
                </a:spcBef>
                <a:buFontTx/>
                <a:buNone/>
              </a:pPr>
              <a:t>6</a:t>
            </a:fld>
            <a:endParaRPr lang="en-US" altLang="en-US" sz="1400" b="1" smtClean="0">
              <a:solidFill>
                <a:srgbClr val="FFFFFF"/>
              </a:solidFill>
              <a:latin typeface="Verdana" pitchFamily="34" charset="0"/>
            </a:endParaRPr>
          </a:p>
        </p:txBody>
      </p:sp>
      <p:sp>
        <p:nvSpPr>
          <p:cNvPr id="25908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5908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91728A5-A88F-47F2-BBDC-E1FDB2CEC0D3}"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77825" y="5843683"/>
            <a:ext cx="8631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Only he calls it “the judgment of the great whore that </a:t>
            </a:r>
            <a:r>
              <a:rPr lang="en-US" altLang="en-US" sz="2000" b="1" i="1" dirty="0" err="1">
                <a:solidFill>
                  <a:srgbClr val="FFFFFF"/>
                </a:solidFill>
                <a:latin typeface="Verdana" pitchFamily="34" charset="0"/>
              </a:rPr>
              <a:t>sitteth</a:t>
            </a:r>
            <a:r>
              <a:rPr lang="en-US" altLang="en-US" sz="2000" b="1" i="1" dirty="0">
                <a:solidFill>
                  <a:srgbClr val="FFFFFF"/>
                </a:solidFill>
                <a:latin typeface="Verdana" pitchFamily="34" charset="0"/>
              </a:rPr>
              <a:t> upon many waters.” </a:t>
            </a:r>
          </a:p>
        </p:txBody>
      </p:sp>
      <p:cxnSp>
        <p:nvCxnSpPr>
          <p:cNvPr id="259084" name="Straight Connector 12"/>
          <p:cNvCxnSpPr>
            <a:cxnSpLocks noChangeShapeType="1"/>
          </p:cNvCxnSpPr>
          <p:nvPr/>
        </p:nvCxnSpPr>
        <p:spPr bwMode="auto">
          <a:xfrm>
            <a:off x="376238"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8912" y="1912938"/>
            <a:ext cx="2716884" cy="203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932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720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07203" name="Straight Connector 12"/>
          <p:cNvCxnSpPr>
            <a:cxnSpLocks noChangeShapeType="1"/>
          </p:cNvCxnSpPr>
          <p:nvPr/>
        </p:nvCxnSpPr>
        <p:spPr bwMode="auto">
          <a:xfrm>
            <a:off x="762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720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720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0720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8CACA3D-4E06-40B3-8B38-76FC15921142}" type="slidenum">
              <a:rPr lang="en-US" altLang="en-US" sz="1400" b="1" smtClean="0">
                <a:solidFill>
                  <a:srgbClr val="FFFFFF"/>
                </a:solidFill>
                <a:latin typeface="Verdana" pitchFamily="34" charset="0"/>
              </a:rPr>
              <a:pPr eaLnBrk="1" hangingPunct="1">
                <a:spcBef>
                  <a:spcPct val="0"/>
                </a:spcBef>
                <a:buFontTx/>
                <a:buNone/>
              </a:pPr>
              <a:t>60</a:t>
            </a:fld>
            <a:endParaRPr lang="en-US" altLang="en-US" sz="1400" b="1" smtClean="0">
              <a:solidFill>
                <a:srgbClr val="FFFFFF"/>
              </a:solidFill>
              <a:latin typeface="Verdana" pitchFamily="34" charset="0"/>
            </a:endParaRPr>
          </a:p>
        </p:txBody>
      </p:sp>
      <p:sp>
        <p:nvSpPr>
          <p:cNvPr id="30720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720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A9F97C9-02DA-41ED-9584-16CE2287B33E}"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7210" name="TextBox 22"/>
          <p:cNvSpPr txBox="1">
            <a:spLocks noChangeArrowheads="1"/>
          </p:cNvSpPr>
          <p:nvPr/>
        </p:nvSpPr>
        <p:spPr bwMode="auto">
          <a:xfrm>
            <a:off x="287338" y="4165600"/>
            <a:ext cx="87899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In order for “all nations” to be “gathered together” for judgment and destruction at the day of the Lord </a:t>
            </a:r>
            <a:r>
              <a:rPr lang="en-US" altLang="en-US" sz="2000" b="1" i="1" dirty="0">
                <a:solidFill>
                  <a:srgbClr val="FFFF00"/>
                </a:solidFill>
                <a:latin typeface="Verdana" pitchFamily="34" charset="0"/>
              </a:rPr>
              <a:t>(note Joel 3:2; Zechariah 14:2)</a:t>
            </a:r>
            <a:r>
              <a:rPr lang="en-US" altLang="en-US" sz="2000" b="1" i="1" dirty="0">
                <a:solidFill>
                  <a:srgbClr val="FFFFFF"/>
                </a:solidFill>
                <a:latin typeface="Verdana" pitchFamily="34" charset="0"/>
              </a:rPr>
              <a:t>, there must first be established a human agency to implement such a convocation.</a:t>
            </a:r>
          </a:p>
        </p:txBody>
      </p:sp>
      <p:sp>
        <p:nvSpPr>
          <p:cNvPr id="307211" name="TextBox 20"/>
          <p:cNvSpPr txBox="1">
            <a:spLocks noChangeArrowheads="1"/>
          </p:cNvSpPr>
          <p:nvPr/>
        </p:nvSpPr>
        <p:spPr bwMode="auto">
          <a:xfrm>
            <a:off x="385763" y="1806575"/>
            <a:ext cx="86883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17:17. </a:t>
            </a:r>
            <a:r>
              <a:rPr lang="en-US" altLang="en-US" sz="2000" b="1" i="1" dirty="0">
                <a:solidFill>
                  <a:srgbClr val="FFFF00"/>
                </a:solidFill>
                <a:latin typeface="Verdana" pitchFamily="34" charset="0"/>
              </a:rPr>
              <a:t>For God hath put in their hearts to fulfil his will, and to agree, and give their kingdom unto the beast, until the words of God shall be fulfilled. </a:t>
            </a:r>
            <a:r>
              <a:rPr lang="en-US" altLang="en-US" sz="2000" b="1" i="1" dirty="0">
                <a:solidFill>
                  <a:srgbClr val="FFFFFF"/>
                </a:solidFill>
                <a:latin typeface="Verdana" pitchFamily="34" charset="0"/>
              </a:rPr>
              <a:t>(Cont’d)</a:t>
            </a:r>
          </a:p>
        </p:txBody>
      </p:sp>
      <p:sp>
        <p:nvSpPr>
          <p:cNvPr id="307212" name="TextBox 21"/>
          <p:cNvSpPr txBox="1">
            <a:spLocks noChangeArrowheads="1"/>
          </p:cNvSpPr>
          <p:nvPr/>
        </p:nvSpPr>
        <p:spPr bwMode="auto">
          <a:xfrm>
            <a:off x="287338" y="5516563"/>
            <a:ext cx="8551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God’s Word  must be fulfilled, whether men intend it so or not.</a:t>
            </a:r>
          </a:p>
        </p:txBody>
      </p:sp>
      <p:sp>
        <p:nvSpPr>
          <p:cNvPr id="307213" name="TextBox 16"/>
          <p:cNvSpPr txBox="1">
            <a:spLocks noChangeArrowheads="1"/>
          </p:cNvSpPr>
          <p:nvPr/>
        </p:nvSpPr>
        <p:spPr bwMode="auto">
          <a:xfrm>
            <a:off x="287338" y="2976563"/>
            <a:ext cx="87868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Though the kings certainly do not have such a thing in mind, God is constraining them to unite in this way under the beast in order that His own words might be fulfilled.</a:t>
            </a:r>
          </a:p>
        </p:txBody>
      </p:sp>
    </p:spTree>
    <p:extLst>
      <p:ext uri="{BB962C8B-B14F-4D97-AF65-F5344CB8AC3E}">
        <p14:creationId xmlns:p14="http://schemas.microsoft.com/office/powerpoint/2010/main" val="63551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213">
                                            <p:txEl>
                                              <p:pRg st="0" end="0"/>
                                            </p:txEl>
                                          </p:spTgt>
                                        </p:tgtEl>
                                        <p:attrNameLst>
                                          <p:attrName>style.visibility</p:attrName>
                                        </p:attrNameLst>
                                      </p:cBhvr>
                                      <p:to>
                                        <p:strVal val="visible"/>
                                      </p:to>
                                    </p:set>
                                    <p:animEffect transition="in" filter="wheel(1)">
                                      <p:cBhvr>
                                        <p:cTn id="7" dur="2000"/>
                                        <p:tgtEl>
                                          <p:spTgt spid="3072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210">
                                            <p:txEl>
                                              <p:pRg st="0" end="0"/>
                                            </p:txEl>
                                          </p:spTgt>
                                        </p:tgtEl>
                                        <p:attrNameLst>
                                          <p:attrName>style.visibility</p:attrName>
                                        </p:attrNameLst>
                                      </p:cBhvr>
                                      <p:to>
                                        <p:strVal val="visible"/>
                                      </p:to>
                                    </p:set>
                                    <p:animEffect transition="in" filter="wheel(1)">
                                      <p:cBhvr>
                                        <p:cTn id="12" dur="2000"/>
                                        <p:tgtEl>
                                          <p:spTgt spid="3072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212">
                                            <p:txEl>
                                              <p:pRg st="0" end="0"/>
                                            </p:txEl>
                                          </p:spTgt>
                                        </p:tgtEl>
                                        <p:attrNameLst>
                                          <p:attrName>style.visibility</p:attrName>
                                        </p:attrNameLst>
                                      </p:cBhvr>
                                      <p:to>
                                        <p:strVal val="visible"/>
                                      </p:to>
                                    </p:set>
                                    <p:animEffect transition="in" filter="wheel(1)">
                                      <p:cBhvr>
                                        <p:cTn id="17" dur="2000"/>
                                        <p:tgtEl>
                                          <p:spTgt spid="307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8226"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08227" name="Straight Connector 12"/>
          <p:cNvCxnSpPr>
            <a:cxnSpLocks noChangeShapeType="1"/>
          </p:cNvCxnSpPr>
          <p:nvPr/>
        </p:nvCxnSpPr>
        <p:spPr bwMode="auto">
          <a:xfrm>
            <a:off x="370681" y="725156"/>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822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8229"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0823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87F390A-32B7-4F8F-AB76-3AC5C8601DE4}" type="slidenum">
              <a:rPr lang="en-US" altLang="en-US" sz="1400" b="1" smtClean="0">
                <a:solidFill>
                  <a:srgbClr val="FFFFFF"/>
                </a:solidFill>
                <a:latin typeface="Verdana" pitchFamily="34" charset="0"/>
              </a:rPr>
              <a:pPr eaLnBrk="1" hangingPunct="1">
                <a:spcBef>
                  <a:spcPct val="0"/>
                </a:spcBef>
                <a:buFontTx/>
                <a:buNone/>
              </a:pPr>
              <a:t>61</a:t>
            </a:fld>
            <a:endParaRPr lang="en-US" altLang="en-US" sz="1400" b="1" smtClean="0">
              <a:solidFill>
                <a:srgbClr val="FFFFFF"/>
              </a:solidFill>
              <a:latin typeface="Verdana" pitchFamily="34" charset="0"/>
            </a:endParaRPr>
          </a:p>
        </p:txBody>
      </p:sp>
      <p:sp>
        <p:nvSpPr>
          <p:cNvPr id="30823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823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5A9F2EC-9548-4F6C-BFF8-D8676F57A71E}"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8234" name="TextBox 22"/>
          <p:cNvSpPr txBox="1">
            <a:spLocks noChangeArrowheads="1"/>
          </p:cNvSpPr>
          <p:nvPr/>
        </p:nvSpPr>
        <p:spPr bwMode="auto">
          <a:xfrm>
            <a:off x="404020" y="4612950"/>
            <a:ext cx="84351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As a system, religious Babylon began at Babel.  It finally will reach its zenith of power in rebuilt Babylon, the capital city of the final world empire, the kingdom of the beast.</a:t>
            </a:r>
          </a:p>
        </p:txBody>
      </p:sp>
      <p:sp>
        <p:nvSpPr>
          <p:cNvPr id="308235" name="TextBox 20"/>
          <p:cNvSpPr txBox="1">
            <a:spLocks noChangeArrowheads="1"/>
          </p:cNvSpPr>
          <p:nvPr/>
        </p:nvSpPr>
        <p:spPr bwMode="auto">
          <a:xfrm>
            <a:off x="385763" y="1806575"/>
            <a:ext cx="8491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p>
        </p:txBody>
      </p:sp>
      <p:sp>
        <p:nvSpPr>
          <p:cNvPr id="308237" name="TextBox 16"/>
          <p:cNvSpPr txBox="1">
            <a:spLocks noChangeArrowheads="1"/>
          </p:cNvSpPr>
          <p:nvPr/>
        </p:nvSpPr>
        <p:spPr bwMode="auto">
          <a:xfrm>
            <a:off x="404021" y="3051721"/>
            <a:ext cx="873998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final word of the angel to John is that the woman whom he had shown to John in the sign was to be understood as “that great city.”  And what city is that?  She is “Babylon the great.”</a:t>
            </a:r>
          </a:p>
        </p:txBody>
      </p:sp>
    </p:spTree>
    <p:extLst>
      <p:ext uri="{BB962C8B-B14F-4D97-AF65-F5344CB8AC3E}">
        <p14:creationId xmlns:p14="http://schemas.microsoft.com/office/powerpoint/2010/main" val="29902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8237">
                                            <p:txEl>
                                              <p:pRg st="0" end="0"/>
                                            </p:txEl>
                                          </p:spTgt>
                                        </p:tgtEl>
                                        <p:attrNameLst>
                                          <p:attrName>style.visibility</p:attrName>
                                        </p:attrNameLst>
                                      </p:cBhvr>
                                      <p:to>
                                        <p:strVal val="visible"/>
                                      </p:to>
                                    </p:set>
                                    <p:animEffect transition="in" filter="wheel(1)">
                                      <p:cBhvr>
                                        <p:cTn id="7" dur="2000"/>
                                        <p:tgtEl>
                                          <p:spTgt spid="3082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8234">
                                            <p:txEl>
                                              <p:pRg st="0" end="0"/>
                                            </p:txEl>
                                          </p:spTgt>
                                        </p:tgtEl>
                                        <p:attrNameLst>
                                          <p:attrName>style.visibility</p:attrName>
                                        </p:attrNameLst>
                                      </p:cBhvr>
                                      <p:to>
                                        <p:strVal val="visible"/>
                                      </p:to>
                                    </p:set>
                                    <p:animEffect transition="in" filter="wheel(1)">
                                      <p:cBhvr>
                                        <p:cTn id="12" dur="2000"/>
                                        <p:tgtEl>
                                          <p:spTgt spid="3082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8226" name="TextBox 3"/>
          <p:cNvSpPr txBox="1">
            <a:spLocks noChangeArrowheads="1"/>
          </p:cNvSpPr>
          <p:nvPr/>
        </p:nvSpPr>
        <p:spPr bwMode="auto">
          <a:xfrm>
            <a:off x="647700" y="1281516"/>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308227" name="Straight Connector 12"/>
          <p:cNvCxnSpPr>
            <a:cxnSpLocks noChangeShapeType="1"/>
          </p:cNvCxnSpPr>
          <p:nvPr/>
        </p:nvCxnSpPr>
        <p:spPr bwMode="auto">
          <a:xfrm>
            <a:off x="370681" y="725156"/>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822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8229" name="TextBox 6"/>
          <p:cNvSpPr txBox="1">
            <a:spLocks noChangeArrowheads="1"/>
          </p:cNvSpPr>
          <p:nvPr/>
        </p:nvSpPr>
        <p:spPr bwMode="auto">
          <a:xfrm>
            <a:off x="800100" y="703666"/>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30823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87F390A-32B7-4F8F-AB76-3AC5C8601DE4}" type="slidenum">
              <a:rPr lang="en-US" altLang="en-US" sz="1400" b="1" smtClean="0">
                <a:solidFill>
                  <a:srgbClr val="FFFFFF"/>
                </a:solidFill>
                <a:latin typeface="Verdana" pitchFamily="34" charset="0"/>
              </a:rPr>
              <a:pPr eaLnBrk="1" hangingPunct="1">
                <a:spcBef>
                  <a:spcPct val="0"/>
                </a:spcBef>
                <a:buFontTx/>
                <a:buNone/>
              </a:pPr>
              <a:t>62</a:t>
            </a:fld>
            <a:endParaRPr lang="en-US" altLang="en-US" sz="1400" b="1" smtClean="0">
              <a:solidFill>
                <a:srgbClr val="FFFFFF"/>
              </a:solidFill>
              <a:latin typeface="Verdana" pitchFamily="34" charset="0"/>
            </a:endParaRPr>
          </a:p>
        </p:txBody>
      </p:sp>
      <p:sp>
        <p:nvSpPr>
          <p:cNvPr id="30823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823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5A9F2EC-9548-4F6C-BFF8-D8676F57A71E}"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8235" name="TextBox 20"/>
          <p:cNvSpPr txBox="1">
            <a:spLocks noChangeArrowheads="1"/>
          </p:cNvSpPr>
          <p:nvPr/>
        </p:nvSpPr>
        <p:spPr bwMode="auto">
          <a:xfrm>
            <a:off x="385763" y="1806575"/>
            <a:ext cx="8491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r>
              <a:rPr lang="en-US" altLang="en-US" sz="2000" b="1" i="1" dirty="0" smtClean="0">
                <a:solidFill>
                  <a:prstClr val="white"/>
                </a:solidFill>
                <a:latin typeface="Verdana" pitchFamily="34" charset="0"/>
              </a:rPr>
              <a:t>(</a:t>
            </a:r>
            <a:r>
              <a:rPr lang="en-US" altLang="en-US" sz="2000" b="1" i="1" dirty="0" err="1" smtClean="0">
                <a:solidFill>
                  <a:prstClr val="white"/>
                </a:solidFill>
                <a:latin typeface="Verdana" pitchFamily="34" charset="0"/>
              </a:rPr>
              <a:t>Cond’t</a:t>
            </a:r>
            <a:r>
              <a:rPr lang="en-US" altLang="en-US" sz="2000" b="1" i="1" dirty="0" smtClean="0">
                <a:solidFill>
                  <a:prstClr val="white"/>
                </a:solidFill>
                <a:latin typeface="Verdana" pitchFamily="34" charset="0"/>
              </a:rPr>
              <a:t>)</a:t>
            </a:r>
            <a:endParaRPr lang="en-US" altLang="en-US" sz="2000" b="1" i="1" dirty="0">
              <a:solidFill>
                <a:prstClr val="white"/>
              </a:solidFill>
              <a:latin typeface="Verdana" pitchFamily="34" charset="0"/>
            </a:endParaRPr>
          </a:p>
        </p:txBody>
      </p:sp>
      <p:sp>
        <p:nvSpPr>
          <p:cNvPr id="308236" name="TextBox 21"/>
          <p:cNvSpPr txBox="1">
            <a:spLocks noChangeArrowheads="1"/>
          </p:cNvSpPr>
          <p:nvPr/>
        </p:nvSpPr>
        <p:spPr bwMode="auto">
          <a:xfrm>
            <a:off x="385764" y="6082364"/>
            <a:ext cx="85883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Political Babylon must then, also quickly fall.</a:t>
            </a:r>
          </a:p>
        </p:txBody>
      </p:sp>
      <p:sp>
        <p:nvSpPr>
          <p:cNvPr id="308238" name="TextBox 18"/>
          <p:cNvSpPr txBox="1">
            <a:spLocks noChangeArrowheads="1"/>
          </p:cNvSpPr>
          <p:nvPr/>
        </p:nvSpPr>
        <p:spPr bwMode="auto">
          <a:xfrm>
            <a:off x="370681" y="2840631"/>
            <a:ext cx="86883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But it is also there that these same kings will turn on her and destroy her.</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4098" y="3225483"/>
            <a:ext cx="3843219" cy="285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97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8238">
                                            <p:txEl>
                                              <p:pRg st="0" end="0"/>
                                            </p:txEl>
                                          </p:spTgt>
                                        </p:tgtEl>
                                        <p:attrNameLst>
                                          <p:attrName>style.visibility</p:attrName>
                                        </p:attrNameLst>
                                      </p:cBhvr>
                                      <p:to>
                                        <p:strVal val="visible"/>
                                      </p:to>
                                    </p:set>
                                    <p:animEffect transition="in" filter="wheel(1)">
                                      <p:cBhvr>
                                        <p:cTn id="7" dur="2000"/>
                                        <p:tgtEl>
                                          <p:spTgt spid="308238">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8236">
                                            <p:txEl>
                                              <p:pRg st="0" end="0"/>
                                            </p:txEl>
                                          </p:spTgt>
                                        </p:tgtEl>
                                        <p:attrNameLst>
                                          <p:attrName>style.visibility</p:attrName>
                                        </p:attrNameLst>
                                      </p:cBhvr>
                                      <p:to>
                                        <p:strVal val="visible"/>
                                      </p:to>
                                    </p:set>
                                    <p:animEffect transition="in" filter="wheel(1)">
                                      <p:cBhvr>
                                        <p:cTn id="15" dur="2000"/>
                                        <p:tgtEl>
                                          <p:spTgt spid="3082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09250" name="TextBox 3"/>
          <p:cNvSpPr txBox="1">
            <a:spLocks noChangeArrowheads="1"/>
          </p:cNvSpPr>
          <p:nvPr/>
        </p:nvSpPr>
        <p:spPr bwMode="auto">
          <a:xfrm>
            <a:off x="647700" y="1284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Ten Horns</a:t>
            </a:r>
          </a:p>
        </p:txBody>
      </p:sp>
      <p:cxnSp>
        <p:nvCxnSpPr>
          <p:cNvPr id="309251" name="Straight Connector 12"/>
          <p:cNvCxnSpPr>
            <a:cxnSpLocks noChangeShapeType="1"/>
          </p:cNvCxnSpPr>
          <p:nvPr/>
        </p:nvCxnSpPr>
        <p:spPr bwMode="auto">
          <a:xfrm>
            <a:off x="470694"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09252"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09253" name="TextBox 6"/>
          <p:cNvSpPr txBox="1">
            <a:spLocks noChangeArrowheads="1"/>
          </p:cNvSpPr>
          <p:nvPr/>
        </p:nvSpPr>
        <p:spPr bwMode="auto">
          <a:xfrm>
            <a:off x="800100" y="706438"/>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30925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BD9DFEC-D7FE-45C2-8E86-F64F3E91C2B8}" type="slidenum">
              <a:rPr lang="en-US" altLang="en-US" sz="1400" b="1" smtClean="0">
                <a:solidFill>
                  <a:srgbClr val="FFFFFF"/>
                </a:solidFill>
                <a:latin typeface="Verdana" pitchFamily="34" charset="0"/>
              </a:rPr>
              <a:pPr eaLnBrk="1" hangingPunct="1">
                <a:spcBef>
                  <a:spcPct val="0"/>
                </a:spcBef>
                <a:buFontTx/>
                <a:buNone/>
              </a:pPr>
              <a:t>63</a:t>
            </a:fld>
            <a:endParaRPr lang="en-US" altLang="en-US" sz="1400" b="1" smtClean="0">
              <a:solidFill>
                <a:srgbClr val="FFFFFF"/>
              </a:solidFill>
              <a:latin typeface="Verdana" pitchFamily="34" charset="0"/>
            </a:endParaRPr>
          </a:p>
        </p:txBody>
      </p:sp>
      <p:sp>
        <p:nvSpPr>
          <p:cNvPr id="30925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0925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D316DD1B-9906-48F3-A9EB-81F556E7137E}"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09258" name="TextBox 22"/>
          <p:cNvSpPr txBox="1">
            <a:spLocks noChangeArrowheads="1"/>
          </p:cNvSpPr>
          <p:nvPr/>
        </p:nvSpPr>
        <p:spPr bwMode="auto">
          <a:xfrm>
            <a:off x="304065" y="3724891"/>
            <a:ext cx="87899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Commentators argue that since Isaiah and Jeremiah </a:t>
            </a:r>
            <a:r>
              <a:rPr lang="en-US" altLang="en-US" sz="2000" b="1" i="1" dirty="0" smtClean="0">
                <a:solidFill>
                  <a:srgbClr val="FFFFFF"/>
                </a:solidFill>
                <a:latin typeface="Verdana" pitchFamily="34" charset="0"/>
              </a:rPr>
              <a:t>foretold </a:t>
            </a:r>
            <a:r>
              <a:rPr lang="en-US" altLang="en-US" sz="2000" b="1" i="1" dirty="0">
                <a:solidFill>
                  <a:srgbClr val="FFFFFF"/>
                </a:solidFill>
                <a:latin typeface="Verdana" pitchFamily="34" charset="0"/>
              </a:rPr>
              <a:t>of Babylon’s permanent destruction, it is impossible for Babylon to be rebuilt in the tribulation.</a:t>
            </a:r>
          </a:p>
        </p:txBody>
      </p:sp>
      <p:sp>
        <p:nvSpPr>
          <p:cNvPr id="309259" name="TextBox 20"/>
          <p:cNvSpPr txBox="1">
            <a:spLocks noChangeArrowheads="1"/>
          </p:cNvSpPr>
          <p:nvPr/>
        </p:nvSpPr>
        <p:spPr bwMode="auto">
          <a:xfrm>
            <a:off x="385763" y="1806575"/>
            <a:ext cx="8758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a:solidFill>
                  <a:srgbClr val="FFFFFF"/>
                </a:solidFill>
                <a:latin typeface="Verdana" pitchFamily="34" charset="0"/>
              </a:rPr>
              <a:t>Revelation 17:18. </a:t>
            </a:r>
            <a:r>
              <a:rPr lang="en-US" altLang="en-US" sz="2000" b="1" i="1">
                <a:solidFill>
                  <a:srgbClr val="FFFF00"/>
                </a:solidFill>
                <a:latin typeface="Verdana" pitchFamily="34" charset="0"/>
              </a:rPr>
              <a:t>And the woman which thou sawest is that great city, which reigneth over the kings of the earth. </a:t>
            </a:r>
            <a:r>
              <a:rPr lang="en-US" altLang="en-US" sz="2000" b="1" i="1">
                <a:solidFill>
                  <a:srgbClr val="FFFFFF"/>
                </a:solidFill>
                <a:latin typeface="Verdana" pitchFamily="34" charset="0"/>
              </a:rPr>
              <a:t>(Cont’d)</a:t>
            </a:r>
          </a:p>
        </p:txBody>
      </p:sp>
      <p:sp>
        <p:nvSpPr>
          <p:cNvPr id="309260" name="TextBox 21"/>
          <p:cNvSpPr txBox="1">
            <a:spLocks noChangeArrowheads="1"/>
          </p:cNvSpPr>
          <p:nvPr/>
        </p:nvSpPr>
        <p:spPr bwMode="auto">
          <a:xfrm>
            <a:off x="304065" y="5767859"/>
            <a:ext cx="85351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destruction will take place in the time that the stars and sun are darkened </a:t>
            </a:r>
            <a:r>
              <a:rPr lang="en-US" altLang="en-US" sz="2000" b="1" i="1" dirty="0">
                <a:solidFill>
                  <a:srgbClr val="FFFF00"/>
                </a:solidFill>
                <a:latin typeface="Verdana" pitchFamily="34" charset="0"/>
              </a:rPr>
              <a:t>(Isaiah 13:1,13:9-10)</a:t>
            </a:r>
            <a:r>
              <a:rPr lang="en-US" altLang="en-US" sz="2000" b="1" i="1" dirty="0">
                <a:solidFill>
                  <a:srgbClr val="FFFFFF"/>
                </a:solidFill>
                <a:latin typeface="Verdana" pitchFamily="34" charset="0"/>
              </a:rPr>
              <a:t>.</a:t>
            </a:r>
          </a:p>
        </p:txBody>
      </p:sp>
      <p:sp>
        <p:nvSpPr>
          <p:cNvPr id="309261" name="TextBox 16"/>
          <p:cNvSpPr txBox="1">
            <a:spLocks noChangeArrowheads="1"/>
          </p:cNvSpPr>
          <p:nvPr/>
        </p:nvSpPr>
        <p:spPr bwMode="auto">
          <a:xfrm>
            <a:off x="287338" y="2792413"/>
            <a:ext cx="8786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smtClean="0">
                <a:solidFill>
                  <a:srgbClr val="FFFFFF"/>
                </a:solidFill>
                <a:latin typeface="Verdana" pitchFamily="34" charset="0"/>
              </a:rPr>
              <a:t> </a:t>
            </a:r>
            <a:r>
              <a:rPr lang="en-US" altLang="en-US" sz="2000" b="1" i="1" dirty="0">
                <a:solidFill>
                  <a:srgbClr val="FFFFFF"/>
                </a:solidFill>
                <a:latin typeface="Verdana" pitchFamily="34" charset="0"/>
              </a:rPr>
              <a:t>I</a:t>
            </a:r>
            <a:r>
              <a:rPr lang="en-US" altLang="en-US" sz="2000" b="1" i="1" dirty="0" smtClean="0">
                <a:solidFill>
                  <a:srgbClr val="FFFFFF"/>
                </a:solidFill>
                <a:latin typeface="Verdana" pitchFamily="34" charset="0"/>
              </a:rPr>
              <a:t>t </a:t>
            </a:r>
            <a:r>
              <a:rPr lang="en-US" altLang="en-US" sz="2000" b="1" i="1" dirty="0">
                <a:solidFill>
                  <a:srgbClr val="FFFFFF"/>
                </a:solidFill>
                <a:latin typeface="Verdana" pitchFamily="34" charset="0"/>
              </a:rPr>
              <a:t>must be emphasized again that Babylon is a city.  It says so, plainly, in Revelation 18:10 and 18:21.</a:t>
            </a:r>
          </a:p>
        </p:txBody>
      </p:sp>
      <p:sp>
        <p:nvSpPr>
          <p:cNvPr id="309262" name="TextBox 18"/>
          <p:cNvSpPr txBox="1">
            <a:spLocks noChangeArrowheads="1"/>
          </p:cNvSpPr>
          <p:nvPr/>
        </p:nvSpPr>
        <p:spPr bwMode="auto">
          <a:xfrm>
            <a:off x="287338" y="4916441"/>
            <a:ext cx="8518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prophecies of Isaiah and Jeremiah refer to </a:t>
            </a:r>
            <a:r>
              <a:rPr lang="en-US" altLang="en-US" sz="2000" b="1" i="1" dirty="0" smtClean="0">
                <a:solidFill>
                  <a:srgbClr val="FFFFFF"/>
                </a:solidFill>
                <a:latin typeface="Verdana" pitchFamily="34" charset="0"/>
              </a:rPr>
              <a:t>the </a:t>
            </a:r>
            <a:r>
              <a:rPr lang="en-US" altLang="en-US" sz="2000" b="1" i="1" dirty="0">
                <a:solidFill>
                  <a:srgbClr val="FFFFFF"/>
                </a:solidFill>
                <a:latin typeface="Verdana" pitchFamily="34" charset="0"/>
              </a:rPr>
              <a:t>future destruction.</a:t>
            </a:r>
          </a:p>
        </p:txBody>
      </p:sp>
    </p:spTree>
    <p:extLst>
      <p:ext uri="{BB962C8B-B14F-4D97-AF65-F5344CB8AC3E}">
        <p14:creationId xmlns:p14="http://schemas.microsoft.com/office/powerpoint/2010/main" val="213694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9261">
                                            <p:txEl>
                                              <p:pRg st="0" end="0"/>
                                            </p:txEl>
                                          </p:spTgt>
                                        </p:tgtEl>
                                        <p:attrNameLst>
                                          <p:attrName>style.visibility</p:attrName>
                                        </p:attrNameLst>
                                      </p:cBhvr>
                                      <p:to>
                                        <p:strVal val="visible"/>
                                      </p:to>
                                    </p:set>
                                    <p:animEffect transition="in" filter="wheel(1)">
                                      <p:cBhvr>
                                        <p:cTn id="7" dur="2000"/>
                                        <p:tgtEl>
                                          <p:spTgt spid="3092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9258">
                                            <p:txEl>
                                              <p:pRg st="0" end="0"/>
                                            </p:txEl>
                                          </p:spTgt>
                                        </p:tgtEl>
                                        <p:attrNameLst>
                                          <p:attrName>style.visibility</p:attrName>
                                        </p:attrNameLst>
                                      </p:cBhvr>
                                      <p:to>
                                        <p:strVal val="visible"/>
                                      </p:to>
                                    </p:set>
                                    <p:animEffect transition="in" filter="wheel(1)">
                                      <p:cBhvr>
                                        <p:cTn id="12" dur="2000"/>
                                        <p:tgtEl>
                                          <p:spTgt spid="3092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9262">
                                            <p:txEl>
                                              <p:pRg st="0" end="0"/>
                                            </p:txEl>
                                          </p:spTgt>
                                        </p:tgtEl>
                                        <p:attrNameLst>
                                          <p:attrName>style.visibility</p:attrName>
                                        </p:attrNameLst>
                                      </p:cBhvr>
                                      <p:to>
                                        <p:strVal val="visible"/>
                                      </p:to>
                                    </p:set>
                                    <p:animEffect transition="in" filter="wheel(1)">
                                      <p:cBhvr>
                                        <p:cTn id="17" dur="2000"/>
                                        <p:tgtEl>
                                          <p:spTgt spid="30926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09260">
                                            <p:txEl>
                                              <p:pRg st="0" end="0"/>
                                            </p:txEl>
                                          </p:spTgt>
                                        </p:tgtEl>
                                        <p:attrNameLst>
                                          <p:attrName>style.visibility</p:attrName>
                                        </p:attrNameLst>
                                      </p:cBhvr>
                                      <p:to>
                                        <p:strVal val="visible"/>
                                      </p:to>
                                    </p:set>
                                    <p:animEffect transition="in" filter="wheel(1)">
                                      <p:cBhvr>
                                        <p:cTn id="22" dur="2000"/>
                                        <p:tgtEl>
                                          <p:spTgt spid="3092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10274"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10275" name="Straight Connector 12"/>
          <p:cNvCxnSpPr>
            <a:cxnSpLocks noChangeShapeType="1"/>
          </p:cNvCxnSpPr>
          <p:nvPr/>
        </p:nvCxnSpPr>
        <p:spPr bwMode="auto">
          <a:xfrm>
            <a:off x="74589"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10276"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10277"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102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5352FDF-CAC9-44E5-A11C-C8074C31B787}" type="slidenum">
              <a:rPr lang="en-US" altLang="en-US" sz="1400" b="1" smtClean="0">
                <a:solidFill>
                  <a:srgbClr val="FFFFFF"/>
                </a:solidFill>
                <a:latin typeface="Verdana" pitchFamily="34" charset="0"/>
              </a:rPr>
              <a:pPr eaLnBrk="1" hangingPunct="1">
                <a:spcBef>
                  <a:spcPct val="0"/>
                </a:spcBef>
                <a:buFontTx/>
                <a:buNone/>
              </a:pPr>
              <a:t>64</a:t>
            </a:fld>
            <a:endParaRPr lang="en-US" altLang="en-US" sz="1400" b="1" smtClean="0">
              <a:solidFill>
                <a:srgbClr val="FFFFFF"/>
              </a:solidFill>
              <a:latin typeface="Verdana" pitchFamily="34" charset="0"/>
            </a:endParaRPr>
          </a:p>
        </p:txBody>
      </p:sp>
      <p:sp>
        <p:nvSpPr>
          <p:cNvPr id="31027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1028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78F6C514-71AE-4A41-AE21-84B3AA18DC22}"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10282" name="TextBox 22"/>
          <p:cNvSpPr txBox="1">
            <a:spLocks noChangeArrowheads="1"/>
          </p:cNvSpPr>
          <p:nvPr/>
        </p:nvSpPr>
        <p:spPr bwMode="auto">
          <a:xfrm>
            <a:off x="647701" y="3576975"/>
            <a:ext cx="8496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shall become desolate forever, with neither man nor beast entering it any more </a:t>
            </a:r>
            <a:r>
              <a:rPr lang="en-US" altLang="en-US" sz="2000" b="1" i="1" dirty="0">
                <a:solidFill>
                  <a:srgbClr val="FFFF00"/>
                </a:solidFill>
                <a:latin typeface="Verdana" pitchFamily="34" charset="0"/>
              </a:rPr>
              <a:t>(Isaiah 13:20; Jeremiah 51:62).</a:t>
            </a:r>
          </a:p>
        </p:txBody>
      </p:sp>
      <p:sp>
        <p:nvSpPr>
          <p:cNvPr id="310283" name="TextBox 20"/>
          <p:cNvSpPr txBox="1">
            <a:spLocks noChangeArrowheads="1"/>
          </p:cNvSpPr>
          <p:nvPr/>
        </p:nvSpPr>
        <p:spPr bwMode="auto">
          <a:xfrm>
            <a:off x="647700" y="1781821"/>
            <a:ext cx="84264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r>
              <a:rPr lang="en-US" altLang="en-US" sz="2000" b="1" i="1" dirty="0">
                <a:solidFill>
                  <a:srgbClr val="FFFFFF"/>
                </a:solidFill>
                <a:latin typeface="Verdana" pitchFamily="34" charset="0"/>
              </a:rPr>
              <a:t>(Cont’d)</a:t>
            </a:r>
          </a:p>
        </p:txBody>
      </p:sp>
      <p:sp>
        <p:nvSpPr>
          <p:cNvPr id="310284" name="TextBox 21"/>
          <p:cNvSpPr txBox="1">
            <a:spLocks noChangeArrowheads="1"/>
          </p:cNvSpPr>
          <p:nvPr/>
        </p:nvSpPr>
        <p:spPr bwMode="auto">
          <a:xfrm>
            <a:off x="674688" y="5510213"/>
            <a:ext cx="8164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Its destruction will be followed by universal rest and peace </a:t>
            </a:r>
            <a:r>
              <a:rPr lang="en-US" altLang="en-US" sz="2000" b="1" i="1" dirty="0">
                <a:solidFill>
                  <a:srgbClr val="FFFF00"/>
                </a:solidFill>
                <a:latin typeface="Verdana" pitchFamily="34" charset="0"/>
              </a:rPr>
              <a:t>(Isaiah 14:7-8).</a:t>
            </a:r>
          </a:p>
        </p:txBody>
      </p:sp>
      <p:sp>
        <p:nvSpPr>
          <p:cNvPr id="310285" name="TextBox 16"/>
          <p:cNvSpPr txBox="1">
            <a:spLocks noChangeArrowheads="1"/>
          </p:cNvSpPr>
          <p:nvPr/>
        </p:nvSpPr>
        <p:spPr bwMode="auto">
          <a:xfrm>
            <a:off x="652463" y="2792413"/>
            <a:ext cx="8421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city will become as desolate as Sodom and Gomorrah </a:t>
            </a:r>
            <a:r>
              <a:rPr lang="en-US" altLang="en-US" sz="2000" b="1" i="1" dirty="0">
                <a:solidFill>
                  <a:srgbClr val="FFFF00"/>
                </a:solidFill>
                <a:latin typeface="Verdana" pitchFamily="34" charset="0"/>
              </a:rPr>
              <a:t>(Isaiah 13:19; Jeremiah 50:40)</a:t>
            </a:r>
            <a:r>
              <a:rPr lang="en-US" altLang="en-US" sz="2000" b="1" i="1" dirty="0">
                <a:solidFill>
                  <a:srgbClr val="FFFFFF"/>
                </a:solidFill>
                <a:latin typeface="Verdana" pitchFamily="34" charset="0"/>
              </a:rPr>
              <a:t>.</a:t>
            </a:r>
          </a:p>
        </p:txBody>
      </p:sp>
      <p:sp>
        <p:nvSpPr>
          <p:cNvPr id="310286" name="TextBox 18"/>
          <p:cNvSpPr txBox="1">
            <a:spLocks noChangeArrowheads="1"/>
          </p:cNvSpPr>
          <p:nvPr/>
        </p:nvSpPr>
        <p:spPr bwMode="auto">
          <a:xfrm>
            <a:off x="674688" y="4647869"/>
            <a:ext cx="81645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 will be a time of judgment not only for Babylon but for all nations </a:t>
            </a:r>
            <a:r>
              <a:rPr lang="en-US" altLang="en-US" sz="2000" b="1" i="1" dirty="0">
                <a:solidFill>
                  <a:srgbClr val="FFFF00"/>
                </a:solidFill>
                <a:latin typeface="Verdana" pitchFamily="34" charset="0"/>
              </a:rPr>
              <a:t>(Isaiah 13:11-13; Jeremiah 51:49). </a:t>
            </a:r>
          </a:p>
        </p:txBody>
      </p:sp>
    </p:spTree>
    <p:extLst>
      <p:ext uri="{BB962C8B-B14F-4D97-AF65-F5344CB8AC3E}">
        <p14:creationId xmlns:p14="http://schemas.microsoft.com/office/powerpoint/2010/main" val="236052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0285">
                                            <p:txEl>
                                              <p:pRg st="0" end="0"/>
                                            </p:txEl>
                                          </p:spTgt>
                                        </p:tgtEl>
                                        <p:attrNameLst>
                                          <p:attrName>style.visibility</p:attrName>
                                        </p:attrNameLst>
                                      </p:cBhvr>
                                      <p:to>
                                        <p:strVal val="visible"/>
                                      </p:to>
                                    </p:set>
                                    <p:animEffect transition="in" filter="wheel(1)">
                                      <p:cBhvr>
                                        <p:cTn id="7" dur="2000"/>
                                        <p:tgtEl>
                                          <p:spTgt spid="310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10282">
                                            <p:txEl>
                                              <p:pRg st="0" end="0"/>
                                            </p:txEl>
                                          </p:spTgt>
                                        </p:tgtEl>
                                        <p:attrNameLst>
                                          <p:attrName>style.visibility</p:attrName>
                                        </p:attrNameLst>
                                      </p:cBhvr>
                                      <p:to>
                                        <p:strVal val="visible"/>
                                      </p:to>
                                    </p:set>
                                    <p:animEffect transition="in" filter="wheel(1)">
                                      <p:cBhvr>
                                        <p:cTn id="12" dur="2000"/>
                                        <p:tgtEl>
                                          <p:spTgt spid="31028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10286">
                                            <p:txEl>
                                              <p:pRg st="0" end="0"/>
                                            </p:txEl>
                                          </p:spTgt>
                                        </p:tgtEl>
                                        <p:attrNameLst>
                                          <p:attrName>style.visibility</p:attrName>
                                        </p:attrNameLst>
                                      </p:cBhvr>
                                      <p:to>
                                        <p:strVal val="visible"/>
                                      </p:to>
                                    </p:set>
                                    <p:animEffect transition="in" filter="wheel(1)">
                                      <p:cBhvr>
                                        <p:cTn id="17" dur="2000"/>
                                        <p:tgtEl>
                                          <p:spTgt spid="31028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10284">
                                            <p:txEl>
                                              <p:pRg st="0" end="0"/>
                                            </p:txEl>
                                          </p:spTgt>
                                        </p:tgtEl>
                                        <p:attrNameLst>
                                          <p:attrName>style.visibility</p:attrName>
                                        </p:attrNameLst>
                                      </p:cBhvr>
                                      <p:to>
                                        <p:strVal val="visible"/>
                                      </p:to>
                                    </p:set>
                                    <p:animEffect transition="in" filter="wheel(1)">
                                      <p:cBhvr>
                                        <p:cTn id="22" dur="2000"/>
                                        <p:tgtEl>
                                          <p:spTgt spid="3102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1129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11299" name="Straight Connector 12"/>
          <p:cNvCxnSpPr>
            <a:cxnSpLocks noChangeShapeType="1"/>
          </p:cNvCxnSpPr>
          <p:nvPr/>
        </p:nvCxnSpPr>
        <p:spPr bwMode="auto">
          <a:xfrm>
            <a:off x="358775" y="71150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1130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1130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113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3F1B28B-22EE-4D55-B4CA-4D8871E4E95D}" type="slidenum">
              <a:rPr lang="en-US" altLang="en-US" sz="1400" b="1" smtClean="0">
                <a:solidFill>
                  <a:srgbClr val="FFFFFF"/>
                </a:solidFill>
                <a:latin typeface="Verdana" pitchFamily="34" charset="0"/>
              </a:rPr>
              <a:pPr eaLnBrk="1" hangingPunct="1">
                <a:spcBef>
                  <a:spcPct val="0"/>
                </a:spcBef>
                <a:buFontTx/>
                <a:buNone/>
              </a:pPr>
              <a:t>65</a:t>
            </a:fld>
            <a:endParaRPr lang="en-US" altLang="en-US" sz="1400" b="1" smtClean="0">
              <a:solidFill>
                <a:srgbClr val="FFFFFF"/>
              </a:solidFill>
              <a:latin typeface="Verdana" pitchFamily="34" charset="0"/>
            </a:endParaRPr>
          </a:p>
        </p:txBody>
      </p:sp>
      <p:sp>
        <p:nvSpPr>
          <p:cNvPr id="31130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1130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D24300C-9A51-483D-A54D-179A588B5844}"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11306" name="TextBox 22"/>
          <p:cNvSpPr txBox="1">
            <a:spLocks noChangeArrowheads="1"/>
          </p:cNvSpPr>
          <p:nvPr/>
        </p:nvSpPr>
        <p:spPr bwMode="auto">
          <a:xfrm>
            <a:off x="607218" y="3685346"/>
            <a:ext cx="84248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Babylon’s stones will never be used in future construction </a:t>
            </a:r>
            <a:r>
              <a:rPr lang="en-US" altLang="en-US" sz="2000" b="1" i="1" dirty="0" smtClean="0">
                <a:solidFill>
                  <a:srgbClr val="FFFFFF"/>
                </a:solidFill>
                <a:latin typeface="Verdana" pitchFamily="34" charset="0"/>
              </a:rPr>
              <a:t>elsewhere                                                                     </a:t>
            </a:r>
            <a:r>
              <a:rPr lang="en-US" altLang="en-US" sz="2000" b="1" i="1" dirty="0">
                <a:solidFill>
                  <a:srgbClr val="FFFF00"/>
                </a:solidFill>
                <a:latin typeface="Verdana" pitchFamily="34" charset="0"/>
              </a:rPr>
              <a:t>(Jeremiah 51:26)</a:t>
            </a:r>
            <a:r>
              <a:rPr lang="en-US" altLang="en-US" sz="2000" b="1" i="1" dirty="0">
                <a:solidFill>
                  <a:srgbClr val="FFFFFF"/>
                </a:solidFill>
                <a:latin typeface="Verdana" pitchFamily="34" charset="0"/>
              </a:rPr>
              <a:t>.</a:t>
            </a:r>
          </a:p>
        </p:txBody>
      </p:sp>
      <p:sp>
        <p:nvSpPr>
          <p:cNvPr id="311307" name="TextBox 20"/>
          <p:cNvSpPr txBox="1">
            <a:spLocks noChangeArrowheads="1"/>
          </p:cNvSpPr>
          <p:nvPr/>
        </p:nvSpPr>
        <p:spPr bwMode="auto">
          <a:xfrm>
            <a:off x="438079" y="1686197"/>
            <a:ext cx="87582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r>
              <a:rPr lang="en-US" altLang="en-US" sz="2000" b="1" i="1" dirty="0">
                <a:solidFill>
                  <a:srgbClr val="FFFFFF"/>
                </a:solidFill>
                <a:latin typeface="Verdana" pitchFamily="34" charset="0"/>
              </a:rPr>
              <a:t>(Cont’d)</a:t>
            </a:r>
          </a:p>
        </p:txBody>
      </p:sp>
      <p:sp>
        <p:nvSpPr>
          <p:cNvPr id="311309" name="TextBox 16"/>
          <p:cNvSpPr txBox="1">
            <a:spLocks noChangeArrowheads="1"/>
          </p:cNvSpPr>
          <p:nvPr/>
        </p:nvSpPr>
        <p:spPr bwMode="auto">
          <a:xfrm>
            <a:off x="610394" y="2828453"/>
            <a:ext cx="8421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Its destruction is directly associated also with the casting of Lucifer into </a:t>
            </a:r>
            <a:r>
              <a:rPr lang="en-US" altLang="en-US" sz="2000" b="1" i="1" dirty="0" err="1">
                <a:solidFill>
                  <a:srgbClr val="FFFFFF"/>
                </a:solidFill>
                <a:latin typeface="Verdana" pitchFamily="34" charset="0"/>
              </a:rPr>
              <a:t>Sheol</a:t>
            </a:r>
            <a:r>
              <a:rPr lang="en-US" altLang="en-US" sz="2000" b="1" i="1" dirty="0">
                <a:solidFill>
                  <a:srgbClr val="FFFFFF"/>
                </a:solidFill>
                <a:latin typeface="Verdana" pitchFamily="34" charset="0"/>
              </a:rPr>
              <a:t> </a:t>
            </a:r>
            <a:r>
              <a:rPr lang="en-US" altLang="en-US" sz="2000" b="1" i="1" dirty="0">
                <a:solidFill>
                  <a:srgbClr val="FFFF00"/>
                </a:solidFill>
                <a:latin typeface="Verdana" pitchFamily="34" charset="0"/>
              </a:rPr>
              <a:t>(Isaiah 14:12-15).</a:t>
            </a:r>
          </a:p>
        </p:txBody>
      </p:sp>
      <p:sp>
        <p:nvSpPr>
          <p:cNvPr id="311310" name="TextBox 18"/>
          <p:cNvSpPr txBox="1">
            <a:spLocks noChangeArrowheads="1"/>
          </p:cNvSpPr>
          <p:nvPr/>
        </p:nvSpPr>
        <p:spPr bwMode="auto">
          <a:xfrm>
            <a:off x="702794" y="5872268"/>
            <a:ext cx="82288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This, however, will require that Babylon somehow be restored to its former magnificence and prominence.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264" y="4081873"/>
            <a:ext cx="3303753" cy="183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65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1309">
                                            <p:txEl>
                                              <p:pRg st="0" end="0"/>
                                            </p:txEl>
                                          </p:spTgt>
                                        </p:tgtEl>
                                        <p:attrNameLst>
                                          <p:attrName>style.visibility</p:attrName>
                                        </p:attrNameLst>
                                      </p:cBhvr>
                                      <p:to>
                                        <p:strVal val="visible"/>
                                      </p:to>
                                    </p:set>
                                    <p:animEffect transition="in" filter="wheel(1)">
                                      <p:cBhvr>
                                        <p:cTn id="7" dur="2000"/>
                                        <p:tgtEl>
                                          <p:spTgt spid="3113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11306">
                                            <p:txEl>
                                              <p:pRg st="0" end="0"/>
                                            </p:txEl>
                                          </p:spTgt>
                                        </p:tgtEl>
                                        <p:attrNameLst>
                                          <p:attrName>style.visibility</p:attrName>
                                        </p:attrNameLst>
                                      </p:cBhvr>
                                      <p:to>
                                        <p:strVal val="visible"/>
                                      </p:to>
                                    </p:set>
                                    <p:animEffect transition="in" filter="wheel(1)">
                                      <p:cBhvr>
                                        <p:cTn id="12" dur="2000"/>
                                        <p:tgtEl>
                                          <p:spTgt spid="311306">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11310">
                                            <p:txEl>
                                              <p:pRg st="0" end="0"/>
                                            </p:txEl>
                                          </p:spTgt>
                                        </p:tgtEl>
                                        <p:attrNameLst>
                                          <p:attrName>style.visibility</p:attrName>
                                        </p:attrNameLst>
                                      </p:cBhvr>
                                      <p:to>
                                        <p:strVal val="visible"/>
                                      </p:to>
                                    </p:set>
                                    <p:animEffect transition="in" filter="wheel(1)">
                                      <p:cBhvr>
                                        <p:cTn id="20" dur="2000"/>
                                        <p:tgtEl>
                                          <p:spTgt spid="3113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11298"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11299" name="Straight Connector 12"/>
          <p:cNvCxnSpPr>
            <a:cxnSpLocks noChangeShapeType="1"/>
          </p:cNvCxnSpPr>
          <p:nvPr/>
        </p:nvCxnSpPr>
        <p:spPr bwMode="auto">
          <a:xfrm>
            <a:off x="358775" y="711509"/>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11300"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11301"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113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83F1B28B-22EE-4D55-B4CA-4D8871E4E95D}" type="slidenum">
              <a:rPr lang="en-US" altLang="en-US" sz="1400" b="1" smtClean="0">
                <a:solidFill>
                  <a:srgbClr val="FFFFFF"/>
                </a:solidFill>
                <a:latin typeface="Verdana" pitchFamily="34" charset="0"/>
              </a:rPr>
              <a:pPr eaLnBrk="1" hangingPunct="1">
                <a:spcBef>
                  <a:spcPct val="0"/>
                </a:spcBef>
                <a:buFontTx/>
                <a:buNone/>
              </a:pPr>
              <a:t>66</a:t>
            </a:fld>
            <a:endParaRPr lang="en-US" altLang="en-US" sz="1400" b="1" smtClean="0">
              <a:solidFill>
                <a:srgbClr val="FFFFFF"/>
              </a:solidFill>
              <a:latin typeface="Verdana" pitchFamily="34" charset="0"/>
            </a:endParaRPr>
          </a:p>
        </p:txBody>
      </p:sp>
      <p:sp>
        <p:nvSpPr>
          <p:cNvPr id="31130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1130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4D24300C-9A51-483D-A54D-179A588B5844}"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11307" name="TextBox 20"/>
          <p:cNvSpPr txBox="1">
            <a:spLocks noChangeArrowheads="1"/>
          </p:cNvSpPr>
          <p:nvPr/>
        </p:nvSpPr>
        <p:spPr bwMode="auto">
          <a:xfrm>
            <a:off x="438079" y="1686197"/>
            <a:ext cx="87582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r>
              <a:rPr lang="en-US" altLang="en-US" sz="2000" b="1" i="1" dirty="0">
                <a:solidFill>
                  <a:srgbClr val="FFFFFF"/>
                </a:solidFill>
                <a:latin typeface="Verdana" pitchFamily="34" charset="0"/>
              </a:rPr>
              <a:t>(Cont’d)</a:t>
            </a:r>
          </a:p>
        </p:txBody>
      </p:sp>
      <p:sp>
        <p:nvSpPr>
          <p:cNvPr id="311308" name="TextBox 21"/>
          <p:cNvSpPr txBox="1">
            <a:spLocks noChangeArrowheads="1"/>
          </p:cNvSpPr>
          <p:nvPr/>
        </p:nvSpPr>
        <p:spPr bwMode="auto">
          <a:xfrm>
            <a:off x="358775" y="3612452"/>
            <a:ext cx="84201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Its location is the most ideal in </a:t>
            </a:r>
            <a:r>
              <a:rPr lang="en-US" altLang="en-US" sz="2000" b="1" i="1" dirty="0" smtClean="0">
                <a:solidFill>
                  <a:srgbClr val="FFFFFF"/>
                </a:solidFill>
                <a:latin typeface="Verdana" pitchFamily="34" charset="0"/>
              </a:rPr>
              <a:t>                                  the </a:t>
            </a:r>
            <a:r>
              <a:rPr lang="en-US" altLang="en-US" sz="2000" b="1" i="1" dirty="0">
                <a:solidFill>
                  <a:srgbClr val="FFFFFF"/>
                </a:solidFill>
                <a:latin typeface="Verdana" pitchFamily="34" charset="0"/>
              </a:rPr>
              <a:t>world for any kind of international </a:t>
            </a:r>
            <a:r>
              <a:rPr lang="en-US" altLang="en-US" sz="2000" b="1" i="1" dirty="0" smtClean="0">
                <a:solidFill>
                  <a:srgbClr val="FFFFFF"/>
                </a:solidFill>
                <a:latin typeface="Verdana" pitchFamily="34" charset="0"/>
              </a:rPr>
              <a:t>                                            center</a:t>
            </a:r>
            <a:r>
              <a:rPr lang="en-US" altLang="en-US" sz="2000" b="1" i="1" dirty="0">
                <a:solidFill>
                  <a:srgbClr val="FFFFFF"/>
                </a:solidFill>
                <a:latin typeface="Verdana" pitchFamily="34" charset="0"/>
              </a:rPr>
              <a:t>. </a:t>
            </a:r>
          </a:p>
        </p:txBody>
      </p:sp>
      <p:sp>
        <p:nvSpPr>
          <p:cNvPr id="311311" name="TextBox 19"/>
          <p:cNvSpPr txBox="1">
            <a:spLocks noChangeArrowheads="1"/>
          </p:cNvSpPr>
          <p:nvPr/>
        </p:nvSpPr>
        <p:spPr bwMode="auto">
          <a:xfrm>
            <a:off x="358776" y="4763216"/>
            <a:ext cx="85899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Realizing the tremendous tourist </a:t>
            </a:r>
            <a:r>
              <a:rPr lang="en-US" altLang="en-US" sz="2000" b="1" i="1" dirty="0" smtClean="0">
                <a:solidFill>
                  <a:srgbClr val="FFFFFF"/>
                </a:solidFill>
                <a:latin typeface="Verdana" pitchFamily="34" charset="0"/>
              </a:rPr>
              <a:t>                                              potential </a:t>
            </a:r>
            <a:r>
              <a:rPr lang="en-US" altLang="en-US" sz="2000" b="1" i="1" dirty="0">
                <a:solidFill>
                  <a:srgbClr val="FFFFFF"/>
                </a:solidFill>
                <a:latin typeface="Verdana" pitchFamily="34" charset="0"/>
              </a:rPr>
              <a:t>in a restored Babylon, the </a:t>
            </a:r>
            <a:r>
              <a:rPr lang="en-US" altLang="en-US" sz="2000" b="1" i="1" dirty="0" smtClean="0">
                <a:solidFill>
                  <a:srgbClr val="FFFFFF"/>
                </a:solidFill>
                <a:latin typeface="Verdana" pitchFamily="34" charset="0"/>
              </a:rPr>
              <a:t>                                                      Iraqis </a:t>
            </a:r>
            <a:r>
              <a:rPr lang="en-US" altLang="en-US" sz="2000" b="1" i="1" dirty="0">
                <a:solidFill>
                  <a:srgbClr val="FFFFFF"/>
                </a:solidFill>
                <a:latin typeface="Verdana" pitchFamily="34" charset="0"/>
              </a:rPr>
              <a:t>have already made </a:t>
            </a:r>
            <a:r>
              <a:rPr lang="en-US" altLang="en-US" sz="2000" b="1" i="1" dirty="0" smtClean="0">
                <a:solidFill>
                  <a:srgbClr val="FFFFFF"/>
                </a:solidFill>
                <a:latin typeface="Verdana" pitchFamily="34" charset="0"/>
              </a:rPr>
              <a:t>considerable                                             </a:t>
            </a:r>
            <a:r>
              <a:rPr lang="en-US" altLang="en-US" sz="2000" b="1" i="1" dirty="0">
                <a:solidFill>
                  <a:srgbClr val="FFFFFF"/>
                </a:solidFill>
                <a:latin typeface="Verdana" pitchFamily="34" charset="0"/>
              </a:rPr>
              <a:t>progress on its reconstruction.</a:t>
            </a:r>
          </a:p>
        </p:txBody>
      </p:sp>
      <p:sp>
        <p:nvSpPr>
          <p:cNvPr id="311312" name="TextBox 23"/>
          <p:cNvSpPr txBox="1">
            <a:spLocks noChangeArrowheads="1"/>
          </p:cNvSpPr>
          <p:nvPr/>
        </p:nvSpPr>
        <p:spPr bwMode="auto">
          <a:xfrm>
            <a:off x="358775" y="2702748"/>
            <a:ext cx="5661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Babylon is indeed a prime prospect for rebuilding.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845" y="2559429"/>
            <a:ext cx="293512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28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1312">
                                            <p:txEl>
                                              <p:pRg st="0" end="0"/>
                                            </p:txEl>
                                          </p:spTgt>
                                        </p:tgtEl>
                                        <p:attrNameLst>
                                          <p:attrName>style.visibility</p:attrName>
                                        </p:attrNameLst>
                                      </p:cBhvr>
                                      <p:to>
                                        <p:strVal val="visible"/>
                                      </p:to>
                                    </p:set>
                                    <p:animEffect transition="in" filter="wheel(1)">
                                      <p:cBhvr>
                                        <p:cTn id="7" dur="2000"/>
                                        <p:tgtEl>
                                          <p:spTgt spid="3113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11308">
                                            <p:txEl>
                                              <p:pRg st="0" end="0"/>
                                            </p:txEl>
                                          </p:spTgt>
                                        </p:tgtEl>
                                        <p:attrNameLst>
                                          <p:attrName>style.visibility</p:attrName>
                                        </p:attrNameLst>
                                      </p:cBhvr>
                                      <p:to>
                                        <p:strVal val="visible"/>
                                      </p:to>
                                    </p:set>
                                    <p:animEffect transition="in" filter="wheel(1)">
                                      <p:cBhvr>
                                        <p:cTn id="15" dur="2000"/>
                                        <p:tgtEl>
                                          <p:spTgt spid="31130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11311">
                                            <p:txEl>
                                              <p:pRg st="0" end="0"/>
                                            </p:txEl>
                                          </p:spTgt>
                                        </p:tgtEl>
                                        <p:attrNameLst>
                                          <p:attrName>style.visibility</p:attrName>
                                        </p:attrNameLst>
                                      </p:cBhvr>
                                      <p:to>
                                        <p:strVal val="visible"/>
                                      </p:to>
                                    </p:set>
                                    <p:animEffect transition="in" filter="wheel(1)">
                                      <p:cBhvr>
                                        <p:cTn id="20" dur="2000"/>
                                        <p:tgtEl>
                                          <p:spTgt spid="3113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1232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12323" name="Straight Connector 12"/>
          <p:cNvCxnSpPr>
            <a:cxnSpLocks noChangeShapeType="1"/>
          </p:cNvCxnSpPr>
          <p:nvPr/>
        </p:nvCxnSpPr>
        <p:spPr bwMode="auto">
          <a:xfrm>
            <a:off x="4572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1232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1232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123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1E99B8-3B69-4B7A-8607-3B918AF85A70}" type="slidenum">
              <a:rPr lang="en-US" altLang="en-US" sz="1400" b="1" smtClean="0">
                <a:solidFill>
                  <a:srgbClr val="FFFFFF"/>
                </a:solidFill>
                <a:latin typeface="Verdana" pitchFamily="34" charset="0"/>
              </a:rPr>
              <a:pPr eaLnBrk="1" hangingPunct="1">
                <a:spcBef>
                  <a:spcPct val="0"/>
                </a:spcBef>
                <a:buFontTx/>
                <a:buNone/>
              </a:pPr>
              <a:t>67</a:t>
            </a:fld>
            <a:endParaRPr lang="en-US" altLang="en-US" sz="1400" b="1" smtClean="0">
              <a:solidFill>
                <a:srgbClr val="FFFFFF"/>
              </a:solidFill>
              <a:latin typeface="Verdana" pitchFamily="34" charset="0"/>
            </a:endParaRPr>
          </a:p>
        </p:txBody>
      </p:sp>
      <p:sp>
        <p:nvSpPr>
          <p:cNvPr id="31232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31232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4653C51-4791-4F93-B597-90696F80B6A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12330" name="TextBox 22"/>
          <p:cNvSpPr txBox="1">
            <a:spLocks noChangeArrowheads="1"/>
          </p:cNvSpPr>
          <p:nvPr/>
        </p:nvSpPr>
        <p:spPr bwMode="auto">
          <a:xfrm>
            <a:off x="385763" y="3352278"/>
            <a:ext cx="474679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There is no more ideal location anywhere for a world trade center, a world communications center, a world banking center, a world educational center, or especially, a world capital.</a:t>
            </a:r>
          </a:p>
        </p:txBody>
      </p:sp>
      <p:sp>
        <p:nvSpPr>
          <p:cNvPr id="312331" name="TextBox 20"/>
          <p:cNvSpPr txBox="1">
            <a:spLocks noChangeArrowheads="1"/>
          </p:cNvSpPr>
          <p:nvPr/>
        </p:nvSpPr>
        <p:spPr bwMode="auto">
          <a:xfrm>
            <a:off x="312406" y="1930305"/>
            <a:ext cx="8758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r>
              <a:rPr lang="en-US" altLang="en-US" sz="2000" b="1" i="1" dirty="0">
                <a:solidFill>
                  <a:srgbClr val="FFFFFF"/>
                </a:solidFill>
                <a:latin typeface="Verdana" pitchFamily="34" charset="0"/>
              </a:rPr>
              <a:t>(Cont’d)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056" y="2818153"/>
            <a:ext cx="3905250" cy="380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09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2330">
                                            <p:txEl>
                                              <p:pRg st="0" end="0"/>
                                            </p:txEl>
                                          </p:spTgt>
                                        </p:tgtEl>
                                        <p:attrNameLst>
                                          <p:attrName>style.visibility</p:attrName>
                                        </p:attrNameLst>
                                      </p:cBhvr>
                                      <p:to>
                                        <p:strVal val="visible"/>
                                      </p:to>
                                    </p:set>
                                    <p:animEffect transition="in" filter="wheel(1)">
                                      <p:cBhvr>
                                        <p:cTn id="7" dur="2000"/>
                                        <p:tgtEl>
                                          <p:spTgt spid="31233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1232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12323" name="Straight Connector 12"/>
          <p:cNvCxnSpPr>
            <a:cxnSpLocks noChangeShapeType="1"/>
          </p:cNvCxnSpPr>
          <p:nvPr/>
        </p:nvCxnSpPr>
        <p:spPr bwMode="auto">
          <a:xfrm>
            <a:off x="4572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1232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1232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123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1E99B8-3B69-4B7A-8607-3B918AF85A70}" type="slidenum">
              <a:rPr lang="en-US" altLang="en-US" sz="1400" b="1" smtClean="0">
                <a:solidFill>
                  <a:srgbClr val="FFFFFF"/>
                </a:solidFill>
                <a:latin typeface="Verdana" pitchFamily="34" charset="0"/>
              </a:rPr>
              <a:pPr eaLnBrk="1" hangingPunct="1">
                <a:spcBef>
                  <a:spcPct val="0"/>
                </a:spcBef>
                <a:buFontTx/>
                <a:buNone/>
              </a:pPr>
              <a:t>68</a:t>
            </a:fld>
            <a:endParaRPr lang="en-US" altLang="en-US" sz="1400" b="1" smtClean="0">
              <a:solidFill>
                <a:srgbClr val="FFFFFF"/>
              </a:solidFill>
              <a:latin typeface="Verdana" pitchFamily="34" charset="0"/>
            </a:endParaRPr>
          </a:p>
        </p:txBody>
      </p:sp>
      <p:sp>
        <p:nvSpPr>
          <p:cNvPr id="31232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4653C51-4791-4F93-B597-90696F80B6A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12331" name="TextBox 20"/>
          <p:cNvSpPr txBox="1">
            <a:spLocks noChangeArrowheads="1"/>
          </p:cNvSpPr>
          <p:nvPr/>
        </p:nvSpPr>
        <p:spPr bwMode="auto">
          <a:xfrm>
            <a:off x="385763" y="1679575"/>
            <a:ext cx="8758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r>
              <a:rPr lang="en-US" altLang="en-US" sz="2000" b="1" i="1" dirty="0">
                <a:solidFill>
                  <a:srgbClr val="FFFFFF"/>
                </a:solidFill>
                <a:latin typeface="Verdana" pitchFamily="34" charset="0"/>
              </a:rPr>
              <a:t>(Cont’d)</a:t>
            </a:r>
          </a:p>
        </p:txBody>
      </p:sp>
      <p:sp>
        <p:nvSpPr>
          <p:cNvPr id="312332" name="TextBox 18"/>
          <p:cNvSpPr txBox="1">
            <a:spLocks noChangeArrowheads="1"/>
          </p:cNvSpPr>
          <p:nvPr/>
        </p:nvSpPr>
        <p:spPr bwMode="auto">
          <a:xfrm>
            <a:off x="385764" y="2779935"/>
            <a:ext cx="398017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With all these advantages, and with the head start already made by the Iraqis, it is not far-fetched at all to suggest that the future capital of the “United Nations Kingdom,” the ten-nation federation established at the beginning of the tribulation, </a:t>
            </a:r>
            <a:r>
              <a:rPr lang="en-US" altLang="en-US" sz="2000" b="1" i="1" dirty="0" smtClean="0">
                <a:solidFill>
                  <a:srgbClr val="FFFFFF"/>
                </a:solidFill>
                <a:latin typeface="Verdana" pitchFamily="34" charset="0"/>
              </a:rPr>
              <a:t>would be established there.</a:t>
            </a:r>
            <a:endParaRPr lang="en-US" altLang="en-US" sz="2000" b="1" i="1" dirty="0">
              <a:solidFill>
                <a:srgbClr val="FFFFFF"/>
              </a:solidFill>
              <a:latin typeface="Verdana"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330" y="3073980"/>
            <a:ext cx="4655076" cy="313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93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2332">
                                            <p:txEl>
                                              <p:pRg st="0" end="0"/>
                                            </p:txEl>
                                          </p:spTgt>
                                        </p:tgtEl>
                                        <p:attrNameLst>
                                          <p:attrName>style.visibility</p:attrName>
                                        </p:attrNameLst>
                                      </p:cBhvr>
                                      <p:to>
                                        <p:strVal val="visible"/>
                                      </p:to>
                                    </p:set>
                                    <p:animEffect transition="in" filter="wheel(1)">
                                      <p:cBhvr>
                                        <p:cTn id="7" dur="2000"/>
                                        <p:tgtEl>
                                          <p:spTgt spid="31233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1232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The Ten Horns</a:t>
            </a:r>
          </a:p>
        </p:txBody>
      </p:sp>
      <p:cxnSp>
        <p:nvCxnSpPr>
          <p:cNvPr id="312323" name="Straight Connector 12"/>
          <p:cNvCxnSpPr>
            <a:cxnSpLocks noChangeShapeType="1"/>
          </p:cNvCxnSpPr>
          <p:nvPr/>
        </p:nvCxnSpPr>
        <p:spPr bwMode="auto">
          <a:xfrm>
            <a:off x="4572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31232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31232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3123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1E99B8-3B69-4B7A-8607-3B918AF85A70}" type="slidenum">
              <a:rPr lang="en-US" altLang="en-US" sz="1400" b="1" smtClean="0">
                <a:solidFill>
                  <a:srgbClr val="FFFFFF"/>
                </a:solidFill>
                <a:latin typeface="Verdana" pitchFamily="34" charset="0"/>
              </a:rPr>
              <a:pPr eaLnBrk="1" hangingPunct="1">
                <a:spcBef>
                  <a:spcPct val="0"/>
                </a:spcBef>
                <a:buFontTx/>
                <a:buNone/>
              </a:pPr>
              <a:t>69</a:t>
            </a:fld>
            <a:endParaRPr lang="en-US" altLang="en-US" sz="1400" b="1" smtClean="0">
              <a:solidFill>
                <a:srgbClr val="FFFFFF"/>
              </a:solidFill>
              <a:latin typeface="Verdana" pitchFamily="34" charset="0"/>
            </a:endParaRPr>
          </a:p>
        </p:txBody>
      </p:sp>
      <p:sp>
        <p:nvSpPr>
          <p:cNvPr id="31232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A4653C51-4791-4F93-B597-90696F80B6A5}"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312331" name="TextBox 20"/>
          <p:cNvSpPr txBox="1">
            <a:spLocks noChangeArrowheads="1"/>
          </p:cNvSpPr>
          <p:nvPr/>
        </p:nvSpPr>
        <p:spPr bwMode="auto">
          <a:xfrm>
            <a:off x="385763" y="1679575"/>
            <a:ext cx="87582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17:18. </a:t>
            </a:r>
            <a:r>
              <a:rPr lang="en-US" altLang="en-US" sz="2000" b="1" i="1" dirty="0">
                <a:solidFill>
                  <a:srgbClr val="FFFF00"/>
                </a:solidFill>
                <a:latin typeface="Verdana" pitchFamily="34" charset="0"/>
              </a:rPr>
              <a:t>And the woman which thou </a:t>
            </a:r>
            <a:r>
              <a:rPr lang="en-US" altLang="en-US" sz="2000" b="1" i="1" dirty="0" err="1">
                <a:solidFill>
                  <a:srgbClr val="FFFF00"/>
                </a:solidFill>
                <a:latin typeface="Verdana" pitchFamily="34" charset="0"/>
              </a:rPr>
              <a:t>sawest</a:t>
            </a:r>
            <a:r>
              <a:rPr lang="en-US" altLang="en-US" sz="2000" b="1" i="1" dirty="0">
                <a:solidFill>
                  <a:srgbClr val="FFFF00"/>
                </a:solidFill>
                <a:latin typeface="Verdana" pitchFamily="34" charset="0"/>
              </a:rPr>
              <a:t> is that great city, which </a:t>
            </a:r>
            <a:r>
              <a:rPr lang="en-US" altLang="en-US" sz="2000" b="1" i="1" dirty="0" err="1">
                <a:solidFill>
                  <a:srgbClr val="FFFF00"/>
                </a:solidFill>
                <a:latin typeface="Verdana" pitchFamily="34" charset="0"/>
              </a:rPr>
              <a:t>reigneth</a:t>
            </a:r>
            <a:r>
              <a:rPr lang="en-US" altLang="en-US" sz="2000" b="1" i="1" dirty="0">
                <a:solidFill>
                  <a:srgbClr val="FFFF00"/>
                </a:solidFill>
                <a:latin typeface="Verdana" pitchFamily="34" charset="0"/>
              </a:rPr>
              <a:t> over the kings of the earth. </a:t>
            </a:r>
            <a:r>
              <a:rPr lang="en-US" altLang="en-US" sz="2000" b="1" i="1" dirty="0">
                <a:solidFill>
                  <a:srgbClr val="FFFFFF"/>
                </a:solidFill>
                <a:latin typeface="Verdana" pitchFamily="34" charset="0"/>
              </a:rPr>
              <a:t>(Cont’d)</a:t>
            </a:r>
          </a:p>
        </p:txBody>
      </p:sp>
      <p:sp>
        <p:nvSpPr>
          <p:cNvPr id="312333" name="TextBox 19"/>
          <p:cNvSpPr txBox="1">
            <a:spLocks noChangeArrowheads="1"/>
          </p:cNvSpPr>
          <p:nvPr/>
        </p:nvSpPr>
        <p:spPr bwMode="auto">
          <a:xfrm>
            <a:off x="457199" y="2721345"/>
            <a:ext cx="84550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dirty="0">
                <a:solidFill>
                  <a:srgbClr val="FFFFFF"/>
                </a:solidFill>
                <a:latin typeface="Verdana" pitchFamily="34" charset="0"/>
              </a:rPr>
              <a:t> With modern construction equipment and unlimited wealth at his disposal, the beast can rebuild mighty Babylon almost overnight.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231" y="3737008"/>
            <a:ext cx="4520579" cy="301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53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2333">
                                            <p:txEl>
                                              <p:pRg st="0" end="0"/>
                                            </p:txEl>
                                          </p:spTgt>
                                        </p:tgtEl>
                                        <p:attrNameLst>
                                          <p:attrName>style.visibility</p:attrName>
                                        </p:attrNameLst>
                                      </p:cBhvr>
                                      <p:to>
                                        <p:strVal val="visible"/>
                                      </p:to>
                                    </p:set>
                                    <p:animEffect transition="in" filter="wheel(1)">
                                      <p:cBhvr>
                                        <p:cTn id="7" dur="2000"/>
                                        <p:tgtEl>
                                          <p:spTgt spid="31233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0098" name="TextBox 3"/>
          <p:cNvSpPr txBox="1">
            <a:spLocks noChangeArrowheads="1"/>
          </p:cNvSpPr>
          <p:nvPr/>
        </p:nvSpPr>
        <p:spPr bwMode="auto">
          <a:xfrm>
            <a:off x="647700" y="1360584"/>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60099" name="Straight Connector 12"/>
          <p:cNvCxnSpPr>
            <a:cxnSpLocks noChangeShapeType="1"/>
          </p:cNvCxnSpPr>
          <p:nvPr/>
        </p:nvCxnSpPr>
        <p:spPr bwMode="auto">
          <a:xfrm>
            <a:off x="285418" y="652131"/>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0100" name="TextBox 5"/>
          <p:cNvSpPr txBox="1">
            <a:spLocks noChangeArrowheads="1"/>
          </p:cNvSpPr>
          <p:nvPr/>
        </p:nvSpPr>
        <p:spPr bwMode="auto">
          <a:xfrm>
            <a:off x="647700" y="-74613"/>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0101" name="TextBox 6"/>
          <p:cNvSpPr txBox="1">
            <a:spLocks noChangeArrowheads="1"/>
          </p:cNvSpPr>
          <p:nvPr/>
        </p:nvSpPr>
        <p:spPr bwMode="auto">
          <a:xfrm>
            <a:off x="800100" y="810647"/>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358775" y="3475038"/>
            <a:ext cx="86312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Babylon indeed had been the enemy of God’s people for centuries, and her idolatries had infected many nations </a:t>
            </a:r>
            <a:r>
              <a:rPr lang="en-US" altLang="en-US" sz="2000" b="1" i="1">
                <a:solidFill>
                  <a:srgbClr val="FFFF00"/>
                </a:solidFill>
                <a:latin typeface="Verdana" pitchFamily="34" charset="0"/>
              </a:rPr>
              <a:t>(Jeremiah 51:7; Isaiah 47:5)</a:t>
            </a:r>
            <a:r>
              <a:rPr lang="en-US" altLang="en-US" sz="2000" b="1" i="1">
                <a:solidFill>
                  <a:srgbClr val="FFFFFF"/>
                </a:solidFill>
                <a:latin typeface="Verdana" pitchFamily="34" charset="0"/>
              </a:rPr>
              <a:t>.</a:t>
            </a:r>
          </a:p>
        </p:txBody>
      </p:sp>
      <p:sp>
        <p:nvSpPr>
          <p:cNvPr id="260103" name="TextBox 9"/>
          <p:cNvSpPr txBox="1">
            <a:spLocks noChangeArrowheads="1"/>
          </p:cNvSpPr>
          <p:nvPr/>
        </p:nvSpPr>
        <p:spPr bwMode="auto">
          <a:xfrm>
            <a:off x="376238" y="2035768"/>
            <a:ext cx="8767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  </a:t>
            </a:r>
            <a:r>
              <a:rPr lang="en-US" altLang="en-US" sz="2000" b="1" i="1" dirty="0">
                <a:solidFill>
                  <a:srgbClr val="FFFF00"/>
                </a:solidFill>
                <a:latin typeface="Verdana" pitchFamily="34" charset="0"/>
              </a:rPr>
              <a:t>And there came one of the seven angels which had the seven vials, and talked with me, saying unto me, Come hither; I will show unto thee the judgment of the great whore that </a:t>
            </a:r>
            <a:r>
              <a:rPr lang="en-US" altLang="en-US" sz="2000" b="1" i="1" dirty="0" err="1">
                <a:solidFill>
                  <a:srgbClr val="FFFF00"/>
                </a:solidFill>
                <a:latin typeface="Verdana" pitchFamily="34" charset="0"/>
              </a:rPr>
              <a:t>sitteth</a:t>
            </a:r>
            <a:r>
              <a:rPr lang="en-US" altLang="en-US" sz="2000" b="1" i="1" dirty="0">
                <a:solidFill>
                  <a:srgbClr val="FFFF00"/>
                </a:solidFill>
                <a:latin typeface="Verdana" pitchFamily="34" charset="0"/>
              </a:rPr>
              <a:t> upon many waters.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1" name="TextBox 10"/>
          <p:cNvSpPr txBox="1">
            <a:spLocks noChangeArrowheads="1"/>
          </p:cNvSpPr>
          <p:nvPr/>
        </p:nvSpPr>
        <p:spPr bwMode="auto">
          <a:xfrm>
            <a:off x="358775" y="5529263"/>
            <a:ext cx="86312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Now, however, John learns that these prophecies have both a near and a distant fulfillment, which is usually the case with Old Testament prophecies. </a:t>
            </a:r>
          </a:p>
        </p:txBody>
      </p:sp>
      <p:sp>
        <p:nvSpPr>
          <p:cNvPr id="26010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C417D93-5B8A-4A07-8111-8310D079E126}" type="slidenum">
              <a:rPr lang="en-US" altLang="en-US" sz="1400" b="1" smtClean="0">
                <a:solidFill>
                  <a:srgbClr val="FFFFFF"/>
                </a:solidFill>
                <a:latin typeface="Verdana" pitchFamily="34" charset="0"/>
              </a:rPr>
              <a:pPr eaLnBrk="1" hangingPunct="1">
                <a:spcBef>
                  <a:spcPct val="0"/>
                </a:spcBef>
                <a:buFontTx/>
                <a:buNone/>
              </a:pPr>
              <a:t>7</a:t>
            </a:fld>
            <a:endParaRPr lang="en-US" altLang="en-US" sz="1400" b="1" smtClean="0">
              <a:solidFill>
                <a:srgbClr val="FFFFFF"/>
              </a:solidFill>
              <a:latin typeface="Verdana" pitchFamily="34" charset="0"/>
            </a:endParaRPr>
          </a:p>
        </p:txBody>
      </p:sp>
      <p:sp>
        <p:nvSpPr>
          <p:cNvPr id="26010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010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B0BB201-D12A-4441-B326-7E66747CEA07}"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58775" y="4491038"/>
            <a:ext cx="86312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The prophecies in Isaiah and Jeremiah concerning Babylon </a:t>
            </a:r>
            <a:r>
              <a:rPr lang="en-US" altLang="en-US" sz="2000" b="1" i="1" dirty="0" smtClean="0">
                <a:solidFill>
                  <a:srgbClr val="FFFFFF"/>
                </a:solidFill>
                <a:latin typeface="Verdana" pitchFamily="34" charset="0"/>
              </a:rPr>
              <a:t>were </a:t>
            </a:r>
            <a:r>
              <a:rPr lang="en-US" altLang="en-US" sz="2000" b="1" i="1" dirty="0">
                <a:solidFill>
                  <a:srgbClr val="FFFFFF"/>
                </a:solidFill>
                <a:latin typeface="Verdana" pitchFamily="34" charset="0"/>
              </a:rPr>
              <a:t>directed primarily against the Babylon of their own day. </a:t>
            </a:r>
          </a:p>
        </p:txBody>
      </p:sp>
    </p:spTree>
    <p:extLst>
      <p:ext uri="{BB962C8B-B14F-4D97-AF65-F5344CB8AC3E}">
        <p14:creationId xmlns:p14="http://schemas.microsoft.com/office/powerpoint/2010/main" val="4123455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5380" name="Date Placeholder 5"/>
          <p:cNvSpPr>
            <a:spLocks noGrp="1"/>
          </p:cNvSpPr>
          <p:nvPr>
            <p:ph type="dt" sz="quarter" idx="10"/>
          </p:nvPr>
        </p:nvSpPr>
        <p:spPr bwMode="auto">
          <a:xfrm>
            <a:off x="3048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58EDB3-B65D-432F-8131-6C437CFCA197}" type="datetime1">
              <a:rPr lang="en-US" altLang="en-US" sz="1000" b="1" smtClean="0">
                <a:solidFill>
                  <a:srgbClr val="FFFFFF"/>
                </a:solidFill>
                <a:latin typeface="Verdana" pitchFamily="34" charset="0"/>
              </a:rPr>
              <a:pPr eaLnBrk="1" hangingPunct="1">
                <a:spcBef>
                  <a:spcPct val="0"/>
                </a:spcBef>
                <a:buFontTx/>
                <a:buNone/>
              </a:pPr>
              <a:t>4/18/2022</a:t>
            </a:fld>
            <a:endParaRPr lang="en-US" altLang="en-US" sz="1000" b="1" smtClean="0">
              <a:solidFill>
                <a:srgbClr val="FFFFFF"/>
              </a:solidFill>
              <a:latin typeface="Verdana" pitchFamily="34" charset="0"/>
            </a:endParaRPr>
          </a:p>
        </p:txBody>
      </p:sp>
      <p:sp>
        <p:nvSpPr>
          <p:cNvPr id="48538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973E0ED-D862-4E64-AA75-9C8C06AAD60D}" type="slidenum">
              <a:rPr lang="en-US" altLang="en-US" sz="1000" b="1" smtClean="0">
                <a:solidFill>
                  <a:srgbClr val="FFFFFF"/>
                </a:solidFill>
                <a:latin typeface="Verdana" pitchFamily="34" charset="0"/>
              </a:rPr>
              <a:pPr eaLnBrk="1" hangingPunct="1">
                <a:spcBef>
                  <a:spcPct val="0"/>
                </a:spcBef>
                <a:buFontTx/>
                <a:buNone/>
              </a:pPr>
              <a:t>70</a:t>
            </a:fld>
            <a:endParaRPr lang="en-US" altLang="en-US" sz="1000" b="1" smtClean="0">
              <a:solidFill>
                <a:srgbClr val="FFFFFF"/>
              </a:solidFill>
              <a:latin typeface="Verdana" pitchFamily="34" charset="0"/>
            </a:endParaRPr>
          </a:p>
        </p:txBody>
      </p:sp>
      <p:sp>
        <p:nvSpPr>
          <p:cNvPr id="3" name="TextBox 2"/>
          <p:cNvSpPr txBox="1"/>
          <p:nvPr/>
        </p:nvSpPr>
        <p:spPr>
          <a:xfrm>
            <a:off x="1004455" y="1524000"/>
            <a:ext cx="7315200" cy="4524315"/>
          </a:xfrm>
          <a:prstGeom prst="rect">
            <a:avLst/>
          </a:prstGeom>
          <a:solidFill>
            <a:schemeClr val="accent2"/>
          </a:solidFill>
        </p:spPr>
        <p:txBody>
          <a:bodyPr wrap="square" rtlCol="0">
            <a:spAutoFit/>
          </a:bodyPr>
          <a:lstStyle/>
          <a:p>
            <a:pPr algn="ct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THIS CONCLUDES REVELATION </a:t>
            </a: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17</a:t>
            </a:r>
            <a:endPar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endParaRPr>
          </a:p>
        </p:txBody>
      </p:sp>
    </p:spTree>
    <p:extLst>
      <p:ext uri="{BB962C8B-B14F-4D97-AF65-F5344CB8AC3E}">
        <p14:creationId xmlns:p14="http://schemas.microsoft.com/office/powerpoint/2010/main" val="228431443"/>
      </p:ext>
    </p:extLst>
  </p:cSld>
  <p:clrMapOvr>
    <a:masterClrMapping/>
  </p:clrMapOvr>
  <p:transition spd="slow">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1122" name="TextBox 3"/>
          <p:cNvSpPr txBox="1">
            <a:spLocks noChangeArrowheads="1"/>
          </p:cNvSpPr>
          <p:nvPr/>
        </p:nvSpPr>
        <p:spPr bwMode="auto">
          <a:xfrm>
            <a:off x="647700" y="1157288"/>
            <a:ext cx="8039100"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Mother of Harlots</a:t>
            </a:r>
          </a:p>
        </p:txBody>
      </p:sp>
      <p:cxnSp>
        <p:nvCxnSpPr>
          <p:cNvPr id="261123" name="Straight Connector 12"/>
          <p:cNvCxnSpPr>
            <a:cxnSpLocks noChangeShapeType="1"/>
          </p:cNvCxnSpPr>
          <p:nvPr/>
        </p:nvCxnSpPr>
        <p:spPr bwMode="auto">
          <a:xfrm>
            <a:off x="266700" y="706438"/>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1124"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1125" name="TextBox 6"/>
          <p:cNvSpPr txBox="1">
            <a:spLocks noChangeArrowheads="1"/>
          </p:cNvSpPr>
          <p:nvPr/>
        </p:nvSpPr>
        <p:spPr bwMode="auto">
          <a:xfrm>
            <a:off x="800100" y="633413"/>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a:solidFill>
                  <a:srgbClr val="FFFFFF"/>
                </a:solidFill>
                <a:latin typeface="Verdana" pitchFamily="34" charset="0"/>
              </a:rPr>
              <a:t>Mystery Babylon the Great</a:t>
            </a:r>
          </a:p>
        </p:txBody>
      </p:sp>
      <p:sp>
        <p:nvSpPr>
          <p:cNvPr id="9" name="TextBox 8"/>
          <p:cNvSpPr txBox="1">
            <a:spLocks noChangeArrowheads="1"/>
          </p:cNvSpPr>
          <p:nvPr/>
        </p:nvSpPr>
        <p:spPr bwMode="auto">
          <a:xfrm>
            <a:off x="358775" y="3686175"/>
            <a:ext cx="8631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The word “whore” (Gr. porne) is the same as “harlot” (verse 5) and is related to porneia (“fornication”). </a:t>
            </a:r>
          </a:p>
        </p:txBody>
      </p:sp>
      <p:sp>
        <p:nvSpPr>
          <p:cNvPr id="261127" name="TextBox 9"/>
          <p:cNvSpPr txBox="1">
            <a:spLocks noChangeArrowheads="1"/>
          </p:cNvSpPr>
          <p:nvPr/>
        </p:nvSpPr>
        <p:spPr bwMode="auto">
          <a:xfrm>
            <a:off x="376239" y="1668179"/>
            <a:ext cx="637940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17:1.  </a:t>
            </a:r>
            <a:r>
              <a:rPr lang="en-US" altLang="en-US" sz="2000" b="1" i="1" dirty="0">
                <a:solidFill>
                  <a:srgbClr val="FFFF00"/>
                </a:solidFill>
                <a:latin typeface="Verdana" pitchFamily="34" charset="0"/>
              </a:rPr>
              <a:t>And there came one of the seven angels which had the seven vials, and talked with me, saying unto me, Come hither; I will show unto thee the judgment of the great whore that </a:t>
            </a:r>
            <a:r>
              <a:rPr lang="en-US" altLang="en-US" sz="2000" b="1" i="1" dirty="0" err="1">
                <a:solidFill>
                  <a:srgbClr val="FFFF00"/>
                </a:solidFill>
                <a:latin typeface="Verdana" pitchFamily="34" charset="0"/>
              </a:rPr>
              <a:t>sitteth</a:t>
            </a:r>
            <a:r>
              <a:rPr lang="en-US" altLang="en-US" sz="2000" b="1" i="1" dirty="0">
                <a:solidFill>
                  <a:srgbClr val="FFFF00"/>
                </a:solidFill>
                <a:latin typeface="Verdana" pitchFamily="34" charset="0"/>
              </a:rPr>
              <a:t> upon many waters. </a:t>
            </a:r>
            <a:r>
              <a:rPr lang="en-US" altLang="en-US" sz="2000" b="1" i="1" dirty="0">
                <a:solidFill>
                  <a:srgbClr val="FFFFFF"/>
                </a:solidFill>
                <a:latin typeface="Verdana" pitchFamily="34" charset="0"/>
              </a:rPr>
              <a:t>(Cont’d)</a:t>
            </a:r>
            <a:endParaRPr lang="en-US" altLang="en-US" sz="2000" b="1" i="1" dirty="0">
              <a:solidFill>
                <a:srgbClr val="FFFF00"/>
              </a:solidFill>
              <a:latin typeface="Verdana" pitchFamily="34" charset="0"/>
            </a:endParaRPr>
          </a:p>
        </p:txBody>
      </p:sp>
      <p:sp>
        <p:nvSpPr>
          <p:cNvPr id="11" name="TextBox 10"/>
          <p:cNvSpPr txBox="1">
            <a:spLocks noChangeArrowheads="1"/>
          </p:cNvSpPr>
          <p:nvPr/>
        </p:nvSpPr>
        <p:spPr bwMode="auto">
          <a:xfrm>
            <a:off x="358775" y="5219700"/>
            <a:ext cx="8631238"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Babylon as a nation could not have literally committed fornication with other nations, but she did indeed lead many nations away from God.</a:t>
            </a:r>
          </a:p>
        </p:txBody>
      </p:sp>
      <p:sp>
        <p:nvSpPr>
          <p:cNvPr id="26112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E4E8777A-BBDC-4933-9289-9DCFC7AD4A43}" type="slidenum">
              <a:rPr lang="en-US" altLang="en-US" sz="1400" b="1" smtClean="0">
                <a:solidFill>
                  <a:srgbClr val="FFFFFF"/>
                </a:solidFill>
                <a:latin typeface="Verdana" pitchFamily="34" charset="0"/>
              </a:rPr>
              <a:pPr eaLnBrk="1" hangingPunct="1">
                <a:spcBef>
                  <a:spcPct val="0"/>
                </a:spcBef>
                <a:buFontTx/>
                <a:buNone/>
              </a:pPr>
              <a:t>8</a:t>
            </a:fld>
            <a:endParaRPr lang="en-US" altLang="en-US" sz="1400" b="1" smtClean="0">
              <a:solidFill>
                <a:srgbClr val="FFFFFF"/>
              </a:solidFill>
              <a:latin typeface="Verdana" pitchFamily="34" charset="0"/>
            </a:endParaRPr>
          </a:p>
        </p:txBody>
      </p:sp>
      <p:sp>
        <p:nvSpPr>
          <p:cNvPr id="26113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113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95C3E476-2D20-4817-8650-F9CE6D041202}"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58775" y="4473575"/>
            <a:ext cx="8631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a:solidFill>
                  <a:srgbClr val="FFFFFF"/>
                </a:solidFill>
                <a:latin typeface="Verdana" pitchFamily="34" charset="0"/>
              </a:rPr>
              <a:t> It does not refer only to women who sell their bodies but simply to any who commit fornication.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732800"/>
            <a:ext cx="2524125" cy="1809750"/>
          </a:xfrm>
          <a:prstGeom prst="rect">
            <a:avLst/>
          </a:prstGeom>
        </p:spPr>
      </p:pic>
    </p:spTree>
    <p:extLst>
      <p:ext uri="{BB962C8B-B14F-4D97-AF65-F5344CB8AC3E}">
        <p14:creationId xmlns:p14="http://schemas.microsoft.com/office/powerpoint/2010/main" val="3278088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900" decel="100000" fill="hold"/>
                                        <p:tgtEl>
                                          <p:spTgt spid="1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62146" name="TextBox 3"/>
          <p:cNvSpPr txBox="1">
            <a:spLocks noChangeArrowheads="1"/>
          </p:cNvSpPr>
          <p:nvPr/>
        </p:nvSpPr>
        <p:spPr bwMode="auto">
          <a:xfrm>
            <a:off x="647700" y="1157288"/>
            <a:ext cx="6708443" cy="522287"/>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Mother of Harlots</a:t>
            </a:r>
          </a:p>
        </p:txBody>
      </p:sp>
      <p:cxnSp>
        <p:nvCxnSpPr>
          <p:cNvPr id="262147" name="Straight Connector 12"/>
          <p:cNvCxnSpPr>
            <a:cxnSpLocks noChangeShapeType="1"/>
          </p:cNvCxnSpPr>
          <p:nvPr/>
        </p:nvCxnSpPr>
        <p:spPr bwMode="auto">
          <a:xfrm>
            <a:off x="419100" y="698145"/>
            <a:ext cx="84201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2148" name="TextBox 5"/>
          <p:cNvSpPr txBox="1">
            <a:spLocks noChangeArrowheads="1"/>
          </p:cNvSpPr>
          <p:nvPr/>
        </p:nvSpPr>
        <p:spPr bwMode="auto">
          <a:xfrm>
            <a:off x="647700" y="-1588"/>
            <a:ext cx="7848600" cy="708026"/>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a:solidFill>
                  <a:srgbClr val="FFFF00"/>
                </a:solidFill>
                <a:latin typeface="Verdana" pitchFamily="34" charset="0"/>
              </a:rPr>
              <a:t>Revelation</a:t>
            </a:r>
            <a:r>
              <a:rPr lang="en-US" altLang="en-US" sz="4000" b="1">
                <a:solidFill>
                  <a:srgbClr val="000090"/>
                </a:solidFill>
                <a:latin typeface="Verdana" pitchFamily="34" charset="0"/>
              </a:rPr>
              <a:t> </a:t>
            </a:r>
            <a:r>
              <a:rPr lang="en-US" altLang="en-US" sz="4000" b="1">
                <a:solidFill>
                  <a:srgbClr val="FFFF00"/>
                </a:solidFill>
                <a:latin typeface="Verdana" pitchFamily="34" charset="0"/>
              </a:rPr>
              <a:t>17</a:t>
            </a:r>
          </a:p>
        </p:txBody>
      </p:sp>
      <p:sp>
        <p:nvSpPr>
          <p:cNvPr id="262149" name="TextBox 6"/>
          <p:cNvSpPr txBox="1">
            <a:spLocks noChangeArrowheads="1"/>
          </p:cNvSpPr>
          <p:nvPr/>
        </p:nvSpPr>
        <p:spPr bwMode="auto">
          <a:xfrm>
            <a:off x="800100" y="633413"/>
            <a:ext cx="7388557"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Mystery Babylon the Great</a:t>
            </a:r>
          </a:p>
        </p:txBody>
      </p:sp>
      <p:sp>
        <p:nvSpPr>
          <p:cNvPr id="9" name="TextBox 8"/>
          <p:cNvSpPr txBox="1">
            <a:spLocks noChangeArrowheads="1"/>
          </p:cNvSpPr>
          <p:nvPr/>
        </p:nvSpPr>
        <p:spPr bwMode="auto">
          <a:xfrm>
            <a:off x="312738" y="4209621"/>
            <a:ext cx="867886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To understand this situation, it should be remembered that Nebuchadnezzar’s Babylon was not the original Babylon.</a:t>
            </a:r>
          </a:p>
        </p:txBody>
      </p:sp>
      <p:sp>
        <p:nvSpPr>
          <p:cNvPr id="262151" name="TextBox 9"/>
          <p:cNvSpPr txBox="1">
            <a:spLocks noChangeArrowheads="1"/>
          </p:cNvSpPr>
          <p:nvPr/>
        </p:nvSpPr>
        <p:spPr bwMode="auto">
          <a:xfrm>
            <a:off x="358775" y="1749425"/>
            <a:ext cx="54705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000" b="1" i="1" dirty="0">
                <a:solidFill>
                  <a:srgbClr val="FFFFFF"/>
                </a:solidFill>
                <a:latin typeface="Verdana" pitchFamily="34" charset="0"/>
              </a:rPr>
              <a:t>Revelation 17:2. </a:t>
            </a:r>
            <a:r>
              <a:rPr lang="en-US" altLang="en-US" sz="2000" b="1" i="1" dirty="0">
                <a:solidFill>
                  <a:srgbClr val="FFFF00"/>
                </a:solidFill>
                <a:latin typeface="Verdana" pitchFamily="34" charset="0"/>
              </a:rPr>
              <a:t>With whom the kings of the earth have committed fornication, and the inhabitants of the earth have been made drunk with the wine of her fornication. </a:t>
            </a:r>
          </a:p>
        </p:txBody>
      </p:sp>
      <p:sp>
        <p:nvSpPr>
          <p:cNvPr id="11" name="TextBox 10"/>
          <p:cNvSpPr txBox="1">
            <a:spLocks noChangeArrowheads="1"/>
          </p:cNvSpPr>
          <p:nvPr/>
        </p:nvSpPr>
        <p:spPr bwMode="auto">
          <a:xfrm>
            <a:off x="312738" y="3499159"/>
            <a:ext cx="8739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How could it really be that Babylon had made all nations and inhabitants drunk with the wrath of her fornication?</a:t>
            </a:r>
          </a:p>
        </p:txBody>
      </p:sp>
      <p:sp>
        <p:nvSpPr>
          <p:cNvPr id="26215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4BDF3D3-BDB8-4FF2-B439-3E7D38186AFC}" type="slidenum">
              <a:rPr lang="en-US" altLang="en-US" sz="1400" b="1" smtClean="0">
                <a:solidFill>
                  <a:srgbClr val="FFFFFF"/>
                </a:solidFill>
                <a:latin typeface="Verdana" pitchFamily="34" charset="0"/>
              </a:rPr>
              <a:pPr eaLnBrk="1" hangingPunct="1">
                <a:spcBef>
                  <a:spcPct val="0"/>
                </a:spcBef>
                <a:buFontTx/>
                <a:buNone/>
              </a:pPr>
              <a:t>9</a:t>
            </a:fld>
            <a:endParaRPr lang="en-US" altLang="en-US" sz="1400" b="1" smtClean="0">
              <a:solidFill>
                <a:srgbClr val="FFFFFF"/>
              </a:solidFill>
              <a:latin typeface="Verdana" pitchFamily="34" charset="0"/>
            </a:endParaRPr>
          </a:p>
        </p:txBody>
      </p:sp>
      <p:sp>
        <p:nvSpPr>
          <p:cNvPr id="26215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smtClean="0">
                <a:solidFill>
                  <a:srgbClr val="FFFFFF"/>
                </a:solidFill>
                <a:latin typeface="Verdana" pitchFamily="34" charset="0"/>
              </a:rPr>
              <a:t>Revelation 17 Lesson</a:t>
            </a:r>
          </a:p>
        </p:txBody>
      </p:sp>
      <p:sp>
        <p:nvSpPr>
          <p:cNvPr id="26215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67BD1442-72E9-41A5-AE46-A543E262ECA1}" type="datetime1">
              <a:rPr lang="en-US" altLang="en-US" sz="1400" b="1" smtClean="0">
                <a:solidFill>
                  <a:srgbClr val="FFFFFF"/>
                </a:solidFill>
                <a:latin typeface="Verdana" pitchFamily="34" charset="0"/>
              </a:rPr>
              <a:pPr eaLnBrk="1" hangingPunct="1">
                <a:spcBef>
                  <a:spcPct val="0"/>
                </a:spcBef>
                <a:buFontTx/>
                <a:buNone/>
              </a:pPr>
              <a:t>4/18/2022</a:t>
            </a:fld>
            <a:endParaRPr lang="en-US" altLang="en-US" sz="1400" b="1" smtClean="0">
              <a:solidFill>
                <a:srgbClr val="FFFFFF"/>
              </a:solidFill>
              <a:latin typeface="Verdana" pitchFamily="34" charset="0"/>
            </a:endParaRPr>
          </a:p>
        </p:txBody>
      </p:sp>
      <p:sp>
        <p:nvSpPr>
          <p:cNvPr id="17" name="TextBox 16"/>
          <p:cNvSpPr txBox="1">
            <a:spLocks noChangeArrowheads="1"/>
          </p:cNvSpPr>
          <p:nvPr/>
        </p:nvSpPr>
        <p:spPr bwMode="auto">
          <a:xfrm>
            <a:off x="312737" y="5232713"/>
            <a:ext cx="863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000" b="1" i="1" dirty="0">
                <a:solidFill>
                  <a:srgbClr val="FFFFFF"/>
                </a:solidFill>
                <a:latin typeface="Verdana" pitchFamily="34" charset="0"/>
              </a:rPr>
              <a:t> In view of the many uncertainties of the monuments and secular records, it is sad that the authorities pay so little attention to the true record of the origin of these ancient nations and cities. </a:t>
            </a:r>
            <a:r>
              <a:rPr lang="en-US" altLang="en-US" sz="2000" b="1" i="1" dirty="0">
                <a:solidFill>
                  <a:srgbClr val="FFFF00"/>
                </a:solidFill>
                <a:latin typeface="Verdana" pitchFamily="34" charset="0"/>
              </a:rPr>
              <a:t>(Genesis 10:10-11)</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1296134"/>
            <a:ext cx="3116262"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11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9.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0.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1.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5.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7.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TotalTime>
  <Words>12130</Words>
  <Application>Microsoft Office PowerPoint</Application>
  <PresentationFormat>On-screen Show (4:3)</PresentationFormat>
  <Paragraphs>803</Paragraphs>
  <Slides>70</Slides>
  <Notes>30</Notes>
  <HiddenSlides>0</HiddenSlides>
  <MMClips>0</MMClips>
  <ScaleCrop>false</ScaleCrop>
  <HeadingPairs>
    <vt:vector size="4" baseType="variant">
      <vt:variant>
        <vt:lpstr>Theme</vt:lpstr>
      </vt:variant>
      <vt:variant>
        <vt:i4>70</vt:i4>
      </vt:variant>
      <vt:variant>
        <vt:lpstr>Slide Titles</vt:lpstr>
      </vt:variant>
      <vt:variant>
        <vt:i4>70</vt:i4>
      </vt:variant>
    </vt:vector>
  </HeadingPairs>
  <TitlesOfParts>
    <vt:vector size="140" baseType="lpstr">
      <vt:lpstr>1_Office Theme</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43_Office Theme</vt:lpstr>
      <vt:lpstr>44_Office Theme</vt:lpstr>
      <vt:lpstr>42_Office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60_Office Theme</vt:lpstr>
      <vt:lpstr>61_Office Theme</vt:lpstr>
      <vt:lpstr>62_Office Theme</vt:lpstr>
      <vt:lpstr>63_Office Theme</vt:lpstr>
      <vt:lpstr>64_Office Theme</vt:lpstr>
      <vt:lpstr>65_Office Theme</vt:lpstr>
      <vt:lpstr>66_Office Theme</vt:lpstr>
      <vt:lpstr>67_Office Theme</vt:lpstr>
      <vt:lpstr>68_Office Theme</vt:lpstr>
      <vt:lpstr>69_Office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dc:creator>
  <cp:lastModifiedBy>Herman</cp:lastModifiedBy>
  <cp:revision>3</cp:revision>
  <dcterms:created xsi:type="dcterms:W3CDTF">2022-04-18T12:27:42Z</dcterms:created>
  <dcterms:modified xsi:type="dcterms:W3CDTF">2022-04-18T12:48:37Z</dcterms:modified>
</cp:coreProperties>
</file>