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 id="2147483985" r:id="rId26"/>
    <p:sldMasterId id="2147483998" r:id="rId27"/>
  </p:sldMasterIdLst>
  <p:notesMasterIdLst>
    <p:notesMasterId r:id="rId55"/>
  </p:notesMasterIdLst>
  <p:sldIdLst>
    <p:sldId id="257" r:id="rId28"/>
    <p:sldId id="258" r:id="rId29"/>
    <p:sldId id="259" r:id="rId30"/>
    <p:sldId id="260" r:id="rId31"/>
    <p:sldId id="261" r:id="rId32"/>
    <p:sldId id="262" r:id="rId33"/>
    <p:sldId id="263" r:id="rId34"/>
    <p:sldId id="264" r:id="rId35"/>
    <p:sldId id="265" r:id="rId36"/>
    <p:sldId id="266" r:id="rId37"/>
    <p:sldId id="267" r:id="rId38"/>
    <p:sldId id="268" r:id="rId39"/>
    <p:sldId id="269" r:id="rId40"/>
    <p:sldId id="270" r:id="rId41"/>
    <p:sldId id="271" r:id="rId42"/>
    <p:sldId id="272" r:id="rId43"/>
    <p:sldId id="273" r:id="rId44"/>
    <p:sldId id="274" r:id="rId45"/>
    <p:sldId id="275" r:id="rId46"/>
    <p:sldId id="276" r:id="rId47"/>
    <p:sldId id="277" r:id="rId48"/>
    <p:sldId id="278" r:id="rId49"/>
    <p:sldId id="279" r:id="rId50"/>
    <p:sldId id="280" r:id="rId51"/>
    <p:sldId id="281" r:id="rId52"/>
    <p:sldId id="282" r:id="rId53"/>
    <p:sldId id="28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21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B3987-63CF-423E-8C10-4B40B910C1DC}" type="datetimeFigureOut">
              <a:rPr lang="en-US" smtClean="0"/>
              <a:t>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D3C76B-0926-434F-8AF2-E52D4360D350}" type="slidenum">
              <a:rPr lang="en-US" smtClean="0"/>
              <a:t>‹#›</a:t>
            </a:fld>
            <a:endParaRPr lang="en-US"/>
          </a:p>
        </p:txBody>
      </p:sp>
    </p:spTree>
    <p:extLst>
      <p:ext uri="{BB962C8B-B14F-4D97-AF65-F5344CB8AC3E}">
        <p14:creationId xmlns:p14="http://schemas.microsoft.com/office/powerpoint/2010/main" val="687268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8:23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Acts 1:4–5 -And, being assembled together with them, commanded them that they should not depart from Jerusalem, but wait for the promise of the Father, which, </a:t>
            </a:r>
            <a:r>
              <a:rPr lang="en-US" dirty="0" err="1" smtClean="0"/>
              <a:t>saith</a:t>
            </a:r>
            <a:r>
              <a:rPr lang="en-US" dirty="0" smtClean="0"/>
              <a:t> he, ye have heard of me.</a:t>
            </a:r>
          </a:p>
          <a:p>
            <a:r>
              <a:rPr lang="en-US" dirty="0" smtClean="0"/>
              <a:t>5For John truly baptized with water; but ye shall be baptized with the Holy Ghost not many days hence.</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8:23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8:24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8:24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8:24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8:24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8:25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8:25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8:25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8:26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8:21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Matthew 18:15–17-And he touched her hand, and the fever left her: and she arose, and ministered unto them.</a:t>
            </a:r>
          </a:p>
          <a:p>
            <a:r>
              <a:rPr lang="en-US" dirty="0" smtClean="0"/>
              <a:t>16When the even was come, they brought unto him many that were possessed with devils: and he cast out the spirits with his word, and healed all that were sick:</a:t>
            </a:r>
          </a:p>
          <a:p>
            <a:r>
              <a:rPr lang="en-US" dirty="0" smtClean="0"/>
              <a:t>17That it might be fulfilled which was spoken by Esaias the prophet, saying, Himself took our infirmities, and bare our sicknesses.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8:26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Artemas</a:t>
            </a:r>
            <a:r>
              <a:rPr lang="en-US" dirty="0" smtClean="0"/>
              <a:t> is not referred to anywhere else in the New Testament.</a:t>
            </a:r>
          </a:p>
          <a:p>
            <a:r>
              <a:rPr lang="en-US" dirty="0" err="1" smtClean="0"/>
              <a:t>Tychicus</a:t>
            </a:r>
            <a:r>
              <a:rPr lang="en-US" dirty="0" smtClean="0"/>
              <a:t>, however, is mentioned four other places. 1) He was with Paul on his trip from Greece to Macedonia (Acts 20:4).</a:t>
            </a:r>
          </a:p>
          <a:p>
            <a:r>
              <a:rPr lang="en-US" dirty="0" smtClean="0"/>
              <a:t>2) He was with Paul and Titus in Rome,</a:t>
            </a:r>
            <a:r>
              <a:rPr lang="en-US" baseline="0" dirty="0" smtClean="0"/>
              <a:t> 3) He </a:t>
            </a:r>
            <a:r>
              <a:rPr lang="en-US" dirty="0" smtClean="0"/>
              <a:t>delivered letters to Ephesus (Ephesians 6:21) and 4) He delivered letters to the Colossians Christians (Colossians 4:7). </a:t>
            </a:r>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8:26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ancient city of </a:t>
            </a:r>
            <a:r>
              <a:rPr lang="en-US" dirty="0" err="1" smtClean="0"/>
              <a:t>Nicopolis</a:t>
            </a:r>
            <a:r>
              <a:rPr lang="en-US" dirty="0" smtClean="0"/>
              <a:t> was founded by Augustus Caesar, whose camp happened to be pitched there the night before the famous fight with Antony (31 B.C.). After his victory he built a city on the exact spot where his army had encamped ("Victory City"). On the hill now called </a:t>
            </a:r>
            <a:r>
              <a:rPr lang="en-US" dirty="0" err="1" smtClean="0"/>
              <a:t>Michalitzi</a:t>
            </a:r>
            <a:r>
              <a:rPr lang="en-US" dirty="0" smtClean="0"/>
              <a:t>.</a:t>
            </a:r>
          </a:p>
          <a:p>
            <a:r>
              <a:rPr lang="en-US" dirty="0" err="1" smtClean="0"/>
              <a:t>Nicopolis</a:t>
            </a:r>
            <a:r>
              <a:rPr lang="en-US" dirty="0" smtClean="0"/>
              <a:t>, is now called </a:t>
            </a:r>
            <a:r>
              <a:rPr lang="en-US" dirty="0" err="1" smtClean="0"/>
              <a:t>Prebeza</a:t>
            </a:r>
            <a:r>
              <a:rPr lang="en-US" dirty="0" smtClean="0"/>
              <a:t>.</a:t>
            </a:r>
          </a:p>
          <a:p>
            <a:r>
              <a:rPr lang="en-US" dirty="0" smtClean="0"/>
              <a:t>It</a:t>
            </a:r>
            <a:r>
              <a:rPr lang="en-US" baseline="0" dirty="0" smtClean="0"/>
              <a:t> is 436 miles from </a:t>
            </a:r>
            <a:r>
              <a:rPr lang="en-US" baseline="0" dirty="0" err="1" smtClean="0"/>
              <a:t>Nicopolis</a:t>
            </a:r>
            <a:r>
              <a:rPr lang="en-US" baseline="0" dirty="0" smtClean="0"/>
              <a:t> to Crete or about the same as from Atlanta to Disney World.</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8:26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Apollos is mentioned in both Acts and 1 Corinthians. In Acts 18:24, we read that he was from Alexandria, well-educated in Scripture, and well-spoken. More than likely, Apollos had been baptized by John the Baptist (Acts 18:25). Priscilla and Aquila then taught Him about Jesus (Acts 18:26).</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8:27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8:27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8:27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8:28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8:28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8:22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Acts 5:29-Then Peter and the other apostles answered and said, We ought to obey God rather than men.</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8:22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8:22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8:22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8:23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Ephesians 2:8–9-For by grace are ye saved through faith; and that not of yourselves: it is the gift of God:</a:t>
            </a:r>
          </a:p>
          <a:p>
            <a:r>
              <a:rPr lang="en-US" dirty="0" smtClean="0"/>
              <a:t>9Not of works, lest any man should boast.</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8:23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11/7/2022 8:23 AM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249039849"/>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193298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1716040"/>
      </p:ext>
    </p:extLst>
  </p:cSld>
  <p:clrMapOvr>
    <a:masterClrMapping/>
  </p:clrMapOvr>
  <p:transition>
    <p:wipe dir="d"/>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01316198"/>
      </p:ext>
    </p:extLst>
  </p:cSld>
  <p:clrMapOvr>
    <a:masterClrMapping/>
  </p:clrMapOvr>
  <p:transition>
    <p:wipe dir="d"/>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8721836"/>
      </p:ext>
    </p:extLst>
  </p:cSld>
  <p:clrMapOvr>
    <a:masterClrMapping/>
  </p:clrMapOvr>
  <p:transition>
    <p:wipe dir="d"/>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74470247"/>
      </p:ext>
    </p:extLst>
  </p:cSld>
  <p:clrMapOvr>
    <a:masterClrMapping/>
  </p:clrMapOvr>
  <p:transition>
    <p:wipe dir="d"/>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74382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2143794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319088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1704501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3103674"/>
      </p:ext>
    </p:extLst>
  </p:cSld>
  <p:clrMapOvr>
    <a:masterClrMapping/>
  </p:clrMapOvr>
  <p:transition>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160129258"/>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3539873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09803778"/>
      </p:ext>
    </p:extLst>
  </p:cSld>
  <p:clrMapOvr>
    <a:masterClrMapping/>
  </p:clrMapOvr>
  <p:transition>
    <p:wipe dir="d"/>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6313620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5444199"/>
      </p:ext>
    </p:extLst>
  </p:cSld>
  <p:clrMapOvr>
    <a:masterClrMapping/>
  </p:clrMapOvr>
  <p:transition>
    <p:wipe dir="d"/>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4582730"/>
      </p:ext>
    </p:extLst>
  </p:cSld>
  <p:clrMapOvr>
    <a:masterClrMapping/>
  </p:clrMapOvr>
  <p:transition>
    <p:wipe dir="d"/>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72155329"/>
      </p:ext>
    </p:extLst>
  </p:cSld>
  <p:clrMapOvr>
    <a:masterClrMapping/>
  </p:clrMapOvr>
  <p:transition>
    <p:wipe dir="d"/>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92897365"/>
      </p:ext>
    </p:extLst>
  </p:cSld>
  <p:clrMapOvr>
    <a:masterClrMapping/>
  </p:clrMapOvr>
  <p:transition>
    <p:wipe dir="d"/>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2117961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6862254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256916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10402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8379544"/>
      </p:ext>
    </p:extLst>
  </p:cSld>
  <p:clrMapOvr>
    <a:masterClrMapping/>
  </p:clrMapOvr>
  <p:transition>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8235030"/>
      </p:ext>
    </p:extLst>
  </p:cSld>
  <p:clrMapOvr>
    <a:masterClrMapping/>
  </p:clrMapOvr>
  <p:transition>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770611621"/>
      </p:ext>
    </p:extLst>
  </p:cSld>
  <p:clrMapOvr>
    <a:masterClrMapping/>
  </p:clrMapOvr>
  <p:transition>
    <p:wipe dir="d"/>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52482412"/>
      </p:ext>
    </p:extLst>
  </p:cSld>
  <p:clrMapOvr>
    <a:masterClrMapping/>
  </p:clrMapOvr>
  <p:transition>
    <p:wipe dir="d"/>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2684599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90443189"/>
      </p:ext>
    </p:extLst>
  </p:cSld>
  <p:clrMapOvr>
    <a:masterClrMapping/>
  </p:clrMapOvr>
  <p:transition>
    <p:wipe dir="d"/>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61648680"/>
      </p:ext>
    </p:extLst>
  </p:cSld>
  <p:clrMapOvr>
    <a:masterClrMapping/>
  </p:clrMapOvr>
  <p:transition>
    <p:wipe dir="d"/>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45580552"/>
      </p:ext>
    </p:extLst>
  </p:cSld>
  <p:clrMapOvr>
    <a:masterClrMapping/>
  </p:clrMapOvr>
  <p:transition>
    <p:wipe dir="d"/>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62917417"/>
      </p:ext>
    </p:extLst>
  </p:cSld>
  <p:clrMapOvr>
    <a:masterClrMapping/>
  </p:clrMapOvr>
  <p:transition>
    <p:wipe dir="d"/>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3466606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348882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431248366"/>
      </p:ext>
    </p:extLst>
  </p:cSld>
  <p:clrMapOvr>
    <a:masterClrMapping/>
  </p:clrMapOvr>
  <p:transition>
    <p:wipe dir="d"/>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9456846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338622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0322579"/>
      </p:ext>
    </p:extLst>
  </p:cSld>
  <p:clrMapOvr>
    <a:masterClrMapping/>
  </p:clrMapOvr>
  <p:transition>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379074730"/>
      </p:ext>
    </p:extLst>
  </p:cSld>
  <p:clrMapOvr>
    <a:masterClrMapping/>
  </p:clrMapOvr>
  <p:transition>
    <p:wipe dir="d"/>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3518765"/>
      </p:ext>
    </p:extLst>
  </p:cSld>
  <p:clrMapOvr>
    <a:masterClrMapping/>
  </p:clrMapOvr>
  <p:transition>
    <p:wipe dir="d"/>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3488042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6055023"/>
      </p:ext>
    </p:extLst>
  </p:cSld>
  <p:clrMapOvr>
    <a:masterClrMapping/>
  </p:clrMapOvr>
  <p:transition>
    <p:wipe dir="d"/>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97562793"/>
      </p:ext>
    </p:extLst>
  </p:cSld>
  <p:clrMapOvr>
    <a:masterClrMapping/>
  </p:clrMapOvr>
  <p:transition>
    <p:wipe dir="d"/>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61085771"/>
      </p:ext>
    </p:extLst>
  </p:cSld>
  <p:clrMapOvr>
    <a:masterClrMapping/>
  </p:clrMapOvr>
  <p:transition>
    <p:wipe dir="d"/>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53507348"/>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17656307"/>
      </p:ext>
    </p:extLst>
  </p:cSld>
  <p:clrMapOvr>
    <a:masterClrMapping/>
  </p:clrMapOvr>
  <p:transition>
    <p:wipe dir="d"/>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839888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2483833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50619166"/>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6368275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3393521"/>
      </p:ext>
    </p:extLst>
  </p:cSld>
  <p:clrMapOvr>
    <a:masterClrMapping/>
  </p:clrMapOvr>
  <p:transition>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96102361"/>
      </p:ext>
    </p:extLst>
  </p:cSld>
  <p:clrMapOvr>
    <a:masterClrMapping/>
  </p:clrMapOvr>
  <p:transition>
    <p:wipe dir="d"/>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15546053"/>
      </p:ext>
    </p:extLst>
  </p:cSld>
  <p:clrMapOvr>
    <a:masterClrMapping/>
  </p:clrMapOvr>
  <p:transition>
    <p:wipe dir="d"/>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5285165"/>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97346912"/>
      </p:ext>
    </p:extLst>
  </p:cSld>
  <p:clrMapOvr>
    <a:masterClrMapping/>
  </p:clrMapOvr>
  <p:transition>
    <p:wipe dir="d"/>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47048634"/>
      </p:ext>
    </p:extLst>
  </p:cSld>
  <p:clrMapOvr>
    <a:masterClrMapping/>
  </p:clrMapOvr>
  <p:transition>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5597581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04051669"/>
      </p:ext>
    </p:extLst>
  </p:cSld>
  <p:clrMapOvr>
    <a:masterClrMapping/>
  </p:clrMapOvr>
  <p:transition>
    <p:wipe dir="d"/>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4140121"/>
      </p:ext>
    </p:extLst>
  </p:cSld>
  <p:clrMapOvr>
    <a:masterClrMapping/>
  </p:clrMapOvr>
  <p:transition>
    <p:wipe dir="d"/>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5855050"/>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7204778"/>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00238341"/>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5796588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2549294"/>
      </p:ext>
    </p:extLst>
  </p:cSld>
  <p:clrMapOvr>
    <a:masterClrMapping/>
  </p:clrMapOvr>
  <p:transition>
    <p:wipe dir="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50397129"/>
      </p:ext>
    </p:extLst>
  </p:cSld>
  <p:clrMapOvr>
    <a:masterClrMapping/>
  </p:clrMapOvr>
  <p:transition>
    <p:wipe dir="d"/>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33769983"/>
      </p:ext>
    </p:extLst>
  </p:cSld>
  <p:clrMapOvr>
    <a:masterClrMapping/>
  </p:clrMapOvr>
  <p:transition>
    <p:wipe dir="d"/>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337894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05049596"/>
      </p:ext>
    </p:extLst>
  </p:cSld>
  <p:clrMapOvr>
    <a:masterClrMapping/>
  </p:clrMapOvr>
  <p:transition>
    <p:wipe dir="d"/>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13604563"/>
      </p:ext>
    </p:extLst>
  </p:cSld>
  <p:clrMapOvr>
    <a:masterClrMapping/>
  </p:clrMapOvr>
  <p:transition>
    <p:wipe dir="d"/>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09853760"/>
      </p:ext>
    </p:extLst>
  </p:cSld>
  <p:clrMapOvr>
    <a:masterClrMapping/>
  </p:clrMapOvr>
  <p:transition>
    <p:wipe dir="d"/>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53429899"/>
      </p:ext>
    </p:extLst>
  </p:cSld>
  <p:clrMapOvr>
    <a:masterClrMapping/>
  </p:clrMapOvr>
  <p:transition>
    <p:wipe dir="d"/>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64560958"/>
      </p:ext>
    </p:extLst>
  </p:cSld>
  <p:clrMapOvr>
    <a:masterClrMapping/>
  </p:clrMapOvr>
  <p:transition>
    <p:wipe dir="d"/>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7398754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3302443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037101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47073610"/>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8523842"/>
      </p:ext>
    </p:extLst>
  </p:cSld>
  <p:clrMapOvr>
    <a:masterClrMapping/>
  </p:clrMapOvr>
  <p:transition>
    <p:wipe di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593083549"/>
      </p:ext>
    </p:extLst>
  </p:cSld>
  <p:clrMapOvr>
    <a:masterClrMapping/>
  </p:clrMapOvr>
  <p:transition>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47922118"/>
      </p:ext>
    </p:extLst>
  </p:cSld>
  <p:clrMapOvr>
    <a:masterClrMapping/>
  </p:clrMapOvr>
  <p:transition>
    <p:wipe dir="d"/>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71873028"/>
      </p:ext>
    </p:extLst>
  </p:cSld>
  <p:clrMapOvr>
    <a:masterClrMapping/>
  </p:clrMapOvr>
  <p:transition>
    <p:wipe dir="d"/>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52914675"/>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83604559"/>
      </p:ext>
    </p:extLst>
  </p:cSld>
  <p:clrMapOvr>
    <a:masterClrMapping/>
  </p:clrMapOvr>
  <p:transition>
    <p:wipe dir="d"/>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9241392"/>
      </p:ext>
    </p:extLst>
  </p:cSld>
  <p:clrMapOvr>
    <a:masterClrMapping/>
  </p:clrMapOvr>
  <p:transition>
    <p:wipe dir="d"/>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2237520"/>
      </p:ext>
    </p:extLst>
  </p:cSld>
  <p:clrMapOvr>
    <a:masterClrMapping/>
  </p:clrMapOvr>
  <p:transition>
    <p:wipe dir="d"/>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14085606"/>
      </p:ext>
    </p:extLst>
  </p:cSld>
  <p:clrMapOvr>
    <a:masterClrMapping/>
  </p:clrMapOvr>
  <p:transition>
    <p:wipe dir="d"/>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251322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11903874"/>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1567998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932526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59863584"/>
      </p:ext>
    </p:extLst>
  </p:cSld>
  <p:clrMapOvr>
    <a:masterClrMapping/>
  </p:clrMapOvr>
  <p:transition>
    <p:wipe dir="d"/>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8223375"/>
      </p:ext>
    </p:extLst>
  </p:cSld>
  <p:clrMapOvr>
    <a:masterClrMapping/>
  </p:clrMapOvr>
  <p:transition>
    <p:wipe dir="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09893722"/>
      </p:ext>
    </p:extLst>
  </p:cSld>
  <p:clrMapOvr>
    <a:masterClrMapping/>
  </p:clrMapOvr>
  <p:transition>
    <p:wipe dir="d"/>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0371312"/>
      </p:ext>
    </p:extLst>
  </p:cSld>
  <p:clrMapOvr>
    <a:masterClrMapping/>
  </p:clrMapOvr>
  <p:transition>
    <p:wipe dir="d"/>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36965461"/>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95404525"/>
      </p:ext>
    </p:extLst>
  </p:cSld>
  <p:clrMapOvr>
    <a:masterClrMapping/>
  </p:clrMapOvr>
  <p:transition>
    <p:wipe dir="d"/>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0362358"/>
      </p:ext>
    </p:extLst>
  </p:cSld>
  <p:clrMapOvr>
    <a:masterClrMapping/>
  </p:clrMapOvr>
  <p:transition>
    <p:wipe dir="d"/>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6529964"/>
      </p:ext>
    </p:extLst>
  </p:cSld>
  <p:clrMapOvr>
    <a:masterClrMapping/>
  </p:clrMapOvr>
  <p:transition>
    <p:wipe dir="d"/>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2564577"/>
      </p:ext>
    </p:extLst>
  </p:cSld>
  <p:clrMapOvr>
    <a:masterClrMapping/>
  </p:clrMapOvr>
  <p:transition>
    <p:wipe dir="d"/>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30334788"/>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88264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10540346"/>
      </p:ext>
    </p:extLst>
  </p:cSld>
  <p:clrMapOvr>
    <a:masterClrMapping/>
  </p:clrMapOvr>
  <p:transition>
    <p:wipe dir="d"/>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6503496"/>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818483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4213624"/>
      </p:ext>
    </p:extLst>
  </p:cSld>
  <p:clrMapOvr>
    <a:masterClrMapping/>
  </p:clrMapOvr>
  <p:transition>
    <p:wipe dir="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390534853"/>
      </p:ext>
    </p:extLst>
  </p:cSld>
  <p:clrMapOvr>
    <a:masterClrMapping/>
  </p:clrMapOvr>
  <p:transition>
    <p:wipe dir="d"/>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49383464"/>
      </p:ext>
    </p:extLst>
  </p:cSld>
  <p:clrMapOvr>
    <a:masterClrMapping/>
  </p:clrMapOvr>
  <p:transition>
    <p:wipe dir="d"/>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24787219"/>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26719252"/>
      </p:ext>
    </p:extLst>
  </p:cSld>
  <p:clrMapOvr>
    <a:masterClrMapping/>
  </p:clrMapOvr>
  <p:transition>
    <p:wipe dir="d"/>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87790596"/>
      </p:ext>
    </p:extLst>
  </p:cSld>
  <p:clrMapOvr>
    <a:masterClrMapping/>
  </p:clrMapOvr>
  <p:transition>
    <p:wipe dir="d"/>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443310"/>
      </p:ext>
    </p:extLst>
  </p:cSld>
  <p:clrMapOvr>
    <a:masterClrMapping/>
  </p:clrMapOvr>
  <p:transition>
    <p:wipe dir="d"/>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97015709"/>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6642257"/>
      </p:ext>
    </p:extLst>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5579420"/>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5260203"/>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0505826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6330494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66320628"/>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5256784"/>
      </p:ext>
    </p:extLst>
  </p:cSld>
  <p:clrMapOvr>
    <a:masterClrMapping/>
  </p:clrMapOvr>
  <p:transition>
    <p:wipe dir="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128652184"/>
      </p:ext>
    </p:extLst>
  </p:cSld>
  <p:clrMapOvr>
    <a:masterClrMapping/>
  </p:clrMapOvr>
  <p:transition>
    <p:wipe dir="d"/>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14901151"/>
      </p:ext>
    </p:extLst>
  </p:cSld>
  <p:clrMapOvr>
    <a:masterClrMapping/>
  </p:clrMapOvr>
  <p:transition>
    <p:wipe dir="d"/>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88211570"/>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83240901"/>
      </p:ext>
    </p:extLst>
  </p:cSld>
  <p:clrMapOvr>
    <a:masterClrMapping/>
  </p:clrMapOvr>
  <p:transition>
    <p:wipe dir="d"/>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55896895"/>
      </p:ext>
    </p:extLst>
  </p:cSld>
  <p:clrMapOvr>
    <a:masterClrMapping/>
  </p:clrMapOvr>
  <p:transition>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45270048"/>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1457928"/>
      </p:ext>
    </p:extLst>
  </p:cSld>
  <p:clrMapOvr>
    <a:masterClrMapping/>
  </p:clrMapOvr>
  <p:transition>
    <p:wipe dir="d"/>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1561830"/>
      </p:ext>
    </p:extLst>
  </p:cSld>
  <p:clrMapOvr>
    <a:masterClrMapping/>
  </p:clrMapOvr>
  <p:transition>
    <p:wipe dir="d"/>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61085660"/>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08711271"/>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14053244"/>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3948150"/>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639977"/>
      </p:ext>
    </p:extLst>
  </p:cSld>
  <p:clrMapOvr>
    <a:masterClrMapping/>
  </p:clrMapOvr>
  <p:transition>
    <p:wipe dir="d"/>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561670288"/>
      </p:ext>
    </p:extLst>
  </p:cSld>
  <p:clrMapOvr>
    <a:masterClrMapping/>
  </p:clrMapOvr>
  <p:transition>
    <p:wipe dir="d"/>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34197756"/>
      </p:ext>
    </p:extLst>
  </p:cSld>
  <p:clrMapOvr>
    <a:masterClrMapping/>
  </p:clrMapOvr>
  <p:transition>
    <p:wipe dir="d"/>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297341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64964570"/>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63862813"/>
      </p:ext>
    </p:extLst>
  </p:cSld>
  <p:clrMapOvr>
    <a:masterClrMapping/>
  </p:clrMapOvr>
  <p:transition>
    <p:wipe dir="d"/>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14442679"/>
      </p:ext>
    </p:extLst>
  </p:cSld>
  <p:clrMapOvr>
    <a:masterClrMapping/>
  </p:clrMapOvr>
  <p:transition>
    <p:wipe dir="d"/>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07529698"/>
      </p:ext>
    </p:extLst>
  </p:cSld>
  <p:clrMapOvr>
    <a:masterClrMapping/>
  </p:clrMapOvr>
  <p:transition>
    <p:wipe dir="d"/>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16579477"/>
      </p:ext>
    </p:extLst>
  </p:cSld>
  <p:clrMapOvr>
    <a:masterClrMapping/>
  </p:clrMapOvr>
  <p:transition>
    <p:wipe dir="d"/>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16479102"/>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2109400"/>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52854199"/>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8888284"/>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0227068"/>
      </p:ext>
    </p:extLst>
  </p:cSld>
  <p:clrMapOvr>
    <a:masterClrMapping/>
  </p:clrMapOvr>
  <p:transition>
    <p:wipe dir="d"/>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816260578"/>
      </p:ext>
    </p:extLst>
  </p:cSld>
  <p:clrMapOvr>
    <a:masterClrMapping/>
  </p:clrMapOvr>
  <p:transition>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63113970"/>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38978243"/>
      </p:ext>
    </p:extLst>
  </p:cSld>
  <p:clrMapOvr>
    <a:masterClrMapping/>
  </p:clrMapOvr>
  <p:transition>
    <p:wipe dir="d"/>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20361799"/>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96745610"/>
      </p:ext>
    </p:extLst>
  </p:cSld>
  <p:clrMapOvr>
    <a:masterClrMapping/>
  </p:clrMapOvr>
  <p:transition>
    <p:wipe dir="d"/>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2393783"/>
      </p:ext>
    </p:extLst>
  </p:cSld>
  <p:clrMapOvr>
    <a:masterClrMapping/>
  </p:clrMapOvr>
  <p:transition>
    <p:wipe dir="d"/>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59008698"/>
      </p:ext>
    </p:extLst>
  </p:cSld>
  <p:clrMapOvr>
    <a:masterClrMapping/>
  </p:clrMapOvr>
  <p:transition>
    <p:wipe dir="d"/>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45794885"/>
      </p:ext>
    </p:extLst>
  </p:cSld>
  <p:clrMapOvr>
    <a:masterClrMapping/>
  </p:clrMapOvr>
  <p:transition>
    <p:wipe dir="d"/>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18241839"/>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42858510"/>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49505292"/>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5222332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1582491"/>
      </p:ext>
    </p:extLst>
  </p:cSld>
  <p:clrMapOvr>
    <a:masterClrMapping/>
  </p:clrMapOvr>
  <p:transition>
    <p:wipe dir="d"/>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2848588"/>
      </p:ext>
    </p:extLst>
  </p:cSld>
  <p:clrMapOvr>
    <a:masterClrMapping/>
  </p:clrMapOvr>
  <p:transition>
    <p:wipe dir="d"/>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062660447"/>
      </p:ext>
    </p:extLst>
  </p:cSld>
  <p:clrMapOvr>
    <a:masterClrMapping/>
  </p:clrMapOvr>
  <p:transition>
    <p:wipe dir="d"/>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06383669"/>
      </p:ext>
    </p:extLst>
  </p:cSld>
  <p:clrMapOvr>
    <a:masterClrMapping/>
  </p:clrMapOvr>
  <p:transition>
    <p:wipe dir="d"/>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6330432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01443303"/>
      </p:ext>
    </p:extLst>
  </p:cSld>
  <p:clrMapOvr>
    <a:masterClrMapping/>
  </p:clrMapOvr>
  <p:transition>
    <p:wipe dir="d"/>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5296076"/>
      </p:ext>
    </p:extLst>
  </p:cSld>
  <p:clrMapOvr>
    <a:masterClrMapping/>
  </p:clrMapOvr>
  <p:transition>
    <p:wipe dir="d"/>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90164917"/>
      </p:ext>
    </p:extLst>
  </p:cSld>
  <p:clrMapOvr>
    <a:masterClrMapping/>
  </p:clrMapOvr>
  <p:transition>
    <p:wipe dir="d"/>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20971516"/>
      </p:ext>
    </p:extLst>
  </p:cSld>
  <p:clrMapOvr>
    <a:masterClrMapping/>
  </p:clrMapOvr>
  <p:transition>
    <p:wipe dir="d"/>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1289157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974968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265289120"/>
      </p:ext>
    </p:extLst>
  </p:cSld>
  <p:clrMapOvr>
    <a:masterClrMapping/>
  </p:clrMapOvr>
  <p:transition>
    <p:wipe dir="d"/>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59362471"/>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42096747"/>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498176"/>
      </p:ext>
    </p:extLst>
  </p:cSld>
  <p:clrMapOvr>
    <a:masterClrMapping/>
  </p:clrMapOvr>
  <p:transition>
    <p:wipe dir="d"/>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722020941"/>
      </p:ext>
    </p:extLst>
  </p:cSld>
  <p:clrMapOvr>
    <a:masterClrMapping/>
  </p:clrMapOvr>
  <p:transition>
    <p:wipe dir="d"/>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7302336"/>
      </p:ext>
    </p:extLst>
  </p:cSld>
  <p:clrMapOvr>
    <a:masterClrMapping/>
  </p:clrMapOvr>
  <p:transition>
    <p:wipe dir="d"/>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269166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92866797"/>
      </p:ext>
    </p:extLst>
  </p:cSld>
  <p:clrMapOvr>
    <a:masterClrMapping/>
  </p:clrMapOvr>
  <p:transition>
    <p:wipe dir="d"/>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09648159"/>
      </p:ext>
    </p:extLst>
  </p:cSld>
  <p:clrMapOvr>
    <a:masterClrMapping/>
  </p:clrMapOvr>
  <p:transition>
    <p:wipe dir="d"/>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16650921"/>
      </p:ext>
    </p:extLst>
  </p:cSld>
  <p:clrMapOvr>
    <a:masterClrMapping/>
  </p:clrMapOvr>
  <p:transition>
    <p:wipe dir="d"/>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3084111"/>
      </p:ext>
    </p:extLst>
  </p:cSld>
  <p:clrMapOvr>
    <a:masterClrMapping/>
  </p:clrMapOvr>
  <p:transition>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5366376"/>
      </p:ext>
    </p:extLst>
  </p:cSld>
  <p:clrMapOvr>
    <a:masterClrMapping/>
  </p:clrMapOvr>
  <p:transition>
    <p:wipe dir="d"/>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00686678"/>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56692638"/>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60478906"/>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36528110"/>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2767284"/>
      </p:ext>
    </p:extLst>
  </p:cSld>
  <p:clrMapOvr>
    <a:masterClrMapping/>
  </p:clrMapOvr>
  <p:transition>
    <p:wipe dir="d"/>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747710719"/>
      </p:ext>
    </p:extLst>
  </p:cSld>
  <p:clrMapOvr>
    <a:masterClrMapping/>
  </p:clrMapOvr>
  <p:transition>
    <p:wipe dir="d"/>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58026585"/>
      </p:ext>
    </p:extLst>
  </p:cSld>
  <p:clrMapOvr>
    <a:masterClrMapping/>
  </p:clrMapOvr>
  <p:transition>
    <p:wipe dir="d"/>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079938"/>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48660291"/>
      </p:ext>
    </p:extLst>
  </p:cSld>
  <p:clrMapOvr>
    <a:masterClrMapping/>
  </p:clrMapOvr>
  <p:transition>
    <p:wipe dir="d"/>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31230675"/>
      </p:ext>
    </p:extLst>
  </p:cSld>
  <p:clrMapOvr>
    <a:masterClrMapping/>
  </p:clrMapOvr>
  <p:transition>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33955955"/>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79959051"/>
      </p:ext>
    </p:extLst>
  </p:cSld>
  <p:clrMapOvr>
    <a:masterClrMapping/>
  </p:clrMapOvr>
  <p:transition>
    <p:wipe dir="d"/>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12294725"/>
      </p:ext>
    </p:extLst>
  </p:cSld>
  <p:clrMapOvr>
    <a:masterClrMapping/>
  </p:clrMapOvr>
  <p:transition>
    <p:wipe dir="d"/>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68562397"/>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16072694"/>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22450588"/>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52686659"/>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146"/>
      </p:ext>
    </p:extLst>
  </p:cSld>
  <p:clrMapOvr>
    <a:masterClrMapping/>
  </p:clrMapOvr>
  <p:transition>
    <p:wipe dir="d"/>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616111941"/>
      </p:ext>
    </p:extLst>
  </p:cSld>
  <p:clrMapOvr>
    <a:masterClrMapping/>
  </p:clrMapOvr>
  <p:transition>
    <p:wipe dir="d"/>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81725849"/>
      </p:ext>
    </p:extLst>
  </p:cSld>
  <p:clrMapOvr>
    <a:masterClrMapping/>
  </p:clrMapOvr>
  <p:transition>
    <p:wipe dir="d"/>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83848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26236402"/>
      </p:ext>
    </p:extLst>
  </p:cSld>
  <p:clrMapOvr>
    <a:masterClrMapping/>
  </p:clrMapOvr>
  <p:transition>
    <p:wipe dir="d"/>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81504592"/>
      </p:ext>
    </p:extLst>
  </p:cSld>
  <p:clrMapOvr>
    <a:masterClrMapping/>
  </p:clrMapOvr>
  <p:transition>
    <p:wipe dir="d"/>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51504053"/>
      </p:ext>
    </p:extLst>
  </p:cSld>
  <p:clrMapOvr>
    <a:masterClrMapping/>
  </p:clrMapOvr>
  <p:transition>
    <p:wipe dir="d"/>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9953511"/>
      </p:ext>
    </p:extLst>
  </p:cSld>
  <p:clrMapOvr>
    <a:masterClrMapping/>
  </p:clrMapOvr>
  <p:transition>
    <p:wipe dir="d"/>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21315160"/>
      </p:ext>
    </p:extLst>
  </p:cSld>
  <p:clrMapOvr>
    <a:masterClrMapping/>
  </p:clrMapOvr>
  <p:transition>
    <p:wipe dir="d"/>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118649"/>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95735704"/>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48319194"/>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30755063"/>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5335204"/>
      </p:ext>
    </p:extLst>
  </p:cSld>
  <p:clrMapOvr>
    <a:masterClrMapping/>
  </p:clrMapOvr>
  <p:transition>
    <p:wipe dir="d"/>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959771395"/>
      </p:ext>
    </p:extLst>
  </p:cSld>
  <p:clrMapOvr>
    <a:masterClrMapping/>
  </p:clrMapOvr>
  <p:transition>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92575960"/>
      </p:ext>
    </p:extLst>
  </p:cSld>
  <p:clrMapOvr>
    <a:masterClrMapping/>
  </p:clrMapOvr>
  <p:transition>
    <p:wipe dir="d"/>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13169091"/>
      </p:ext>
    </p:extLst>
  </p:cSld>
  <p:clrMapOvr>
    <a:masterClrMapping/>
  </p:clrMapOvr>
  <p:transition>
    <p:wipe dir="d"/>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36306103"/>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6732792"/>
      </p:ext>
    </p:extLst>
  </p:cSld>
  <p:clrMapOvr>
    <a:masterClrMapping/>
  </p:clrMapOvr>
  <p:transition>
    <p:wipe dir="d"/>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53375376"/>
      </p:ext>
    </p:extLst>
  </p:cSld>
  <p:clrMapOvr>
    <a:masterClrMapping/>
  </p:clrMapOvr>
  <p:transition>
    <p:wipe dir="d"/>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3909855"/>
      </p:ext>
    </p:extLst>
  </p:cSld>
  <p:clrMapOvr>
    <a:masterClrMapping/>
  </p:clrMapOvr>
  <p:transition>
    <p:wipe dir="d"/>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0590445"/>
      </p:ext>
    </p:extLst>
  </p:cSld>
  <p:clrMapOvr>
    <a:masterClrMapping/>
  </p:clrMapOvr>
  <p:transition>
    <p:wipe dir="d"/>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4321431"/>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14605787"/>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65751232"/>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794585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736663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321943"/>
      </p:ext>
    </p:extLst>
  </p:cSld>
  <p:clrMapOvr>
    <a:masterClrMapping/>
  </p:clrMapOvr>
  <p:transition>
    <p:wipe dir="d"/>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3951494"/>
      </p:ext>
    </p:extLst>
  </p:cSld>
  <p:clrMapOvr>
    <a:masterClrMapping/>
  </p:clrMapOvr>
  <p:transition>
    <p:wipe dir="d"/>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5828150"/>
      </p:ext>
    </p:extLst>
  </p:cSld>
  <p:clrMapOvr>
    <a:masterClrMapping/>
  </p:clrMapOvr>
  <p:transition>
    <p:wipe dir="d"/>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13562293"/>
      </p:ext>
    </p:extLst>
  </p:cSld>
  <p:clrMapOvr>
    <a:masterClrMapping/>
  </p:clrMapOvr>
  <p:transition>
    <p:wipe dir="d"/>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74930590"/>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77413389"/>
      </p:ext>
    </p:extLst>
  </p:cSld>
  <p:clrMapOvr>
    <a:masterClrMapping/>
  </p:clrMapOvr>
  <p:transition>
    <p:wipe dir="d"/>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24446578"/>
      </p:ext>
    </p:extLst>
  </p:cSld>
  <p:clrMapOvr>
    <a:masterClrMapping/>
  </p:clrMapOvr>
  <p:transition>
    <p:wipe dir="d"/>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99666339"/>
      </p:ext>
    </p:extLst>
  </p:cSld>
  <p:clrMapOvr>
    <a:masterClrMapping/>
  </p:clrMapOvr>
  <p:transition>
    <p:wipe dir="d"/>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17314125"/>
      </p:ext>
    </p:extLst>
  </p:cSld>
  <p:clrMapOvr>
    <a:masterClrMapping/>
  </p:clrMapOvr>
  <p:transition>
    <p:wipe dir="d"/>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1581328"/>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530339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54236138"/>
      </p:ext>
    </p:extLst>
  </p:cSld>
  <p:clrMapOvr>
    <a:masterClrMapping/>
  </p:clrMapOvr>
  <p:transition>
    <p:wipe dir="d"/>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2979698"/>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84375751"/>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846824"/>
      </p:ext>
    </p:extLst>
  </p:cSld>
  <p:clrMapOvr>
    <a:masterClrMapping/>
  </p:clrMapOvr>
  <p:transition>
    <p:wipe dir="d"/>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661826884"/>
      </p:ext>
    </p:extLst>
  </p:cSld>
  <p:clrMapOvr>
    <a:masterClrMapping/>
  </p:clrMapOvr>
  <p:transition>
    <p:wipe dir="d"/>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94759918"/>
      </p:ext>
    </p:extLst>
  </p:cSld>
  <p:clrMapOvr>
    <a:masterClrMapping/>
  </p:clrMapOvr>
  <p:transition>
    <p:wipe dir="d"/>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69006627"/>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39117573"/>
      </p:ext>
    </p:extLst>
  </p:cSld>
  <p:clrMapOvr>
    <a:masterClrMapping/>
  </p:clrMapOvr>
  <p:transition>
    <p:wipe dir="d"/>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34545710"/>
      </p:ext>
    </p:extLst>
  </p:cSld>
  <p:clrMapOvr>
    <a:masterClrMapping/>
  </p:clrMapOvr>
  <p:transition>
    <p:wipe dir="d"/>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63884029"/>
      </p:ext>
    </p:extLst>
  </p:cSld>
  <p:clrMapOvr>
    <a:masterClrMapping/>
  </p:clrMapOvr>
  <p:transition>
    <p:wipe dir="d"/>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7756074"/>
      </p:ext>
    </p:extLst>
  </p:cSld>
  <p:clrMapOvr>
    <a:masterClrMapping/>
  </p:clrMapOvr>
  <p:transition>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06410295"/>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54127713"/>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58497470"/>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6847666"/>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90749528"/>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9684833"/>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788803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5696092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7190439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4191651"/>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873487238"/>
      </p:ext>
    </p:extLst>
  </p:cSld>
  <p:clrMapOvr>
    <a:masterClrMapping/>
  </p:clrMapOvr>
  <p:transition>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06537378"/>
      </p:ext>
    </p:extLst>
  </p:cSld>
  <p:clrMapOvr>
    <a:masterClrMapping/>
  </p:clrMapOvr>
  <p:transition>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407496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28258026"/>
      </p:ext>
    </p:extLst>
  </p:cSld>
  <p:clrMapOvr>
    <a:masterClrMapping/>
  </p:clrMapOvr>
  <p:transition>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79985906"/>
      </p:ext>
    </p:extLst>
  </p:cSld>
  <p:clrMapOvr>
    <a:masterClrMapping/>
  </p:clrMapOvr>
  <p:transition>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6382918"/>
      </p:ext>
    </p:extLst>
  </p:cSld>
  <p:clrMapOvr>
    <a:masterClrMapping/>
  </p:clrMapOvr>
  <p:transition>
    <p:wipe dir="d"/>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5157874"/>
      </p:ext>
    </p:extLst>
  </p:cSld>
  <p:clrMapOvr>
    <a:masterClrMapping/>
  </p:clrMapOvr>
  <p:transition>
    <p:wipe dir="d"/>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12811682"/>
      </p:ext>
    </p:extLst>
  </p:cSld>
  <p:clrMapOvr>
    <a:masterClrMapping/>
  </p:clrMapOvr>
  <p:transition>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878252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1559422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6423637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5269321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1579498"/>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950460830"/>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98941690"/>
      </p:ext>
    </p:extLst>
  </p:cSld>
  <p:clrMapOvr>
    <a:masterClrMapping/>
  </p:clrMapOvr>
  <p:transition>
    <p:wipe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5929634"/>
      </p:ext>
    </p:extLst>
  </p:cSld>
  <p:clrMapOvr>
    <a:masterClrMapping/>
  </p:clrMapOvr>
  <p:transition>
    <p:wipe dir="d"/>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7784505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84198624"/>
      </p:ext>
    </p:extLst>
  </p:cSld>
  <p:clrMapOvr>
    <a:masterClrMapping/>
  </p:clrMapOvr>
  <p:transition>
    <p:wipe dir="d"/>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92387651"/>
      </p:ext>
    </p:extLst>
  </p:cSld>
  <p:clrMapOvr>
    <a:masterClrMapping/>
  </p:clrMapOvr>
  <p:transition>
    <p:wipe dir="d"/>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95048726"/>
      </p:ext>
    </p:extLst>
  </p:cSld>
  <p:clrMapOvr>
    <a:masterClrMapping/>
  </p:clrMapOvr>
  <p:transition>
    <p:wipe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50175964"/>
      </p:ext>
    </p:extLst>
  </p:cSld>
  <p:clrMapOvr>
    <a:masterClrMapping/>
  </p:clrMapOvr>
  <p:transition>
    <p:wipe dir="d"/>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8161626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046917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5572609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067651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92460193"/>
      </p:ext>
    </p:extLst>
  </p:cSld>
  <p:clrMapOvr>
    <a:masterClrMapping/>
  </p:clrMapOvr>
  <p:transition>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9833194"/>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009489293"/>
      </p:ext>
    </p:extLst>
  </p:cSld>
  <p:clrMapOvr>
    <a:masterClrMapping/>
  </p:clrMapOvr>
  <p:transition>
    <p:wipe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35944208"/>
      </p:ext>
    </p:extLst>
  </p:cSld>
  <p:clrMapOvr>
    <a:masterClrMapping/>
  </p:clrMapOvr>
  <p:transition>
    <p:wipe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819362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32923517"/>
      </p:ext>
    </p:extLst>
  </p:cSld>
  <p:clrMapOvr>
    <a:masterClrMapping/>
  </p:clrMapOvr>
  <p:transition>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86253432"/>
      </p:ext>
    </p:extLst>
  </p:cSld>
  <p:clrMapOvr>
    <a:masterClrMapping/>
  </p:clrMapOvr>
  <p:transition>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322794"/>
      </p:ext>
    </p:extLst>
  </p:cSld>
  <p:clrMapOvr>
    <a:masterClrMapping/>
  </p:clrMapOvr>
  <p:transition>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29895162"/>
      </p:ext>
    </p:extLst>
  </p:cSld>
  <p:clrMapOvr>
    <a:masterClrMapping/>
  </p:clrMapOvr>
  <p:transition>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5483556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73379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35124889"/>
      </p:ext>
    </p:extLst>
  </p:cSld>
  <p:clrMapOvr>
    <a:masterClrMapping/>
  </p:clrMapOvr>
  <p:transition>
    <p:wipe dir="d"/>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5049372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150965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7469693"/>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685788951"/>
      </p:ext>
    </p:extLst>
  </p:cSld>
  <p:clrMapOvr>
    <a:masterClrMapping/>
  </p:clrMapOvr>
  <p:transition>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7106380"/>
      </p:ext>
    </p:extLst>
  </p:cSld>
  <p:clrMapOvr>
    <a:masterClrMapping/>
  </p:clrMapOvr>
  <p:transition>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176867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05556675"/>
      </p:ext>
    </p:extLst>
  </p:cSld>
  <p:clrMapOvr>
    <a:masterClrMapping/>
  </p:clrMapOvr>
  <p:transition>
    <p:wipe dir="d"/>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8332361"/>
      </p:ext>
    </p:extLst>
  </p:cSld>
  <p:clrMapOvr>
    <a:masterClrMapping/>
  </p:clrMapOvr>
  <p:transition>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87160304"/>
      </p:ext>
    </p:extLst>
  </p:cSld>
  <p:clrMapOvr>
    <a:masterClrMapping/>
  </p:clrMapOvr>
  <p:transition>
    <p:wipe dir="d"/>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81829459"/>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357867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8780896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483581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8725770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2271658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0698285"/>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382947801"/>
      </p:ext>
    </p:extLst>
  </p:cSld>
  <p:clrMapOvr>
    <a:masterClrMapping/>
  </p:clrMapOvr>
  <p:transition>
    <p:wipe dir="d"/>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2839438"/>
      </p:ext>
    </p:extLst>
  </p:cSld>
  <p:clrMapOvr>
    <a:masterClrMapping/>
  </p:clrMapOvr>
  <p:transition>
    <p:wipe dir="d"/>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978775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47648729"/>
      </p:ext>
    </p:extLst>
  </p:cSld>
  <p:clrMapOvr>
    <a:masterClrMapping/>
  </p:clrMapOvr>
  <p:transition>
    <p:wipe dir="d"/>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11/7/2022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7413957"/>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7086279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11/7/2022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94298313"/>
      </p:ext>
    </p:extLst>
  </p:cSld>
  <p:clrMapOvr>
    <a:masterClrMapping/>
  </p:clrMapOvr>
  <p:transition>
    <p:wipe dir="d"/>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63904022"/>
      </p:ext>
    </p:extLst>
  </p:cSld>
  <p:clrMapOvr>
    <a:masterClrMapping/>
  </p:clrMapOvr>
  <p:transition>
    <p:wipe dir="d"/>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9573908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11/7/2022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3339368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77730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6238750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1266457"/>
      </p:ext>
    </p:extLst>
  </p:cSld>
  <p:clrMapOvr>
    <a:masterClrMapping/>
  </p:clrMapOvr>
  <p:transition>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11/7/2022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808168240"/>
      </p:ext>
    </p:extLst>
  </p:cSld>
  <p:clrMapOvr>
    <a:masterClrMapping/>
  </p:clrMapOvr>
  <p:transition>
    <p:wipe dir="d"/>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53980138"/>
      </p:ext>
    </p:extLst>
  </p:cSld>
  <p:clrMapOvr>
    <a:masterClrMapping/>
  </p:clrMapOvr>
  <p:transition>
    <p:wipe dir="d"/>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11/7/2022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730516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6.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7.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8188887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09236628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092163097"/>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804196364"/>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67680335"/>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086451941"/>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45445963"/>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854928953"/>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597175649"/>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133473162"/>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39312976"/>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608266058"/>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340650343"/>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720738808"/>
      </p:ext>
    </p:extLst>
  </p:cSld>
  <p:clrMap bg1="dk1" tx1="lt1" bg2="dk2"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16923202"/>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04320468"/>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526270177"/>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879056586"/>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96996947"/>
      </p:ext>
    </p:extLst>
  </p:cSld>
  <p:clrMap bg1="dk1" tx1="lt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693865069"/>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038716271"/>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306562862"/>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07410584"/>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036789772"/>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644080099"/>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221514489"/>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11/7/2022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390495641"/>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8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0.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3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279" y="1905000"/>
            <a:ext cx="6858000" cy="19812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TITUS</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3</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1</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Tree>
    <p:extLst>
      <p:ext uri="{BB962C8B-B14F-4D97-AF65-F5344CB8AC3E}">
        <p14:creationId xmlns:p14="http://schemas.microsoft.com/office/powerpoint/2010/main" val="27186012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3:1- 3:8 </a:t>
            </a:r>
            <a:r>
              <a:rPr lang="en-US" sz="3600" dirty="0"/>
              <a:t>INSTRUCTION TO TITUS </a:t>
            </a:r>
            <a:r>
              <a:rPr lang="en-US" sz="3600" dirty="0" smtClean="0"/>
              <a:t>REMIND THE BELIEVERS</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355948" y="1219200"/>
            <a:ext cx="8782833" cy="3046988"/>
          </a:xfrm>
          <a:prstGeom prst="rect">
            <a:avLst/>
          </a:prstGeom>
          <a:noFill/>
        </p:spPr>
        <p:txBody>
          <a:bodyPr wrap="square" rtlCol="0">
            <a:spAutoFit/>
          </a:bodyPr>
          <a:lstStyle/>
          <a:p>
            <a:r>
              <a:rPr lang="en-US" sz="3200" dirty="0">
                <a:solidFill>
                  <a:srgbClr val="FFFF00"/>
                </a:solidFill>
              </a:rPr>
              <a:t>of </a:t>
            </a:r>
            <a:r>
              <a:rPr lang="en-US" sz="3200" dirty="0">
                <a:solidFill>
                  <a:srgbClr val="FFFF00"/>
                </a:solidFill>
              </a:rPr>
              <a:t>regeneration." This refers to the spiritual cleansing which takes place when a person accepts </a:t>
            </a:r>
            <a:r>
              <a:rPr lang="en-US" sz="3200" dirty="0">
                <a:solidFill>
                  <a:srgbClr val="FFFF00"/>
                </a:solidFill>
              </a:rPr>
              <a:t>Christ. </a:t>
            </a:r>
            <a:r>
              <a:rPr lang="en-US" sz="3200" dirty="0">
                <a:solidFill>
                  <a:srgbClr val="FFFF00"/>
                </a:solidFill>
              </a:rPr>
              <a:t>At that moment, a person's life is </a:t>
            </a:r>
            <a:r>
              <a:rPr lang="en-US" sz="3200" dirty="0">
                <a:solidFill>
                  <a:srgbClr val="FFFF00"/>
                </a:solidFill>
              </a:rPr>
              <a:t>regenerated, </a:t>
            </a:r>
            <a:r>
              <a:rPr lang="en-US" sz="3200" dirty="0">
                <a:solidFill>
                  <a:srgbClr val="FFFF00"/>
                </a:solidFill>
              </a:rPr>
              <a:t>or </a:t>
            </a:r>
            <a:r>
              <a:rPr lang="en-US" sz="3200" dirty="0">
                <a:solidFill>
                  <a:srgbClr val="FFFF00"/>
                </a:solidFill>
              </a:rPr>
              <a:t>made </a:t>
            </a:r>
            <a:r>
              <a:rPr lang="en-US" sz="3200" dirty="0">
                <a:solidFill>
                  <a:srgbClr val="FFFF00"/>
                </a:solidFill>
              </a:rPr>
              <a:t>new</a:t>
            </a:r>
            <a:r>
              <a:rPr lang="en-US" sz="3200" dirty="0">
                <a:solidFill>
                  <a:srgbClr val="FFFF00"/>
                </a:solidFill>
              </a:rPr>
              <a:t>. </a:t>
            </a:r>
            <a:r>
              <a:rPr lang="en-US" sz="3200" dirty="0">
                <a:solidFill>
                  <a:srgbClr val="FFFF00"/>
                </a:solidFill>
              </a:rPr>
              <a:t>The Holy Spirit renews our </a:t>
            </a:r>
            <a:r>
              <a:rPr lang="en-US" sz="3200" dirty="0">
                <a:solidFill>
                  <a:srgbClr val="FFFF00"/>
                </a:solidFill>
              </a:rPr>
              <a:t>life </a:t>
            </a:r>
            <a:r>
              <a:rPr lang="en-US" sz="3200" dirty="0">
                <a:solidFill>
                  <a:srgbClr val="FFFF00"/>
                </a:solidFill>
              </a:rPr>
              <a:t>when we come </a:t>
            </a:r>
            <a:r>
              <a:rPr lang="en-US" sz="3200" dirty="0">
                <a:solidFill>
                  <a:srgbClr val="FFFF00"/>
                </a:solidFill>
              </a:rPr>
              <a:t>by </a:t>
            </a:r>
            <a:r>
              <a:rPr lang="en-US" sz="3200" dirty="0">
                <a:solidFill>
                  <a:srgbClr val="FFFF00"/>
                </a:solidFill>
              </a:rPr>
              <a:t>faith </a:t>
            </a:r>
            <a:r>
              <a:rPr lang="en-US" sz="3200" dirty="0">
                <a:solidFill>
                  <a:srgbClr val="FFFF00"/>
                </a:solidFill>
              </a:rPr>
              <a:t>to </a:t>
            </a:r>
            <a:r>
              <a:rPr lang="en-US" sz="3200" dirty="0">
                <a:solidFill>
                  <a:srgbClr val="FFFF00"/>
                </a:solidFill>
              </a:rPr>
              <a:t>Christ.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772009"/>
            <a:ext cx="4071089" cy="3030700"/>
          </a:xfrm>
          <a:prstGeom prst="rect">
            <a:avLst/>
          </a:prstGeom>
        </p:spPr>
      </p:pic>
    </p:spTree>
    <p:extLst>
      <p:ext uri="{BB962C8B-B14F-4D97-AF65-F5344CB8AC3E}">
        <p14:creationId xmlns:p14="http://schemas.microsoft.com/office/powerpoint/2010/main" val="32900382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3:1- 3:8 </a:t>
            </a:r>
            <a:r>
              <a:rPr lang="en-US" sz="3600" dirty="0"/>
              <a:t>INSTRUCTION TO TITUS </a:t>
            </a:r>
            <a:r>
              <a:rPr lang="en-US" sz="3600" dirty="0" smtClean="0"/>
              <a:t>REMIND THE BELIEVERS</a:t>
            </a:r>
            <a:endParaRPr lang="en-US" sz="3600" dirty="0">
              <a:ln w="6350">
                <a:solidFill>
                  <a:srgbClr val="FF0000"/>
                </a:solidFill>
              </a:ln>
              <a:effectLst/>
              <a:latin typeface="+mn-lt"/>
            </a:endParaRPr>
          </a:p>
        </p:txBody>
      </p:sp>
      <p:sp>
        <p:nvSpPr>
          <p:cNvPr id="4" name="TextBox 3"/>
          <p:cNvSpPr txBox="1"/>
          <p:nvPr/>
        </p:nvSpPr>
        <p:spPr>
          <a:xfrm>
            <a:off x="228600" y="1234486"/>
            <a:ext cx="8763000" cy="1077218"/>
          </a:xfrm>
          <a:prstGeom prst="rect">
            <a:avLst/>
          </a:prstGeom>
          <a:noFill/>
        </p:spPr>
        <p:txBody>
          <a:bodyPr wrap="square" rtlCol="0">
            <a:spAutoFit/>
          </a:bodyPr>
          <a:lstStyle/>
          <a:p>
            <a:r>
              <a:rPr lang="en-US" sz="3200" b="1" dirty="0">
                <a:solidFill>
                  <a:srgbClr val="0070C0"/>
                </a:solidFill>
              </a:rPr>
              <a:t>3.6 </a:t>
            </a:r>
            <a:r>
              <a:rPr lang="en-US" sz="3200" b="1" dirty="0">
                <a:solidFill>
                  <a:prstClr val="white"/>
                </a:solidFill>
              </a:rPr>
              <a:t>Which he shed on us abundantly through Jesus Christ our </a:t>
            </a:r>
            <a:r>
              <a:rPr lang="en-US" sz="3200" b="1" dirty="0" err="1">
                <a:solidFill>
                  <a:prstClr val="white"/>
                </a:solidFill>
              </a:rPr>
              <a:t>Saviour</a:t>
            </a:r>
            <a:r>
              <a:rPr lang="en-US" sz="3200" b="1" dirty="0">
                <a:solidFill>
                  <a:prstClr val="white"/>
                </a:solidFill>
              </a:rPr>
              <a: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251564" y="2209800"/>
            <a:ext cx="8686800" cy="4031873"/>
          </a:xfrm>
          <a:prstGeom prst="rect">
            <a:avLst/>
          </a:prstGeom>
          <a:noFill/>
        </p:spPr>
        <p:txBody>
          <a:bodyPr wrap="square" rtlCol="0">
            <a:spAutoFit/>
          </a:bodyPr>
          <a:lstStyle/>
          <a:p>
            <a:r>
              <a:rPr lang="en-US" sz="3200" dirty="0">
                <a:solidFill>
                  <a:srgbClr val="FFFF00"/>
                </a:solidFill>
              </a:rPr>
              <a:t>The “He” referred </a:t>
            </a:r>
            <a:r>
              <a:rPr lang="en-US" sz="3200" dirty="0">
                <a:solidFill>
                  <a:srgbClr val="FFFF00"/>
                </a:solidFill>
              </a:rPr>
              <a:t>to </a:t>
            </a:r>
            <a:r>
              <a:rPr lang="en-US" sz="3200" dirty="0">
                <a:solidFill>
                  <a:srgbClr val="FFFF00"/>
                </a:solidFill>
              </a:rPr>
              <a:t>in this verse is the </a:t>
            </a:r>
            <a:r>
              <a:rPr lang="en-US" sz="3200" dirty="0">
                <a:solidFill>
                  <a:srgbClr val="FFFF00"/>
                </a:solidFill>
              </a:rPr>
              <a:t>Holy Spirit</a:t>
            </a:r>
            <a:r>
              <a:rPr lang="en-US" sz="3200" dirty="0">
                <a:solidFill>
                  <a:srgbClr val="FFFF00"/>
                </a:solidFill>
              </a:rPr>
              <a:t>. Jesus </a:t>
            </a:r>
            <a:r>
              <a:rPr lang="en-US" sz="3200" dirty="0">
                <a:solidFill>
                  <a:srgbClr val="FFFF00"/>
                </a:solidFill>
              </a:rPr>
              <a:t>sent the Holy Spirit, as described in </a:t>
            </a:r>
            <a:r>
              <a:rPr lang="en-US" sz="3200" dirty="0">
                <a:solidFill>
                  <a:prstClr val="white"/>
                </a:solidFill>
              </a:rPr>
              <a:t>Acts </a:t>
            </a:r>
            <a:r>
              <a:rPr lang="en-US" sz="3200" dirty="0">
                <a:solidFill>
                  <a:prstClr val="white"/>
                </a:solidFill>
              </a:rPr>
              <a:t>1:4–5 </a:t>
            </a:r>
            <a:r>
              <a:rPr lang="en-US" sz="3200" dirty="0">
                <a:solidFill>
                  <a:srgbClr val="FFFF00"/>
                </a:solidFill>
              </a:rPr>
              <a:t>and here Paul </a:t>
            </a:r>
            <a:r>
              <a:rPr lang="en-US" sz="3200" dirty="0">
                <a:solidFill>
                  <a:srgbClr val="FFFF00"/>
                </a:solidFill>
              </a:rPr>
              <a:t>emphasizes </a:t>
            </a:r>
            <a:r>
              <a:rPr lang="en-US" sz="3200" dirty="0">
                <a:solidFill>
                  <a:srgbClr val="FFFF00"/>
                </a:solidFill>
              </a:rPr>
              <a:t>that the </a:t>
            </a:r>
            <a:r>
              <a:rPr lang="en-US" sz="3200" dirty="0">
                <a:solidFill>
                  <a:srgbClr val="FFFF00"/>
                </a:solidFill>
              </a:rPr>
              <a:t>Holy Spirit </a:t>
            </a:r>
            <a:r>
              <a:rPr lang="en-US" sz="3200" dirty="0">
                <a:solidFill>
                  <a:srgbClr val="FFFF00"/>
                </a:solidFill>
              </a:rPr>
              <a:t>was “shed” or poured out "</a:t>
            </a:r>
            <a:r>
              <a:rPr lang="en-US" sz="3200" dirty="0">
                <a:solidFill>
                  <a:srgbClr val="FFFF00"/>
                </a:solidFill>
              </a:rPr>
              <a:t>abundantly." </a:t>
            </a:r>
            <a:r>
              <a:rPr lang="en-US" sz="3200" dirty="0">
                <a:solidFill>
                  <a:srgbClr val="FFFF00"/>
                </a:solidFill>
              </a:rPr>
              <a:t>Lastly Paul again refers </a:t>
            </a:r>
            <a:r>
              <a:rPr lang="en-US" sz="3200" dirty="0">
                <a:solidFill>
                  <a:srgbClr val="FFFF00"/>
                </a:solidFill>
              </a:rPr>
              <a:t>to Jesus Christ as "our Savior." This stresses the fact that both Paul and Titus are followers of Christ, and of the same Savior. </a:t>
            </a:r>
          </a:p>
        </p:txBody>
      </p:sp>
    </p:spTree>
    <p:extLst>
      <p:ext uri="{BB962C8B-B14F-4D97-AF65-F5344CB8AC3E}">
        <p14:creationId xmlns:p14="http://schemas.microsoft.com/office/powerpoint/2010/main" val="272095945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3:1- 3:8 </a:t>
            </a:r>
            <a:r>
              <a:rPr lang="en-US" sz="3600" dirty="0"/>
              <a:t>INSTRUCTION TO TITUS </a:t>
            </a:r>
            <a:r>
              <a:rPr lang="en-US" sz="3600" dirty="0" smtClean="0"/>
              <a:t>REMIND THE BELIEVERS</a:t>
            </a:r>
            <a:endParaRPr lang="en-US" sz="3600" dirty="0">
              <a:ln w="6350">
                <a:solidFill>
                  <a:srgbClr val="FF0000"/>
                </a:solidFill>
              </a:ln>
              <a:effectLst/>
              <a:latin typeface="+mn-lt"/>
            </a:endParaRPr>
          </a:p>
        </p:txBody>
      </p:sp>
      <p:sp>
        <p:nvSpPr>
          <p:cNvPr id="4" name="TextBox 3"/>
          <p:cNvSpPr txBox="1"/>
          <p:nvPr/>
        </p:nvSpPr>
        <p:spPr>
          <a:xfrm>
            <a:off x="228600" y="1234486"/>
            <a:ext cx="8763000" cy="1569660"/>
          </a:xfrm>
          <a:prstGeom prst="rect">
            <a:avLst/>
          </a:prstGeom>
          <a:noFill/>
        </p:spPr>
        <p:txBody>
          <a:bodyPr wrap="square" rtlCol="0">
            <a:spAutoFit/>
          </a:bodyPr>
          <a:lstStyle/>
          <a:p>
            <a:r>
              <a:rPr lang="en-US" sz="3200" b="1" dirty="0">
                <a:solidFill>
                  <a:srgbClr val="0070C0"/>
                </a:solidFill>
              </a:rPr>
              <a:t>3.7 </a:t>
            </a:r>
            <a:r>
              <a:rPr lang="en-US" sz="3200" b="1" dirty="0">
                <a:solidFill>
                  <a:prstClr val="white"/>
                </a:solidFill>
              </a:rPr>
              <a:t>That being justified by his grace, we should be made heirs according to the hope of eternal life.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228600" y="2590800"/>
            <a:ext cx="8763000" cy="4031873"/>
          </a:xfrm>
          <a:prstGeom prst="rect">
            <a:avLst/>
          </a:prstGeom>
          <a:noFill/>
        </p:spPr>
        <p:txBody>
          <a:bodyPr wrap="square" rtlCol="0">
            <a:spAutoFit/>
          </a:bodyPr>
          <a:lstStyle/>
          <a:p>
            <a:r>
              <a:rPr lang="en-US" sz="3200" dirty="0">
                <a:solidFill>
                  <a:srgbClr val="FFFF00"/>
                </a:solidFill>
              </a:rPr>
              <a:t>This verse continues comments on salvation which Paul began in verse 4. Paul states that grace is what </a:t>
            </a:r>
            <a:r>
              <a:rPr lang="en-US" sz="3200" dirty="0">
                <a:solidFill>
                  <a:srgbClr val="FFFF00"/>
                </a:solidFill>
              </a:rPr>
              <a:t>justifies us</a:t>
            </a:r>
            <a:r>
              <a:rPr lang="en-US" sz="3200" dirty="0">
                <a:solidFill>
                  <a:srgbClr val="FFFF00"/>
                </a:solidFill>
              </a:rPr>
              <a:t>, meaning God's grace declares us forgiven, and reconciled to God. </a:t>
            </a:r>
            <a:r>
              <a:rPr lang="en-US" sz="3200" dirty="0">
                <a:solidFill>
                  <a:srgbClr val="FFFF00"/>
                </a:solidFill>
              </a:rPr>
              <a:t>The opportunity for “eternal life” is the result of being “justified” </a:t>
            </a:r>
            <a:r>
              <a:rPr lang="en-US" sz="3200" dirty="0">
                <a:solidFill>
                  <a:srgbClr val="FFFF00"/>
                </a:solidFill>
              </a:rPr>
              <a:t>by faith. The result is peace with God. Without faith, there is no justification; without justification, there is </a:t>
            </a:r>
            <a:r>
              <a:rPr lang="en-US" sz="3200" dirty="0">
                <a:solidFill>
                  <a:srgbClr val="FFFF00"/>
                </a:solidFill>
              </a:rPr>
              <a:t>no</a:t>
            </a:r>
            <a:endParaRPr lang="en-US" sz="3200" dirty="0">
              <a:solidFill>
                <a:srgbClr val="FFFF00"/>
              </a:solidFill>
            </a:endParaRPr>
          </a:p>
        </p:txBody>
      </p:sp>
    </p:spTree>
    <p:extLst>
      <p:ext uri="{BB962C8B-B14F-4D97-AF65-F5344CB8AC3E}">
        <p14:creationId xmlns:p14="http://schemas.microsoft.com/office/powerpoint/2010/main" val="1718225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3:1- 3:8 </a:t>
            </a:r>
            <a:r>
              <a:rPr lang="en-US" sz="3600" dirty="0"/>
              <a:t>INSTRUCTION TO TITUS </a:t>
            </a:r>
            <a:r>
              <a:rPr lang="en-US" sz="3600" dirty="0" smtClean="0"/>
              <a:t>REMIND THE BELIEVERS</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403964" y="1219200"/>
            <a:ext cx="8740036" cy="584775"/>
          </a:xfrm>
          <a:prstGeom prst="rect">
            <a:avLst/>
          </a:prstGeom>
          <a:noFill/>
        </p:spPr>
        <p:txBody>
          <a:bodyPr wrap="square" rtlCol="0">
            <a:spAutoFit/>
          </a:bodyPr>
          <a:lstStyle/>
          <a:p>
            <a:r>
              <a:rPr lang="en-US" sz="3200" dirty="0">
                <a:solidFill>
                  <a:srgbClr val="FFFF00"/>
                </a:solidFill>
              </a:rPr>
              <a:t>salvation.</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788317"/>
            <a:ext cx="6400800" cy="4765040"/>
          </a:xfrm>
          <a:prstGeom prst="rect">
            <a:avLst/>
          </a:prstGeom>
        </p:spPr>
      </p:pic>
    </p:spTree>
    <p:extLst>
      <p:ext uri="{BB962C8B-B14F-4D97-AF65-F5344CB8AC3E}">
        <p14:creationId xmlns:p14="http://schemas.microsoft.com/office/powerpoint/2010/main" val="23860460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3:1- 3:8 </a:t>
            </a:r>
            <a:r>
              <a:rPr lang="en-US" sz="3600" dirty="0"/>
              <a:t>INSTRUCTION TO TITUS </a:t>
            </a:r>
            <a:r>
              <a:rPr lang="en-US" sz="3600" dirty="0" smtClean="0"/>
              <a:t>REMIND THE BELIEVERS</a:t>
            </a:r>
            <a:endParaRPr lang="en-US" sz="3600" dirty="0">
              <a:ln w="6350">
                <a:solidFill>
                  <a:srgbClr val="FF0000"/>
                </a:solidFill>
              </a:ln>
              <a:effectLst/>
              <a:latin typeface="+mn-lt"/>
            </a:endParaRPr>
          </a:p>
        </p:txBody>
      </p:sp>
      <p:sp>
        <p:nvSpPr>
          <p:cNvPr id="4" name="TextBox 3"/>
          <p:cNvSpPr txBox="1"/>
          <p:nvPr/>
        </p:nvSpPr>
        <p:spPr>
          <a:xfrm>
            <a:off x="228600" y="1234486"/>
            <a:ext cx="8763000" cy="2554545"/>
          </a:xfrm>
          <a:prstGeom prst="rect">
            <a:avLst/>
          </a:prstGeom>
          <a:noFill/>
        </p:spPr>
        <p:txBody>
          <a:bodyPr wrap="square" rtlCol="0">
            <a:spAutoFit/>
          </a:bodyPr>
          <a:lstStyle/>
          <a:p>
            <a:r>
              <a:rPr lang="en-US" sz="3200" b="1" dirty="0">
                <a:solidFill>
                  <a:srgbClr val="0070C0"/>
                </a:solidFill>
              </a:rPr>
              <a:t>3.8 </a:t>
            </a:r>
            <a:r>
              <a:rPr lang="en-US" sz="3200" b="1" dirty="0">
                <a:solidFill>
                  <a:prstClr val="white"/>
                </a:solidFill>
              </a:rPr>
              <a:t>This is a faithful saying, and these things I will that thou affirm constantly, that they which have believed in God might be careful to maintain good works. These things are good and profitable unto men.</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228600" y="3657600"/>
            <a:ext cx="8915400" cy="3046988"/>
          </a:xfrm>
          <a:prstGeom prst="rect">
            <a:avLst/>
          </a:prstGeom>
          <a:noFill/>
        </p:spPr>
        <p:txBody>
          <a:bodyPr wrap="square" rtlCol="0">
            <a:spAutoFit/>
          </a:bodyPr>
          <a:lstStyle/>
          <a:p>
            <a:r>
              <a:rPr lang="en-US" sz="3200" dirty="0">
                <a:solidFill>
                  <a:srgbClr val="FFFF00"/>
                </a:solidFill>
              </a:rPr>
              <a:t>Paul instructs Titus to insist that believers make a purposeful commitment to do good deeds.  </a:t>
            </a:r>
            <a:r>
              <a:rPr lang="en-US" sz="3200" dirty="0">
                <a:solidFill>
                  <a:srgbClr val="FFFF00"/>
                </a:solidFill>
              </a:rPr>
              <a:t>These </a:t>
            </a:r>
            <a:r>
              <a:rPr lang="en-US" sz="3200" dirty="0">
                <a:solidFill>
                  <a:srgbClr val="FFFF00"/>
                </a:solidFill>
              </a:rPr>
              <a:t>“good works” </a:t>
            </a:r>
            <a:r>
              <a:rPr lang="en-US" sz="3200" dirty="0">
                <a:solidFill>
                  <a:srgbClr val="FFFF00"/>
                </a:solidFill>
              </a:rPr>
              <a:t>do not earn salvation; good works are the result of salvation. A person changed by God will seek to live for Him. Paul also affirmed that these things were "profitable,"</a:t>
            </a:r>
          </a:p>
        </p:txBody>
      </p:sp>
    </p:spTree>
    <p:extLst>
      <p:ext uri="{BB962C8B-B14F-4D97-AF65-F5344CB8AC3E}">
        <p14:creationId xmlns:p14="http://schemas.microsoft.com/office/powerpoint/2010/main" val="97339931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3:1- 3:8 </a:t>
            </a:r>
            <a:r>
              <a:rPr lang="en-US" sz="3600" dirty="0"/>
              <a:t>INSTRUCTION TO TITUS </a:t>
            </a:r>
            <a:r>
              <a:rPr lang="en-US" sz="3600" dirty="0" smtClean="0"/>
              <a:t>REMIND THE BELIEVERS</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183364" y="1219200"/>
            <a:ext cx="8915400" cy="1569660"/>
          </a:xfrm>
          <a:prstGeom prst="rect">
            <a:avLst/>
          </a:prstGeom>
          <a:noFill/>
        </p:spPr>
        <p:txBody>
          <a:bodyPr wrap="square" rtlCol="0">
            <a:spAutoFit/>
          </a:bodyPr>
          <a:lstStyle/>
          <a:p>
            <a:r>
              <a:rPr lang="en-US" sz="3200" dirty="0">
                <a:solidFill>
                  <a:srgbClr val="FFFF00"/>
                </a:solidFill>
              </a:rPr>
              <a:t>for </a:t>
            </a:r>
            <a:r>
              <a:rPr lang="en-US" sz="3200" dirty="0">
                <a:solidFill>
                  <a:srgbClr val="FFFF00"/>
                </a:solidFill>
              </a:rPr>
              <a:t>all people. </a:t>
            </a:r>
            <a:r>
              <a:rPr lang="en-US" sz="3200" dirty="0">
                <a:solidFill>
                  <a:srgbClr val="FFFF00"/>
                </a:solidFill>
              </a:rPr>
              <a:t>Not in </a:t>
            </a:r>
            <a:r>
              <a:rPr lang="en-US" sz="3200" dirty="0">
                <a:solidFill>
                  <a:srgbClr val="FFFF00"/>
                </a:solidFill>
              </a:rPr>
              <a:t>the sense of money, but that healthy, sound doctrine was beneficial to the </a:t>
            </a:r>
            <a:r>
              <a:rPr lang="en-US" sz="3200" dirty="0">
                <a:solidFill>
                  <a:srgbClr val="FFFF00"/>
                </a:solidFill>
              </a:rPr>
              <a:t>church.</a:t>
            </a:r>
            <a:endParaRPr lang="en-US" sz="3200"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231" y="2892425"/>
            <a:ext cx="68580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1956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3:9-3:11 </a:t>
            </a:r>
            <a:r>
              <a:rPr lang="en-US" sz="3600" dirty="0"/>
              <a:t>INSTRUCTION TO </a:t>
            </a:r>
            <a:r>
              <a:rPr lang="en-US" sz="3600" dirty="0" smtClean="0"/>
              <a:t>TITUS AVOID CERTAIN THINGS  </a:t>
            </a:r>
            <a:endParaRPr lang="en-US" sz="3600" dirty="0">
              <a:ln w="6350">
                <a:solidFill>
                  <a:srgbClr val="FF0000"/>
                </a:solidFill>
              </a:ln>
              <a:effectLst/>
              <a:latin typeface="+mn-lt"/>
            </a:endParaRPr>
          </a:p>
        </p:txBody>
      </p:sp>
      <p:sp>
        <p:nvSpPr>
          <p:cNvPr id="4" name="TextBox 3"/>
          <p:cNvSpPr txBox="1"/>
          <p:nvPr/>
        </p:nvSpPr>
        <p:spPr>
          <a:xfrm>
            <a:off x="259915" y="1234486"/>
            <a:ext cx="8763000" cy="2062103"/>
          </a:xfrm>
          <a:prstGeom prst="rect">
            <a:avLst/>
          </a:prstGeom>
          <a:noFill/>
        </p:spPr>
        <p:txBody>
          <a:bodyPr wrap="square" rtlCol="0">
            <a:spAutoFit/>
          </a:bodyPr>
          <a:lstStyle/>
          <a:p>
            <a:r>
              <a:rPr lang="en-US" sz="3200" b="1" dirty="0">
                <a:solidFill>
                  <a:srgbClr val="0070C0"/>
                </a:solidFill>
              </a:rPr>
              <a:t>3.9 </a:t>
            </a:r>
            <a:r>
              <a:rPr lang="en-US" sz="3200" b="1" dirty="0">
                <a:solidFill>
                  <a:prstClr val="white"/>
                </a:solidFill>
              </a:rPr>
              <a:t>But avoid foolish questions, and genealogies, and contentions, and strivings about the law; for they are unprofitable and vain.</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256782" y="3124194"/>
            <a:ext cx="8734817" cy="3539430"/>
          </a:xfrm>
          <a:prstGeom prst="rect">
            <a:avLst/>
          </a:prstGeom>
          <a:noFill/>
        </p:spPr>
        <p:txBody>
          <a:bodyPr wrap="square" rtlCol="0">
            <a:spAutoFit/>
          </a:bodyPr>
          <a:lstStyle/>
          <a:p>
            <a:r>
              <a:rPr lang="en-US" sz="3200" dirty="0">
                <a:solidFill>
                  <a:srgbClr val="FFFF00"/>
                </a:solidFill>
              </a:rPr>
              <a:t>After giving Titus many positive instructions, Paul </a:t>
            </a:r>
            <a:r>
              <a:rPr lang="en-US" sz="3200" dirty="0">
                <a:solidFill>
                  <a:srgbClr val="FFFF00"/>
                </a:solidFill>
              </a:rPr>
              <a:t>now speaks of </a:t>
            </a:r>
            <a:r>
              <a:rPr lang="en-US" sz="3200" dirty="0">
                <a:solidFill>
                  <a:srgbClr val="FFFF00"/>
                </a:solidFill>
              </a:rPr>
              <a:t>four areas which </a:t>
            </a:r>
            <a:r>
              <a:rPr lang="en-US" sz="3200" dirty="0">
                <a:solidFill>
                  <a:srgbClr val="FFFF00"/>
                </a:solidFill>
              </a:rPr>
              <a:t>are to be avoided. </a:t>
            </a:r>
            <a:r>
              <a:rPr lang="en-US" sz="3200" u="sng" dirty="0">
                <a:solidFill>
                  <a:srgbClr val="FFFF00"/>
                </a:solidFill>
              </a:rPr>
              <a:t>First</a:t>
            </a:r>
            <a:r>
              <a:rPr lang="en-US" sz="3200" dirty="0">
                <a:solidFill>
                  <a:srgbClr val="FFFF00"/>
                </a:solidFill>
              </a:rPr>
              <a:t> </a:t>
            </a:r>
            <a:r>
              <a:rPr lang="en-US" sz="3200" dirty="0">
                <a:solidFill>
                  <a:srgbClr val="FFFF00"/>
                </a:solidFill>
              </a:rPr>
              <a:t> </a:t>
            </a:r>
            <a:r>
              <a:rPr lang="en-US" sz="3200" dirty="0">
                <a:solidFill>
                  <a:srgbClr val="FFFF00"/>
                </a:solidFill>
              </a:rPr>
              <a:t>is to </a:t>
            </a:r>
            <a:r>
              <a:rPr lang="en-US" sz="3200" dirty="0">
                <a:solidFill>
                  <a:srgbClr val="FFFF00"/>
                </a:solidFill>
              </a:rPr>
              <a:t>“avoid foolish questions” or foolish debates. Bickering over certain issues is poisonous to the Christian life. </a:t>
            </a:r>
            <a:r>
              <a:rPr lang="en-US" sz="3200" u="sng" dirty="0">
                <a:solidFill>
                  <a:srgbClr val="FFFF00"/>
                </a:solidFill>
              </a:rPr>
              <a:t>Second</a:t>
            </a:r>
            <a:r>
              <a:rPr lang="en-US" sz="3200" dirty="0">
                <a:solidFill>
                  <a:srgbClr val="FFFF00"/>
                </a:solidFill>
              </a:rPr>
              <a:t>, Titus was to avoid </a:t>
            </a:r>
            <a:r>
              <a:rPr lang="en-US" sz="3200" dirty="0">
                <a:solidFill>
                  <a:srgbClr val="FFFF00"/>
                </a:solidFill>
              </a:rPr>
              <a:t>“genealogies”. This seems like a strange point but certain false teachers took</a:t>
            </a:r>
            <a:endParaRPr lang="en-US" sz="3200" dirty="0">
              <a:solidFill>
                <a:srgbClr val="FFFF00"/>
              </a:solidFill>
            </a:endParaRPr>
          </a:p>
        </p:txBody>
      </p:sp>
    </p:spTree>
    <p:extLst>
      <p:ext uri="{BB962C8B-B14F-4D97-AF65-F5344CB8AC3E}">
        <p14:creationId xmlns:p14="http://schemas.microsoft.com/office/powerpoint/2010/main" val="379807330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3:9-3:11 </a:t>
            </a:r>
            <a:r>
              <a:rPr lang="en-US" sz="3600" dirty="0"/>
              <a:t>INSTRUCTION TO </a:t>
            </a:r>
            <a:r>
              <a:rPr lang="en-US" sz="3600" dirty="0" smtClean="0"/>
              <a:t>TITUS AVOID CERTAIN THINGS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393526" y="1295400"/>
            <a:ext cx="8750474" cy="5509200"/>
          </a:xfrm>
          <a:prstGeom prst="rect">
            <a:avLst/>
          </a:prstGeom>
          <a:noFill/>
        </p:spPr>
        <p:txBody>
          <a:bodyPr wrap="square" rtlCol="0">
            <a:spAutoFit/>
          </a:bodyPr>
          <a:lstStyle/>
          <a:p>
            <a:r>
              <a:rPr lang="en-US" sz="3200" dirty="0">
                <a:solidFill>
                  <a:srgbClr val="FFFF00"/>
                </a:solidFill>
              </a:rPr>
              <a:t>great pride in proving they were descendants of Abraham. God is not concerned with who one’s parents are—He is concerned about our salvation. </a:t>
            </a:r>
            <a:r>
              <a:rPr lang="en-US" sz="3200" u="sng" dirty="0">
                <a:solidFill>
                  <a:srgbClr val="FFFF00"/>
                </a:solidFill>
              </a:rPr>
              <a:t>Third</a:t>
            </a:r>
            <a:r>
              <a:rPr lang="en-US" sz="3200" dirty="0">
                <a:solidFill>
                  <a:srgbClr val="FFFF00"/>
                </a:solidFill>
              </a:rPr>
              <a:t>, Titus was </a:t>
            </a:r>
            <a:r>
              <a:rPr lang="en-US" sz="3200" dirty="0">
                <a:solidFill>
                  <a:srgbClr val="FFFF00"/>
                </a:solidFill>
              </a:rPr>
              <a:t>commanded to </a:t>
            </a:r>
            <a:r>
              <a:rPr lang="en-US" sz="3200" dirty="0">
                <a:solidFill>
                  <a:srgbClr val="FFFF00"/>
                </a:solidFill>
              </a:rPr>
              <a:t>avoid </a:t>
            </a:r>
            <a:r>
              <a:rPr lang="en-US" sz="3200" dirty="0">
                <a:solidFill>
                  <a:srgbClr val="FFFF00"/>
                </a:solidFill>
              </a:rPr>
              <a:t>“strife” or quarrels. In </a:t>
            </a:r>
            <a:r>
              <a:rPr lang="en-US" sz="3200" dirty="0">
                <a:solidFill>
                  <a:srgbClr val="FFFF00"/>
                </a:solidFill>
              </a:rPr>
              <a:t>other words, </a:t>
            </a:r>
            <a:r>
              <a:rPr lang="en-US" sz="3200" dirty="0">
                <a:solidFill>
                  <a:srgbClr val="FFFF00"/>
                </a:solidFill>
              </a:rPr>
              <a:t>don’t be </a:t>
            </a:r>
            <a:r>
              <a:rPr lang="en-US" sz="3200" dirty="0">
                <a:solidFill>
                  <a:srgbClr val="FFFF00"/>
                </a:solidFill>
              </a:rPr>
              <a:t>argumentative. </a:t>
            </a:r>
            <a:r>
              <a:rPr lang="en-US" sz="3200" u="sng" dirty="0">
                <a:solidFill>
                  <a:srgbClr val="FFFF00"/>
                </a:solidFill>
              </a:rPr>
              <a:t>Fourth</a:t>
            </a:r>
            <a:r>
              <a:rPr lang="en-US" sz="3200" dirty="0">
                <a:solidFill>
                  <a:srgbClr val="FFFF00"/>
                </a:solidFill>
              </a:rPr>
              <a:t>, Titus is to avoid "</a:t>
            </a:r>
            <a:r>
              <a:rPr lang="en-US" sz="3200" dirty="0">
                <a:solidFill>
                  <a:srgbClr val="FFFF00"/>
                </a:solidFill>
              </a:rPr>
              <a:t>strivings” or disputes about </a:t>
            </a:r>
            <a:r>
              <a:rPr lang="en-US" sz="3200" dirty="0">
                <a:solidFill>
                  <a:srgbClr val="FFFF00"/>
                </a:solidFill>
              </a:rPr>
              <a:t>the </a:t>
            </a:r>
            <a:r>
              <a:rPr lang="en-US" sz="3200" dirty="0">
                <a:solidFill>
                  <a:srgbClr val="FFFF00"/>
                </a:solidFill>
              </a:rPr>
              <a:t>law. He should not lose focus by arguing about details of the Jewish law. Instead, he should center his ministry on the good news of Jesus, promoting sound doctrine in the local churches. </a:t>
            </a:r>
            <a:endParaRPr lang="en-US" sz="3200" dirty="0">
              <a:solidFill>
                <a:srgbClr val="FFFF00"/>
              </a:solidFill>
            </a:endParaRPr>
          </a:p>
        </p:txBody>
      </p:sp>
    </p:spTree>
    <p:extLst>
      <p:ext uri="{BB962C8B-B14F-4D97-AF65-F5344CB8AC3E}">
        <p14:creationId xmlns:p14="http://schemas.microsoft.com/office/powerpoint/2010/main" val="307491551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3:9-3:11 </a:t>
            </a:r>
            <a:r>
              <a:rPr lang="en-US" sz="3600" dirty="0"/>
              <a:t>INSTRUCTION TO </a:t>
            </a:r>
            <a:r>
              <a:rPr lang="en-US" sz="3600" dirty="0" smtClean="0"/>
              <a:t>TITUS AVOID CERTAIN THINGS  </a:t>
            </a:r>
            <a:endParaRPr lang="en-US" sz="3600" dirty="0">
              <a:ln w="6350">
                <a:solidFill>
                  <a:srgbClr val="FF0000"/>
                </a:solidFill>
              </a:ln>
              <a:effectLst/>
              <a:latin typeface="+mn-lt"/>
            </a:endParaRPr>
          </a:p>
        </p:txBody>
      </p:sp>
      <p:sp>
        <p:nvSpPr>
          <p:cNvPr id="4" name="TextBox 3"/>
          <p:cNvSpPr txBox="1"/>
          <p:nvPr/>
        </p:nvSpPr>
        <p:spPr>
          <a:xfrm>
            <a:off x="259915" y="1234486"/>
            <a:ext cx="8763000" cy="1077218"/>
          </a:xfrm>
          <a:prstGeom prst="rect">
            <a:avLst/>
          </a:prstGeom>
          <a:noFill/>
        </p:spPr>
        <p:txBody>
          <a:bodyPr wrap="square" rtlCol="0">
            <a:spAutoFit/>
          </a:bodyPr>
          <a:lstStyle/>
          <a:p>
            <a:r>
              <a:rPr lang="en-US" sz="3200" b="1" dirty="0">
                <a:solidFill>
                  <a:srgbClr val="0070C0"/>
                </a:solidFill>
              </a:rPr>
              <a:t>3.10 </a:t>
            </a:r>
            <a:r>
              <a:rPr lang="en-US" sz="3200" b="1" dirty="0">
                <a:solidFill>
                  <a:prstClr val="white"/>
                </a:solidFill>
              </a:rPr>
              <a:t>A man that is an </a:t>
            </a:r>
            <a:r>
              <a:rPr lang="en-US" sz="3200" b="1" dirty="0" err="1">
                <a:solidFill>
                  <a:prstClr val="white"/>
                </a:solidFill>
              </a:rPr>
              <a:t>heretick</a:t>
            </a:r>
            <a:r>
              <a:rPr lang="en-US" sz="3200" b="1" dirty="0">
                <a:solidFill>
                  <a:prstClr val="white"/>
                </a:solidFill>
              </a:rPr>
              <a:t> after the first and second admonition reject;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276616" y="2209800"/>
            <a:ext cx="8610600" cy="2062103"/>
          </a:xfrm>
          <a:prstGeom prst="rect">
            <a:avLst/>
          </a:prstGeom>
          <a:noFill/>
        </p:spPr>
        <p:txBody>
          <a:bodyPr wrap="square" rtlCol="0">
            <a:spAutoFit/>
          </a:bodyPr>
          <a:lstStyle/>
          <a:p>
            <a:r>
              <a:rPr lang="en-US" sz="3200" dirty="0">
                <a:solidFill>
                  <a:srgbClr val="FFFF00"/>
                </a:solidFill>
              </a:rPr>
              <a:t>Here, Paul adds a warning about people who insist on stirring up division. </a:t>
            </a:r>
            <a:r>
              <a:rPr lang="en-US" sz="3200" dirty="0">
                <a:solidFill>
                  <a:srgbClr val="FFFF00"/>
                </a:solidFill>
              </a:rPr>
              <a:t>Give a first and second warning, </a:t>
            </a:r>
            <a:r>
              <a:rPr lang="en-US" sz="3200" dirty="0">
                <a:solidFill>
                  <a:srgbClr val="FFFF00"/>
                </a:solidFill>
              </a:rPr>
              <a:t>then </a:t>
            </a:r>
            <a:r>
              <a:rPr lang="en-US" sz="3200" dirty="0">
                <a:solidFill>
                  <a:srgbClr val="FFFF00"/>
                </a:solidFill>
              </a:rPr>
              <a:t>after that have </a:t>
            </a:r>
            <a:r>
              <a:rPr lang="en-US" sz="3200" dirty="0">
                <a:solidFill>
                  <a:srgbClr val="FFFF00"/>
                </a:solidFill>
              </a:rPr>
              <a:t>nothing to do with them.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99" y="3735099"/>
            <a:ext cx="3923599" cy="2942700"/>
          </a:xfrm>
          <a:prstGeom prst="rect">
            <a:avLst/>
          </a:prstGeom>
        </p:spPr>
      </p:pic>
    </p:spTree>
    <p:extLst>
      <p:ext uri="{BB962C8B-B14F-4D97-AF65-F5344CB8AC3E}">
        <p14:creationId xmlns:p14="http://schemas.microsoft.com/office/powerpoint/2010/main" val="144246473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3:9-3:11 </a:t>
            </a:r>
            <a:r>
              <a:rPr lang="en-US" sz="3600" dirty="0"/>
              <a:t>INSTRUCTION TO </a:t>
            </a:r>
            <a:r>
              <a:rPr lang="en-US" sz="3600" dirty="0" smtClean="0"/>
              <a:t>TITUS AVOID CERTAIN THINGS  </a:t>
            </a:r>
            <a:endParaRPr lang="en-US" sz="3600" dirty="0">
              <a:ln w="6350">
                <a:solidFill>
                  <a:srgbClr val="FF0000"/>
                </a:solidFill>
              </a:ln>
              <a:effectLst/>
              <a:latin typeface="+mn-lt"/>
            </a:endParaRPr>
          </a:p>
        </p:txBody>
      </p:sp>
      <p:sp>
        <p:nvSpPr>
          <p:cNvPr id="4" name="TextBox 3"/>
          <p:cNvSpPr txBox="1"/>
          <p:nvPr/>
        </p:nvSpPr>
        <p:spPr>
          <a:xfrm>
            <a:off x="259915" y="1234486"/>
            <a:ext cx="8763000" cy="1569660"/>
          </a:xfrm>
          <a:prstGeom prst="rect">
            <a:avLst/>
          </a:prstGeom>
          <a:noFill/>
        </p:spPr>
        <p:txBody>
          <a:bodyPr wrap="square" rtlCol="0">
            <a:spAutoFit/>
          </a:bodyPr>
          <a:lstStyle/>
          <a:p>
            <a:r>
              <a:rPr lang="en-US" sz="3200" b="1" dirty="0">
                <a:solidFill>
                  <a:srgbClr val="0070C0"/>
                </a:solidFill>
              </a:rPr>
              <a:t>3.11 </a:t>
            </a:r>
            <a:r>
              <a:rPr lang="en-US" sz="3200" b="1" dirty="0">
                <a:solidFill>
                  <a:prstClr val="white"/>
                </a:solidFill>
              </a:rPr>
              <a:t>Knowing that he that is such is subverted, and </a:t>
            </a:r>
            <a:r>
              <a:rPr lang="en-US" sz="3200" b="1" dirty="0" err="1">
                <a:solidFill>
                  <a:prstClr val="white"/>
                </a:solidFill>
              </a:rPr>
              <a:t>sinneth</a:t>
            </a:r>
            <a:r>
              <a:rPr lang="en-US" sz="3200" b="1" dirty="0">
                <a:solidFill>
                  <a:prstClr val="white"/>
                </a:solidFill>
              </a:rPr>
              <a:t>, being condemned of himself.</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231731" y="2667000"/>
            <a:ext cx="8610600" cy="4031873"/>
          </a:xfrm>
          <a:prstGeom prst="rect">
            <a:avLst/>
          </a:prstGeom>
          <a:noFill/>
        </p:spPr>
        <p:txBody>
          <a:bodyPr wrap="square" rtlCol="0">
            <a:spAutoFit/>
          </a:bodyPr>
          <a:lstStyle/>
          <a:p>
            <a:r>
              <a:rPr lang="en-US" sz="3200" dirty="0">
                <a:solidFill>
                  <a:srgbClr val="FFFF00"/>
                </a:solidFill>
              </a:rPr>
              <a:t>This verse outlines three traits of false teachers. </a:t>
            </a:r>
            <a:r>
              <a:rPr lang="en-US" sz="3200" u="sng" dirty="0">
                <a:solidFill>
                  <a:srgbClr val="FFFF00"/>
                </a:solidFill>
              </a:rPr>
              <a:t>First</a:t>
            </a:r>
            <a:r>
              <a:rPr lang="en-US" sz="3200" dirty="0">
                <a:solidFill>
                  <a:srgbClr val="FFFF00"/>
                </a:solidFill>
              </a:rPr>
              <a:t> false teachers are “subverted” or warped. They turn something good in to evil. </a:t>
            </a:r>
            <a:r>
              <a:rPr lang="en-US" sz="3200" u="sng" dirty="0">
                <a:solidFill>
                  <a:srgbClr val="FFFF00"/>
                </a:solidFill>
              </a:rPr>
              <a:t>Second</a:t>
            </a:r>
            <a:r>
              <a:rPr lang="en-US" sz="3200" dirty="0">
                <a:solidFill>
                  <a:srgbClr val="FFFF00"/>
                </a:solidFill>
              </a:rPr>
              <a:t>, false teachers are sinful. They are not just innocently mistaken but willfully and intentionally promote incorrect doctrine. </a:t>
            </a:r>
            <a:r>
              <a:rPr lang="en-US" sz="3200" u="sng" dirty="0">
                <a:solidFill>
                  <a:srgbClr val="FFFF00"/>
                </a:solidFill>
              </a:rPr>
              <a:t>Third</a:t>
            </a:r>
            <a:r>
              <a:rPr lang="en-US" sz="3200" dirty="0">
                <a:solidFill>
                  <a:srgbClr val="FFFF00"/>
                </a:solidFill>
              </a:rPr>
              <a:t>, is the end result of teaching false doctrine—the false teacher is self condemned. </a:t>
            </a:r>
            <a:endParaRPr lang="en-US" sz="3200" dirty="0">
              <a:solidFill>
                <a:srgbClr val="FFFF00"/>
              </a:solidFill>
            </a:endParaRPr>
          </a:p>
        </p:txBody>
      </p:sp>
    </p:spTree>
    <p:extLst>
      <p:ext uri="{BB962C8B-B14F-4D97-AF65-F5344CB8AC3E}">
        <p14:creationId xmlns:p14="http://schemas.microsoft.com/office/powerpoint/2010/main" val="4482699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715000" cy="1205097"/>
          </a:xfrm>
        </p:spPr>
        <p:txBody>
          <a:bodyPr>
            <a:normAutofit/>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381000" y="1371600"/>
            <a:ext cx="8153400" cy="3046988"/>
          </a:xfrm>
          <a:prstGeom prst="rect">
            <a:avLst/>
          </a:prstGeom>
          <a:noFill/>
        </p:spPr>
        <p:txBody>
          <a:bodyPr wrap="square" rtlCol="0">
            <a:spAutoFit/>
          </a:bodyPr>
          <a:lstStyle/>
          <a:p>
            <a:r>
              <a:rPr lang="en-US" sz="3200" dirty="0">
                <a:solidFill>
                  <a:prstClr val="white"/>
                </a:solidFill>
              </a:rPr>
              <a:t>Titus chapter 3 applies the teachings which Paul gave in chapters </a:t>
            </a:r>
            <a:r>
              <a:rPr lang="en-US" sz="3200" dirty="0">
                <a:solidFill>
                  <a:prstClr val="white"/>
                </a:solidFill>
              </a:rPr>
              <a:t>1 </a:t>
            </a:r>
            <a:r>
              <a:rPr lang="en-US" sz="3200" dirty="0">
                <a:solidFill>
                  <a:prstClr val="white"/>
                </a:solidFill>
              </a:rPr>
              <a:t>and </a:t>
            </a:r>
            <a:r>
              <a:rPr lang="en-US" sz="3200" dirty="0">
                <a:solidFill>
                  <a:prstClr val="white"/>
                </a:solidFill>
              </a:rPr>
              <a:t>2. Paul</a:t>
            </a:r>
            <a:r>
              <a:rPr lang="en-US" sz="3200" dirty="0">
                <a:solidFill>
                  <a:prstClr val="white"/>
                </a:solidFill>
              </a:rPr>
              <a:t> </a:t>
            </a:r>
            <a:r>
              <a:rPr lang="en-US" sz="3200" dirty="0">
                <a:solidFill>
                  <a:prstClr val="white"/>
                </a:solidFill>
              </a:rPr>
              <a:t>urges Titus to appoint worthy elders to positions of responsibility, to preach sound doctrine and to exemplify in his own life the virtues that are expected of all Christians.</a:t>
            </a:r>
            <a:endParaRPr lang="en-US" sz="3200" dirty="0">
              <a:solidFill>
                <a:prstClr val="white"/>
              </a:solidFill>
            </a:endParaRPr>
          </a:p>
        </p:txBody>
      </p:sp>
      <p:sp>
        <p:nvSpPr>
          <p:cNvPr id="5" name="Slide Number Placeholder 5"/>
          <p:cNvSpPr txBox="1">
            <a:spLocks/>
          </p:cNvSpPr>
          <p:nvPr/>
        </p:nvSpPr>
        <p:spPr>
          <a:xfrm>
            <a:off x="8077200" y="6492875"/>
            <a:ext cx="762000" cy="365125"/>
          </a:xfrm>
          <a:prstGeom prst="rect">
            <a:avLst/>
          </a:prstGeom>
        </p:spPr>
        <p:txBody>
          <a:bodyPr/>
          <a:lstStyle/>
          <a:p>
            <a:pPr>
              <a:defRPr/>
            </a:pPr>
            <a:fld id="{69E29E33-B620-47F9-BB04-8846C2A5AFCC}" type="slidenum">
              <a:rPr lang="en-US" sz="1200">
                <a:solidFill>
                  <a:prstClr val="white"/>
                </a:solidFill>
              </a:rPr>
              <a:pPr>
                <a:defRPr/>
              </a:pPr>
              <a:t>2</a:t>
            </a:fld>
            <a:endParaRPr lang="en-US" sz="1200" dirty="0">
              <a:solidFill>
                <a:prstClr val="white"/>
              </a:solidFill>
            </a:endParaRPr>
          </a:p>
        </p:txBody>
      </p:sp>
      <p:sp>
        <p:nvSpPr>
          <p:cNvPr id="6" name="Rectangle 5"/>
          <p:cNvSpPr/>
          <p:nvPr/>
        </p:nvSpPr>
        <p:spPr>
          <a:xfrm>
            <a:off x="152400" y="6488668"/>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Tree>
    <p:extLst>
      <p:ext uri="{BB962C8B-B14F-4D97-AF65-F5344CB8AC3E}">
        <p14:creationId xmlns:p14="http://schemas.microsoft.com/office/powerpoint/2010/main" val="42046015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3:9-3:11 </a:t>
            </a:r>
            <a:r>
              <a:rPr lang="en-US" sz="3600" dirty="0"/>
              <a:t>INSTRUCTION TO </a:t>
            </a:r>
            <a:r>
              <a:rPr lang="en-US" sz="3600" dirty="0" smtClean="0"/>
              <a:t>TITUS AVOID CERTAIN THINGS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264090" y="1219200"/>
            <a:ext cx="8727510" cy="3539430"/>
          </a:xfrm>
          <a:prstGeom prst="rect">
            <a:avLst/>
          </a:prstGeom>
          <a:noFill/>
        </p:spPr>
        <p:txBody>
          <a:bodyPr wrap="square" rtlCol="0">
            <a:spAutoFit/>
          </a:bodyPr>
          <a:lstStyle/>
          <a:p>
            <a:r>
              <a:rPr lang="en-US" sz="3200" dirty="0">
                <a:solidFill>
                  <a:srgbClr val="FFFF00"/>
                </a:solidFill>
              </a:rPr>
              <a:t>While </a:t>
            </a:r>
            <a:r>
              <a:rPr lang="en-US" sz="3200" dirty="0">
                <a:solidFill>
                  <a:srgbClr val="FFFF00"/>
                </a:solidFill>
              </a:rPr>
              <a:t>Titus is to speak against false teachings and false teachers, he does not need to take a false teacher through the process of church discipline (</a:t>
            </a:r>
            <a:r>
              <a:rPr lang="en-US" sz="3200" dirty="0">
                <a:solidFill>
                  <a:prstClr val="white"/>
                </a:solidFill>
              </a:rPr>
              <a:t>Matthew 18:15–17</a:t>
            </a:r>
            <a:r>
              <a:rPr lang="en-US" sz="3200" dirty="0">
                <a:solidFill>
                  <a:srgbClr val="FFFF00"/>
                </a:solidFill>
              </a:rPr>
              <a:t>). The teacher is “condemned of himself”                                               by promoting false and                                                                   sinful doctrine.</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276600"/>
            <a:ext cx="4191000" cy="3398836"/>
          </a:xfrm>
          <a:prstGeom prst="rect">
            <a:avLst/>
          </a:prstGeom>
        </p:spPr>
      </p:pic>
    </p:spTree>
    <p:extLst>
      <p:ext uri="{BB962C8B-B14F-4D97-AF65-F5344CB8AC3E}">
        <p14:creationId xmlns:p14="http://schemas.microsoft.com/office/powerpoint/2010/main" val="293636094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609600"/>
          </a:xfrm>
        </p:spPr>
        <p:txBody>
          <a:bodyPr>
            <a:noAutofit/>
          </a:bodyPr>
          <a:lstStyle/>
          <a:p>
            <a:r>
              <a:rPr lang="en-US" sz="3600" dirty="0" smtClean="0"/>
              <a:t>TITUS 3:12-15 CLOSING WORDS </a:t>
            </a:r>
            <a:endParaRPr lang="en-US" sz="3600" dirty="0">
              <a:ln w="6350">
                <a:solidFill>
                  <a:srgbClr val="FF0000"/>
                </a:solidFill>
              </a:ln>
              <a:effectLst/>
              <a:latin typeface="+mn-lt"/>
            </a:endParaRPr>
          </a:p>
        </p:txBody>
      </p:sp>
      <p:sp>
        <p:nvSpPr>
          <p:cNvPr id="4" name="TextBox 3"/>
          <p:cNvSpPr txBox="1"/>
          <p:nvPr/>
        </p:nvSpPr>
        <p:spPr>
          <a:xfrm>
            <a:off x="381000" y="762000"/>
            <a:ext cx="8763000" cy="2062103"/>
          </a:xfrm>
          <a:prstGeom prst="rect">
            <a:avLst/>
          </a:prstGeom>
          <a:noFill/>
        </p:spPr>
        <p:txBody>
          <a:bodyPr wrap="square" rtlCol="0">
            <a:spAutoFit/>
          </a:bodyPr>
          <a:lstStyle/>
          <a:p>
            <a:r>
              <a:rPr lang="en-US" sz="3200" b="1" dirty="0">
                <a:solidFill>
                  <a:srgbClr val="0070C0"/>
                </a:solidFill>
              </a:rPr>
              <a:t>3.12 </a:t>
            </a:r>
            <a:r>
              <a:rPr lang="en-US" sz="3200" b="1" dirty="0">
                <a:solidFill>
                  <a:prstClr val="white"/>
                </a:solidFill>
              </a:rPr>
              <a:t>When I shall send </a:t>
            </a:r>
            <a:r>
              <a:rPr lang="en-US" sz="3200" b="1" dirty="0" err="1">
                <a:solidFill>
                  <a:prstClr val="white"/>
                </a:solidFill>
              </a:rPr>
              <a:t>Artemas</a:t>
            </a:r>
            <a:r>
              <a:rPr lang="en-US" sz="3200" b="1" dirty="0">
                <a:solidFill>
                  <a:prstClr val="white"/>
                </a:solidFill>
              </a:rPr>
              <a:t> unto thee, or </a:t>
            </a:r>
            <a:r>
              <a:rPr lang="en-US" sz="3200" b="1" dirty="0" err="1">
                <a:solidFill>
                  <a:prstClr val="white"/>
                </a:solidFill>
              </a:rPr>
              <a:t>Tychicus</a:t>
            </a:r>
            <a:r>
              <a:rPr lang="en-US" sz="3200" b="1" dirty="0">
                <a:solidFill>
                  <a:prstClr val="white"/>
                </a:solidFill>
              </a:rPr>
              <a:t>, be diligent to come unto me to </a:t>
            </a:r>
            <a:r>
              <a:rPr lang="en-US" sz="3200" b="1" dirty="0" err="1">
                <a:solidFill>
                  <a:prstClr val="white"/>
                </a:solidFill>
              </a:rPr>
              <a:t>Nicopolis</a:t>
            </a:r>
            <a:r>
              <a:rPr lang="en-US" sz="3200" b="1" dirty="0">
                <a:solidFill>
                  <a:prstClr val="white"/>
                </a:solidFill>
              </a:rPr>
              <a:t>: for I have determined there to winter.</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362211" y="2643564"/>
            <a:ext cx="8610600" cy="3539430"/>
          </a:xfrm>
          <a:prstGeom prst="rect">
            <a:avLst/>
          </a:prstGeom>
          <a:noFill/>
        </p:spPr>
        <p:txBody>
          <a:bodyPr wrap="square" rtlCol="0">
            <a:spAutoFit/>
          </a:bodyPr>
          <a:lstStyle/>
          <a:p>
            <a:r>
              <a:rPr lang="en-US" sz="3200" dirty="0">
                <a:solidFill>
                  <a:srgbClr val="FFFF00"/>
                </a:solidFill>
              </a:rPr>
              <a:t>Verse 12 begins the final instructions and conclusion of Paul's letter to Titus. He states several facts about his current situation. </a:t>
            </a:r>
            <a:r>
              <a:rPr lang="en-US" sz="3200" u="sng" dirty="0">
                <a:solidFill>
                  <a:srgbClr val="FFFF00"/>
                </a:solidFill>
              </a:rPr>
              <a:t>First</a:t>
            </a:r>
            <a:r>
              <a:rPr lang="en-US" sz="3200" dirty="0">
                <a:solidFill>
                  <a:srgbClr val="FFFF00"/>
                </a:solidFill>
              </a:rPr>
              <a:t>, Paul plans to send either </a:t>
            </a:r>
            <a:r>
              <a:rPr lang="en-US" sz="3200" dirty="0" err="1">
                <a:solidFill>
                  <a:srgbClr val="FFFF00"/>
                </a:solidFill>
              </a:rPr>
              <a:t>Artemas</a:t>
            </a:r>
            <a:r>
              <a:rPr lang="en-US" sz="3200" dirty="0">
                <a:solidFill>
                  <a:srgbClr val="FFFF00"/>
                </a:solidFill>
              </a:rPr>
              <a:t> or </a:t>
            </a:r>
            <a:r>
              <a:rPr lang="en-US" sz="3200" dirty="0" err="1">
                <a:solidFill>
                  <a:srgbClr val="FFFF00"/>
                </a:solidFill>
              </a:rPr>
              <a:t>Tychicus</a:t>
            </a:r>
            <a:r>
              <a:rPr lang="en-US" sz="3200" dirty="0">
                <a:solidFill>
                  <a:srgbClr val="FFFF00"/>
                </a:solidFill>
              </a:rPr>
              <a:t> to Titus. </a:t>
            </a:r>
            <a:r>
              <a:rPr lang="en-US" sz="3200" u="sng" dirty="0">
                <a:solidFill>
                  <a:srgbClr val="FFFF00"/>
                </a:solidFill>
              </a:rPr>
              <a:t>Second</a:t>
            </a:r>
            <a:r>
              <a:rPr lang="en-US" sz="3200" dirty="0">
                <a:solidFill>
                  <a:srgbClr val="FFFF00"/>
                </a:solidFill>
              </a:rPr>
              <a:t>, Paul </a:t>
            </a:r>
            <a:r>
              <a:rPr lang="en-US" sz="3200" dirty="0">
                <a:solidFill>
                  <a:srgbClr val="FFFF00"/>
                </a:solidFill>
              </a:rPr>
              <a:t>asks Titus to join him at </a:t>
            </a:r>
            <a:r>
              <a:rPr lang="en-US" sz="3200" dirty="0" err="1">
                <a:solidFill>
                  <a:srgbClr val="FFFF00"/>
                </a:solidFill>
              </a:rPr>
              <a:t>Nicopolis</a:t>
            </a:r>
            <a:r>
              <a:rPr lang="en-US" sz="3200" dirty="0">
                <a:solidFill>
                  <a:srgbClr val="FFFF00"/>
                </a:solidFill>
              </a:rPr>
              <a:t>, a city on the west side of Greece. Paul had decided to spend the winter there. </a:t>
            </a:r>
          </a:p>
        </p:txBody>
      </p:sp>
    </p:spTree>
    <p:extLst>
      <p:ext uri="{BB962C8B-B14F-4D97-AF65-F5344CB8AC3E}">
        <p14:creationId xmlns:p14="http://schemas.microsoft.com/office/powerpoint/2010/main" val="424616322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609600"/>
          </a:xfrm>
        </p:spPr>
        <p:txBody>
          <a:bodyPr>
            <a:noAutofit/>
          </a:bodyPr>
          <a:lstStyle/>
          <a:p>
            <a:r>
              <a:rPr lang="en-US" sz="3600" dirty="0" smtClean="0"/>
              <a:t>TITUS 3:12-15 CLOSING WORDS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08" y="1598112"/>
            <a:ext cx="881519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2194143" y="2971800"/>
            <a:ext cx="4572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66572213"/>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609600"/>
          </a:xfrm>
        </p:spPr>
        <p:txBody>
          <a:bodyPr>
            <a:noAutofit/>
          </a:bodyPr>
          <a:lstStyle/>
          <a:p>
            <a:r>
              <a:rPr lang="en-US" sz="3600" dirty="0" smtClean="0"/>
              <a:t>TITUS 3:12-15 CLOSING WORDS </a:t>
            </a:r>
            <a:endParaRPr lang="en-US" sz="3600" dirty="0">
              <a:ln w="6350">
                <a:solidFill>
                  <a:srgbClr val="FF0000"/>
                </a:solidFill>
              </a:ln>
              <a:effectLst/>
              <a:latin typeface="+mn-lt"/>
            </a:endParaRPr>
          </a:p>
        </p:txBody>
      </p:sp>
      <p:sp>
        <p:nvSpPr>
          <p:cNvPr id="4" name="TextBox 3"/>
          <p:cNvSpPr txBox="1"/>
          <p:nvPr/>
        </p:nvSpPr>
        <p:spPr>
          <a:xfrm>
            <a:off x="381000" y="762000"/>
            <a:ext cx="8763000" cy="1569660"/>
          </a:xfrm>
          <a:prstGeom prst="rect">
            <a:avLst/>
          </a:prstGeom>
          <a:noFill/>
        </p:spPr>
        <p:txBody>
          <a:bodyPr wrap="square" rtlCol="0">
            <a:spAutoFit/>
          </a:bodyPr>
          <a:lstStyle/>
          <a:p>
            <a:r>
              <a:rPr lang="en-US" sz="3200" b="1" dirty="0">
                <a:solidFill>
                  <a:srgbClr val="0070C0"/>
                </a:solidFill>
              </a:rPr>
              <a:t>3.13 </a:t>
            </a:r>
            <a:r>
              <a:rPr lang="en-US" sz="3200" b="1" dirty="0">
                <a:solidFill>
                  <a:prstClr val="white"/>
                </a:solidFill>
              </a:rPr>
              <a:t>Bring </a:t>
            </a:r>
            <a:r>
              <a:rPr lang="en-US" sz="3200" b="1" dirty="0" err="1">
                <a:solidFill>
                  <a:prstClr val="white"/>
                </a:solidFill>
              </a:rPr>
              <a:t>Zenas</a:t>
            </a:r>
            <a:r>
              <a:rPr lang="en-US" sz="3200" b="1" dirty="0">
                <a:solidFill>
                  <a:prstClr val="white"/>
                </a:solidFill>
              </a:rPr>
              <a:t> the lawyer and Apollos on their journey diligently, that nothing be wanting unto them.</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381000" y="2209800"/>
            <a:ext cx="8610600" cy="4524315"/>
          </a:xfrm>
          <a:prstGeom prst="rect">
            <a:avLst/>
          </a:prstGeom>
          <a:noFill/>
        </p:spPr>
        <p:txBody>
          <a:bodyPr wrap="square" rtlCol="0">
            <a:spAutoFit/>
          </a:bodyPr>
          <a:lstStyle/>
          <a:p>
            <a:r>
              <a:rPr lang="en-US" sz="3200" dirty="0">
                <a:solidFill>
                  <a:srgbClr val="FFFF00"/>
                </a:solidFill>
              </a:rPr>
              <a:t>In verse 13 Paul continues his request to </a:t>
            </a:r>
            <a:r>
              <a:rPr lang="en-US" sz="3200" dirty="0">
                <a:solidFill>
                  <a:srgbClr val="FFFF00"/>
                </a:solidFill>
              </a:rPr>
              <a:t>Titus. </a:t>
            </a:r>
            <a:r>
              <a:rPr lang="en-US" sz="3200" dirty="0" err="1">
                <a:solidFill>
                  <a:srgbClr val="FFFF00"/>
                </a:solidFill>
              </a:rPr>
              <a:t>Zenas</a:t>
            </a:r>
            <a:r>
              <a:rPr lang="en-US" sz="3200" dirty="0">
                <a:solidFill>
                  <a:srgbClr val="FFFF00"/>
                </a:solidFill>
              </a:rPr>
              <a:t> and Apollos were in Crete at this time with Titus. They </a:t>
            </a:r>
            <a:r>
              <a:rPr lang="en-US" sz="3200" u="sng" dirty="0">
                <a:solidFill>
                  <a:srgbClr val="FFFF00"/>
                </a:solidFill>
              </a:rPr>
              <a:t>may</a:t>
            </a:r>
            <a:r>
              <a:rPr lang="en-US" sz="3200" dirty="0">
                <a:solidFill>
                  <a:srgbClr val="FFFF00"/>
                </a:solidFill>
              </a:rPr>
              <a:t> have delivered the book of Titus from Paul to Titus himself. Titus was to help them finance their trip further in to Crete. </a:t>
            </a:r>
            <a:r>
              <a:rPr lang="en-US" sz="3200" dirty="0">
                <a:solidFill>
                  <a:srgbClr val="FFFF00"/>
                </a:solidFill>
              </a:rPr>
              <a:t>The lawyer </a:t>
            </a:r>
            <a:r>
              <a:rPr lang="en-US" sz="3200" dirty="0" err="1">
                <a:solidFill>
                  <a:srgbClr val="FFFF00"/>
                </a:solidFill>
              </a:rPr>
              <a:t>Zenas</a:t>
            </a:r>
            <a:r>
              <a:rPr lang="en-US" sz="3200" dirty="0">
                <a:solidFill>
                  <a:srgbClr val="FFFF00"/>
                </a:solidFill>
              </a:rPr>
              <a:t> is </a:t>
            </a:r>
            <a:r>
              <a:rPr lang="en-US" sz="3200" dirty="0">
                <a:solidFill>
                  <a:srgbClr val="FFFF00"/>
                </a:solidFill>
              </a:rPr>
              <a:t>not </a:t>
            </a:r>
            <a:r>
              <a:rPr lang="en-US" sz="3200" dirty="0">
                <a:solidFill>
                  <a:srgbClr val="FFFF00"/>
                </a:solidFill>
              </a:rPr>
              <a:t>mentioned </a:t>
            </a:r>
            <a:r>
              <a:rPr lang="en-US" sz="3200" dirty="0">
                <a:solidFill>
                  <a:srgbClr val="FFFF00"/>
                </a:solidFill>
              </a:rPr>
              <a:t>anywhere else </a:t>
            </a:r>
            <a:r>
              <a:rPr lang="en-US" sz="3200" dirty="0">
                <a:solidFill>
                  <a:srgbClr val="FFFF00"/>
                </a:solidFill>
              </a:rPr>
              <a:t>in the Bible. </a:t>
            </a:r>
            <a:r>
              <a:rPr lang="en-US" sz="3200" dirty="0">
                <a:solidFill>
                  <a:srgbClr val="FFFF00"/>
                </a:solidFill>
              </a:rPr>
              <a:t>Both </a:t>
            </a:r>
            <a:r>
              <a:rPr lang="en-US" sz="3200" dirty="0">
                <a:solidFill>
                  <a:srgbClr val="FFFF00"/>
                </a:solidFill>
              </a:rPr>
              <a:t>were certainly Christians. </a:t>
            </a:r>
            <a:r>
              <a:rPr lang="en-US" sz="3200" dirty="0" err="1">
                <a:solidFill>
                  <a:srgbClr val="FFFF00"/>
                </a:solidFill>
              </a:rPr>
              <a:t>Zenas</a:t>
            </a:r>
            <a:r>
              <a:rPr lang="en-US" sz="3200" dirty="0">
                <a:solidFill>
                  <a:srgbClr val="FFFF00"/>
                </a:solidFill>
              </a:rPr>
              <a:t> was likely a Gentile, and Apollos </a:t>
            </a:r>
            <a:r>
              <a:rPr lang="en-US" sz="3200" dirty="0">
                <a:solidFill>
                  <a:srgbClr val="FFFF00"/>
                </a:solidFill>
              </a:rPr>
              <a:t>Jewish.</a:t>
            </a:r>
            <a:endParaRPr lang="en-US" sz="3200" dirty="0">
              <a:solidFill>
                <a:srgbClr val="FFFF00"/>
              </a:solidFill>
            </a:endParaRPr>
          </a:p>
        </p:txBody>
      </p:sp>
    </p:spTree>
    <p:extLst>
      <p:ext uri="{BB962C8B-B14F-4D97-AF65-F5344CB8AC3E}">
        <p14:creationId xmlns:p14="http://schemas.microsoft.com/office/powerpoint/2010/main" val="294939956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609600"/>
          </a:xfrm>
        </p:spPr>
        <p:txBody>
          <a:bodyPr>
            <a:noAutofit/>
          </a:bodyPr>
          <a:lstStyle/>
          <a:p>
            <a:r>
              <a:rPr lang="en-US" sz="3600" dirty="0" smtClean="0"/>
              <a:t>TITUS 3:12-15 CLOSING WORDS </a:t>
            </a:r>
            <a:endParaRPr lang="en-US" sz="3600" dirty="0">
              <a:ln w="6350">
                <a:solidFill>
                  <a:srgbClr val="FF0000"/>
                </a:solidFill>
              </a:ln>
              <a:effectLst/>
              <a:latin typeface="+mn-lt"/>
            </a:endParaRPr>
          </a:p>
        </p:txBody>
      </p:sp>
      <p:sp>
        <p:nvSpPr>
          <p:cNvPr id="4" name="TextBox 3"/>
          <p:cNvSpPr txBox="1"/>
          <p:nvPr/>
        </p:nvSpPr>
        <p:spPr>
          <a:xfrm>
            <a:off x="381000" y="762000"/>
            <a:ext cx="8763000" cy="1569660"/>
          </a:xfrm>
          <a:prstGeom prst="rect">
            <a:avLst/>
          </a:prstGeom>
          <a:noFill/>
        </p:spPr>
        <p:txBody>
          <a:bodyPr wrap="square" rtlCol="0">
            <a:spAutoFit/>
          </a:bodyPr>
          <a:lstStyle/>
          <a:p>
            <a:r>
              <a:rPr lang="en-US" sz="3200" b="1" dirty="0">
                <a:solidFill>
                  <a:srgbClr val="0070C0"/>
                </a:solidFill>
              </a:rPr>
              <a:t>3.14 </a:t>
            </a:r>
            <a:r>
              <a:rPr lang="en-US" sz="3200" b="1" dirty="0">
                <a:solidFill>
                  <a:prstClr val="white"/>
                </a:solidFill>
              </a:rPr>
              <a:t>And let ours also learn to maintain good works for necessary uses, that they be not unfruitful.</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381000" y="2209800"/>
            <a:ext cx="8610600" cy="2062103"/>
          </a:xfrm>
          <a:prstGeom prst="rect">
            <a:avLst/>
          </a:prstGeom>
          <a:noFill/>
        </p:spPr>
        <p:txBody>
          <a:bodyPr wrap="square" rtlCol="0">
            <a:spAutoFit/>
          </a:bodyPr>
          <a:lstStyle/>
          <a:p>
            <a:r>
              <a:rPr lang="en-US" sz="3200" dirty="0">
                <a:solidFill>
                  <a:srgbClr val="FFFF00"/>
                </a:solidFill>
              </a:rPr>
              <a:t>Here Paul </a:t>
            </a:r>
            <a:r>
              <a:rPr lang="en-US" sz="3200" dirty="0">
                <a:solidFill>
                  <a:srgbClr val="FFFF00"/>
                </a:solidFill>
              </a:rPr>
              <a:t>adds a plea. Christians should be diligent in pursuing good works for </a:t>
            </a:r>
            <a:r>
              <a:rPr lang="en-US" sz="3200" dirty="0">
                <a:solidFill>
                  <a:srgbClr val="FFFF00"/>
                </a:solidFill>
              </a:rPr>
              <a:t>the </a:t>
            </a:r>
            <a:r>
              <a:rPr lang="en-US" sz="3200" dirty="0">
                <a:solidFill>
                  <a:srgbClr val="FFFF00"/>
                </a:solidFill>
              </a:rPr>
              <a:t>necessary care </a:t>
            </a:r>
            <a:r>
              <a:rPr lang="en-US" sz="3200" dirty="0">
                <a:solidFill>
                  <a:srgbClr val="FFFF00"/>
                </a:solidFill>
              </a:rPr>
              <a:t>of those in need and should not be unproductive.</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152900"/>
            <a:ext cx="5410200" cy="2524899"/>
          </a:xfrm>
          <a:prstGeom prst="rect">
            <a:avLst/>
          </a:prstGeom>
        </p:spPr>
      </p:pic>
    </p:spTree>
    <p:extLst>
      <p:ext uri="{BB962C8B-B14F-4D97-AF65-F5344CB8AC3E}">
        <p14:creationId xmlns:p14="http://schemas.microsoft.com/office/powerpoint/2010/main" val="182647952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609600"/>
          </a:xfrm>
        </p:spPr>
        <p:txBody>
          <a:bodyPr>
            <a:noAutofit/>
          </a:bodyPr>
          <a:lstStyle/>
          <a:p>
            <a:r>
              <a:rPr lang="en-US" sz="3600" dirty="0" smtClean="0"/>
              <a:t>TITUS 3:12-15 CLOSING WORDS </a:t>
            </a:r>
            <a:endParaRPr lang="en-US" sz="3600" dirty="0">
              <a:ln w="6350">
                <a:solidFill>
                  <a:srgbClr val="FF0000"/>
                </a:solidFill>
              </a:ln>
              <a:effectLst/>
              <a:latin typeface="+mn-lt"/>
            </a:endParaRPr>
          </a:p>
        </p:txBody>
      </p:sp>
      <p:sp>
        <p:nvSpPr>
          <p:cNvPr id="4" name="TextBox 3"/>
          <p:cNvSpPr txBox="1"/>
          <p:nvPr/>
        </p:nvSpPr>
        <p:spPr>
          <a:xfrm>
            <a:off x="381000" y="762000"/>
            <a:ext cx="8763000" cy="2554545"/>
          </a:xfrm>
          <a:prstGeom prst="rect">
            <a:avLst/>
          </a:prstGeom>
          <a:noFill/>
        </p:spPr>
        <p:txBody>
          <a:bodyPr wrap="square" rtlCol="0">
            <a:spAutoFit/>
          </a:bodyPr>
          <a:lstStyle/>
          <a:p>
            <a:r>
              <a:rPr lang="en-US" sz="3200" b="1" dirty="0">
                <a:solidFill>
                  <a:srgbClr val="0070C0"/>
                </a:solidFill>
              </a:rPr>
              <a:t>3.15 </a:t>
            </a:r>
            <a:r>
              <a:rPr lang="en-US" sz="3200" b="1" dirty="0">
                <a:solidFill>
                  <a:prstClr val="white"/>
                </a:solidFill>
              </a:rPr>
              <a:t>All that are with me salute thee. Greet them that love us in the faith. Grace be with you all. Amen. (It was written to Titus, ordained the first bishop of the church of the </a:t>
            </a:r>
            <a:r>
              <a:rPr lang="en-US" sz="3200" b="1" dirty="0" err="1">
                <a:solidFill>
                  <a:prstClr val="white"/>
                </a:solidFill>
              </a:rPr>
              <a:t>Cretians</a:t>
            </a:r>
            <a:r>
              <a:rPr lang="en-US" sz="3200" b="1" dirty="0">
                <a:solidFill>
                  <a:prstClr val="white"/>
                </a:solidFill>
              </a:rPr>
              <a:t>, from </a:t>
            </a:r>
            <a:r>
              <a:rPr lang="en-US" sz="3200" b="1" dirty="0" err="1">
                <a:solidFill>
                  <a:prstClr val="white"/>
                </a:solidFill>
              </a:rPr>
              <a:t>Nicopolis</a:t>
            </a:r>
            <a:r>
              <a:rPr lang="en-US" sz="3200" b="1" dirty="0">
                <a:solidFill>
                  <a:prstClr val="white"/>
                </a:solidFill>
              </a:rPr>
              <a:t> of Macedonia.)</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381000" y="3200400"/>
            <a:ext cx="8610600" cy="3539430"/>
          </a:xfrm>
          <a:prstGeom prst="rect">
            <a:avLst/>
          </a:prstGeom>
          <a:noFill/>
        </p:spPr>
        <p:txBody>
          <a:bodyPr wrap="square" rtlCol="0">
            <a:spAutoFit/>
          </a:bodyPr>
          <a:lstStyle/>
          <a:p>
            <a:r>
              <a:rPr lang="en-US" sz="3200" dirty="0">
                <a:solidFill>
                  <a:srgbClr val="FFFF00"/>
                </a:solidFill>
              </a:rPr>
              <a:t>In this concluding </a:t>
            </a:r>
            <a:r>
              <a:rPr lang="en-US" sz="3200" dirty="0">
                <a:solidFill>
                  <a:srgbClr val="FFFF00"/>
                </a:solidFill>
              </a:rPr>
              <a:t>verse of </a:t>
            </a:r>
            <a:r>
              <a:rPr lang="en-US" sz="3200" dirty="0">
                <a:solidFill>
                  <a:srgbClr val="FFFF00"/>
                </a:solidFill>
              </a:rPr>
              <a:t>his </a:t>
            </a:r>
            <a:r>
              <a:rPr lang="en-US" sz="3200" dirty="0">
                <a:solidFill>
                  <a:srgbClr val="FFFF00"/>
                </a:solidFill>
              </a:rPr>
              <a:t>letter to </a:t>
            </a:r>
            <a:r>
              <a:rPr lang="en-US" sz="3200" dirty="0">
                <a:solidFill>
                  <a:srgbClr val="FFFF00"/>
                </a:solidFill>
              </a:rPr>
              <a:t>Titus, Paul </a:t>
            </a:r>
            <a:r>
              <a:rPr lang="en-US" sz="3200" dirty="0">
                <a:solidFill>
                  <a:srgbClr val="FFFF00"/>
                </a:solidFill>
              </a:rPr>
              <a:t>sends the love of the Christian church in </a:t>
            </a:r>
            <a:r>
              <a:rPr lang="en-US" sz="3200" dirty="0" err="1">
                <a:solidFill>
                  <a:srgbClr val="FFFF00"/>
                </a:solidFill>
              </a:rPr>
              <a:t>Nicopolis</a:t>
            </a:r>
            <a:r>
              <a:rPr lang="en-US" sz="3200" dirty="0">
                <a:solidFill>
                  <a:srgbClr val="FFFF00"/>
                </a:solidFill>
              </a:rPr>
              <a:t> to the fellow believers on </a:t>
            </a:r>
            <a:r>
              <a:rPr lang="en-US" sz="3200" dirty="0">
                <a:solidFill>
                  <a:srgbClr val="FFFF00"/>
                </a:solidFill>
              </a:rPr>
              <a:t>Crete. Paul says </a:t>
            </a:r>
            <a:r>
              <a:rPr lang="en-US" sz="3200" dirty="0">
                <a:solidFill>
                  <a:srgbClr val="FFFF00"/>
                </a:solidFill>
              </a:rPr>
              <a:t>this greeting is meant both for Titus and other believers throughout the island. This phrase is likely an encouragement to have the entire letter read in all of the </a:t>
            </a:r>
            <a:r>
              <a:rPr lang="en-US" sz="3200" dirty="0">
                <a:solidFill>
                  <a:srgbClr val="FFFF00"/>
                </a:solidFill>
              </a:rPr>
              <a:t>local</a:t>
            </a:r>
            <a:endParaRPr lang="en-US" sz="3200" dirty="0">
              <a:solidFill>
                <a:srgbClr val="FFFF00"/>
              </a:solidFill>
            </a:endParaRPr>
          </a:p>
        </p:txBody>
      </p:sp>
    </p:spTree>
    <p:extLst>
      <p:ext uri="{BB962C8B-B14F-4D97-AF65-F5344CB8AC3E}">
        <p14:creationId xmlns:p14="http://schemas.microsoft.com/office/powerpoint/2010/main" val="84301750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609600"/>
          </a:xfrm>
        </p:spPr>
        <p:txBody>
          <a:bodyPr>
            <a:noAutofit/>
          </a:bodyPr>
          <a:lstStyle/>
          <a:p>
            <a:r>
              <a:rPr lang="en-US" sz="3600" dirty="0" smtClean="0"/>
              <a:t>TITUS 3:12-15 CLOSING WORDS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533400" y="838200"/>
            <a:ext cx="8610600" cy="1077218"/>
          </a:xfrm>
          <a:prstGeom prst="rect">
            <a:avLst/>
          </a:prstGeom>
          <a:noFill/>
        </p:spPr>
        <p:txBody>
          <a:bodyPr wrap="square" rtlCol="0">
            <a:spAutoFit/>
          </a:bodyPr>
          <a:lstStyle/>
          <a:p>
            <a:r>
              <a:rPr lang="en-US" sz="3200" dirty="0">
                <a:solidFill>
                  <a:srgbClr val="FFFF00"/>
                </a:solidFill>
              </a:rPr>
              <a:t>churches </a:t>
            </a:r>
            <a:r>
              <a:rPr lang="en-US" sz="3200" dirty="0">
                <a:solidFill>
                  <a:srgbClr val="FFFF00"/>
                </a:solidFill>
              </a:rPr>
              <a:t>of Crete. </a:t>
            </a:r>
            <a:r>
              <a:rPr lang="en-US" sz="3200" dirty="0">
                <a:solidFill>
                  <a:srgbClr val="FFFF00"/>
                </a:solidFill>
              </a:rPr>
              <a:t>Finally</a:t>
            </a:r>
            <a:r>
              <a:rPr lang="en-US" sz="3200" dirty="0">
                <a:solidFill>
                  <a:srgbClr val="FFFF00"/>
                </a:solidFill>
              </a:rPr>
              <a:t>, Paul ends with his usual phrase, "Grace be with you all</a:t>
            </a:r>
            <a:r>
              <a:rPr lang="en-US" sz="3200" dirty="0">
                <a:solidFill>
                  <a:srgbClr val="FFFF00"/>
                </a:solidFill>
              </a:rPr>
              <a:t>."</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932119"/>
            <a:ext cx="3516085" cy="4764240"/>
          </a:xfrm>
          <a:prstGeom prst="rect">
            <a:avLst/>
          </a:prstGeom>
        </p:spPr>
      </p:pic>
    </p:spTree>
    <p:extLst>
      <p:ext uri="{BB962C8B-B14F-4D97-AF65-F5344CB8AC3E}">
        <p14:creationId xmlns:p14="http://schemas.microsoft.com/office/powerpoint/2010/main" val="264910628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5400"/>
            <a:ext cx="6858000" cy="40386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CONCLUDES</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TITUS</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3</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27</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Tree>
    <p:extLst>
      <p:ext uri="{BB962C8B-B14F-4D97-AF65-F5344CB8AC3E}">
        <p14:creationId xmlns:p14="http://schemas.microsoft.com/office/powerpoint/2010/main" val="37921431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3:1- 3:8 </a:t>
            </a:r>
            <a:r>
              <a:rPr lang="en-US" sz="3600" dirty="0"/>
              <a:t>INSTRUCTION TO TITUS </a:t>
            </a:r>
            <a:r>
              <a:rPr lang="en-US" sz="3600" dirty="0" smtClean="0"/>
              <a:t>REMIND THE BELIEVERS</a:t>
            </a:r>
            <a:endParaRPr lang="en-US" sz="3600" dirty="0">
              <a:ln w="6350">
                <a:solidFill>
                  <a:srgbClr val="FF0000"/>
                </a:solidFill>
              </a:ln>
              <a:effectLst/>
              <a:latin typeface="+mn-lt"/>
            </a:endParaRPr>
          </a:p>
        </p:txBody>
      </p:sp>
      <p:sp>
        <p:nvSpPr>
          <p:cNvPr id="4" name="TextBox 3"/>
          <p:cNvSpPr txBox="1"/>
          <p:nvPr/>
        </p:nvSpPr>
        <p:spPr>
          <a:xfrm>
            <a:off x="228600" y="1234486"/>
            <a:ext cx="8915400" cy="1569660"/>
          </a:xfrm>
          <a:prstGeom prst="rect">
            <a:avLst/>
          </a:prstGeom>
          <a:noFill/>
        </p:spPr>
        <p:txBody>
          <a:bodyPr wrap="square" rtlCol="0">
            <a:spAutoFit/>
          </a:bodyPr>
          <a:lstStyle/>
          <a:p>
            <a:r>
              <a:rPr lang="en-US" sz="3200" b="1" dirty="0">
                <a:solidFill>
                  <a:srgbClr val="0070C0"/>
                </a:solidFill>
              </a:rPr>
              <a:t>3.1 </a:t>
            </a:r>
            <a:r>
              <a:rPr lang="en-US" sz="3200" b="1" dirty="0">
                <a:solidFill>
                  <a:prstClr val="white"/>
                </a:solidFill>
              </a:rPr>
              <a:t>Put them in mind to be subject to principalities and powers, to obey magistrates, to be ready to every good work,</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162838" y="2682460"/>
            <a:ext cx="8828762" cy="4031873"/>
          </a:xfrm>
          <a:prstGeom prst="rect">
            <a:avLst/>
          </a:prstGeom>
          <a:noFill/>
        </p:spPr>
        <p:txBody>
          <a:bodyPr wrap="square" rtlCol="0">
            <a:spAutoFit/>
          </a:bodyPr>
          <a:lstStyle/>
          <a:p>
            <a:r>
              <a:rPr lang="en-US" sz="3200" dirty="0">
                <a:solidFill>
                  <a:srgbClr val="FFFF00"/>
                </a:solidFill>
              </a:rPr>
              <a:t>“Put them in mind” or remind, </a:t>
            </a:r>
            <a:r>
              <a:rPr lang="en-US" sz="3200" dirty="0">
                <a:solidFill>
                  <a:srgbClr val="FFFF00"/>
                </a:solidFill>
              </a:rPr>
              <a:t>which means these teachings are not new. These are probably instructions taught by Paul when he was at Crete with Titus. Three specific commands are given in this verse. </a:t>
            </a:r>
            <a:r>
              <a:rPr lang="en-US" sz="3200" u="sng" dirty="0">
                <a:solidFill>
                  <a:srgbClr val="FFFF00"/>
                </a:solidFill>
              </a:rPr>
              <a:t>First</a:t>
            </a:r>
            <a:r>
              <a:rPr lang="en-US" sz="3200" dirty="0">
                <a:solidFill>
                  <a:srgbClr val="FFFF00"/>
                </a:solidFill>
              </a:rPr>
              <a:t>, believers are to be "subject to," or </a:t>
            </a:r>
            <a:r>
              <a:rPr lang="en-US" sz="3200" dirty="0">
                <a:solidFill>
                  <a:srgbClr val="FFFF00"/>
                </a:solidFill>
              </a:rPr>
              <a:t>submissive to </a:t>
            </a:r>
            <a:r>
              <a:rPr lang="en-US" sz="3200" dirty="0">
                <a:solidFill>
                  <a:srgbClr val="FFFF00"/>
                </a:solidFill>
              </a:rPr>
              <a:t>authority figures. </a:t>
            </a:r>
            <a:r>
              <a:rPr lang="en-US" sz="3200" u="sng" dirty="0">
                <a:solidFill>
                  <a:srgbClr val="FFFF00"/>
                </a:solidFill>
              </a:rPr>
              <a:t>Second</a:t>
            </a:r>
            <a:r>
              <a:rPr lang="en-US" sz="3200" dirty="0">
                <a:solidFill>
                  <a:srgbClr val="FFFF00"/>
                </a:solidFill>
              </a:rPr>
              <a:t>, Titus is to teach believers </a:t>
            </a:r>
            <a:r>
              <a:rPr lang="en-US" sz="3200" dirty="0">
                <a:solidFill>
                  <a:srgbClr val="FFFF00"/>
                </a:solidFill>
              </a:rPr>
              <a:t>“to obey," </a:t>
            </a:r>
            <a:r>
              <a:rPr lang="en-US" sz="3200" dirty="0">
                <a:solidFill>
                  <a:srgbClr val="FFFF00"/>
                </a:solidFill>
              </a:rPr>
              <a:t>which is separate from submission. Believers</a:t>
            </a:r>
          </a:p>
        </p:txBody>
      </p:sp>
    </p:spTree>
    <p:extLst>
      <p:ext uri="{BB962C8B-B14F-4D97-AF65-F5344CB8AC3E}">
        <p14:creationId xmlns:p14="http://schemas.microsoft.com/office/powerpoint/2010/main" val="24333783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3:1- 3:8 </a:t>
            </a:r>
            <a:r>
              <a:rPr lang="en-US" sz="3600" dirty="0"/>
              <a:t>INSTRUCTION TO TITUS </a:t>
            </a:r>
            <a:r>
              <a:rPr lang="en-US" sz="3600" dirty="0" smtClean="0"/>
              <a:t>REMIND THE BELIEVERS</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297493" y="1234486"/>
            <a:ext cx="8828762" cy="3539430"/>
          </a:xfrm>
          <a:prstGeom prst="rect">
            <a:avLst/>
          </a:prstGeom>
          <a:noFill/>
        </p:spPr>
        <p:txBody>
          <a:bodyPr wrap="square" rtlCol="0">
            <a:spAutoFit/>
          </a:bodyPr>
          <a:lstStyle/>
          <a:p>
            <a:r>
              <a:rPr lang="en-US" sz="3200" dirty="0">
                <a:solidFill>
                  <a:srgbClr val="FFFF00"/>
                </a:solidFill>
              </a:rPr>
              <a:t>are called </a:t>
            </a:r>
            <a:r>
              <a:rPr lang="en-US" sz="3200" dirty="0">
                <a:solidFill>
                  <a:srgbClr val="FFFF00"/>
                </a:solidFill>
              </a:rPr>
              <a:t>to obey God, when the commands of God and men contradict (</a:t>
            </a:r>
            <a:r>
              <a:rPr lang="en-US" sz="3200" dirty="0">
                <a:solidFill>
                  <a:prstClr val="white"/>
                </a:solidFill>
              </a:rPr>
              <a:t>Acts 5:29</a:t>
            </a:r>
            <a:r>
              <a:rPr lang="en-US" sz="3200" dirty="0">
                <a:solidFill>
                  <a:srgbClr val="FFFF00"/>
                </a:solidFill>
              </a:rPr>
              <a:t>). </a:t>
            </a:r>
            <a:r>
              <a:rPr lang="en-US" sz="3200" u="sng" dirty="0">
                <a:solidFill>
                  <a:srgbClr val="FFFF00"/>
                </a:solidFill>
              </a:rPr>
              <a:t>Third</a:t>
            </a:r>
            <a:r>
              <a:rPr lang="en-US" sz="3200" dirty="0">
                <a:solidFill>
                  <a:srgbClr val="FFFF00"/>
                </a:solidFill>
              </a:rPr>
              <a:t>, Titus was to teach believers to "be ready" to do good works</a:t>
            </a:r>
            <a:r>
              <a:rPr lang="en-US" sz="3200" dirty="0">
                <a:solidFill>
                  <a:srgbClr val="FFFF00"/>
                </a:solidFill>
              </a:rPr>
              <a:t>. Be ready and willing to serve whenever and                                                                    however the                                                            opportunity arises. </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276600"/>
            <a:ext cx="4819650" cy="3398837"/>
          </a:xfrm>
          <a:prstGeom prst="rect">
            <a:avLst/>
          </a:prstGeom>
        </p:spPr>
      </p:pic>
    </p:spTree>
    <p:extLst>
      <p:ext uri="{BB962C8B-B14F-4D97-AF65-F5344CB8AC3E}">
        <p14:creationId xmlns:p14="http://schemas.microsoft.com/office/powerpoint/2010/main" val="266030876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3:1- 3:8 </a:t>
            </a:r>
            <a:r>
              <a:rPr lang="en-US" sz="3600" dirty="0"/>
              <a:t>INSTRUCTION TO TITUS </a:t>
            </a:r>
            <a:r>
              <a:rPr lang="en-US" sz="3600" dirty="0" smtClean="0"/>
              <a:t>REMIND THE BELIEVERS</a:t>
            </a:r>
            <a:endParaRPr lang="en-US" sz="3600" dirty="0">
              <a:ln w="6350">
                <a:solidFill>
                  <a:srgbClr val="FF0000"/>
                </a:solidFill>
              </a:ln>
              <a:effectLst/>
              <a:latin typeface="+mn-lt"/>
            </a:endParaRPr>
          </a:p>
        </p:txBody>
      </p:sp>
      <p:sp>
        <p:nvSpPr>
          <p:cNvPr id="4" name="TextBox 3"/>
          <p:cNvSpPr txBox="1"/>
          <p:nvPr/>
        </p:nvSpPr>
        <p:spPr>
          <a:xfrm>
            <a:off x="228600" y="1234486"/>
            <a:ext cx="8763000" cy="1569660"/>
          </a:xfrm>
          <a:prstGeom prst="rect">
            <a:avLst/>
          </a:prstGeom>
          <a:noFill/>
        </p:spPr>
        <p:txBody>
          <a:bodyPr wrap="square" rtlCol="0">
            <a:spAutoFit/>
          </a:bodyPr>
          <a:lstStyle/>
          <a:p>
            <a:r>
              <a:rPr lang="en-US" sz="3200" b="1" dirty="0">
                <a:solidFill>
                  <a:srgbClr val="0070C0"/>
                </a:solidFill>
              </a:rPr>
              <a:t>3.2 </a:t>
            </a:r>
            <a:r>
              <a:rPr lang="en-US" sz="3200" b="1" dirty="0">
                <a:solidFill>
                  <a:prstClr val="white"/>
                </a:solidFill>
              </a:rPr>
              <a:t>To speak evil of no man, to be no brawlers, but gentle, shewing all meekness unto all men.</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162838" y="2682460"/>
            <a:ext cx="8828762" cy="4031873"/>
          </a:xfrm>
          <a:prstGeom prst="rect">
            <a:avLst/>
          </a:prstGeom>
          <a:noFill/>
        </p:spPr>
        <p:txBody>
          <a:bodyPr wrap="square" rtlCol="0">
            <a:spAutoFit/>
          </a:bodyPr>
          <a:lstStyle/>
          <a:p>
            <a:r>
              <a:rPr lang="en-US" sz="3200" dirty="0">
                <a:solidFill>
                  <a:srgbClr val="FFFF00"/>
                </a:solidFill>
              </a:rPr>
              <a:t>This verse </a:t>
            </a:r>
            <a:r>
              <a:rPr lang="en-US" sz="3200" dirty="0">
                <a:solidFill>
                  <a:srgbClr val="FFFF00"/>
                </a:solidFill>
              </a:rPr>
              <a:t>continues the list of commands Titus is to </a:t>
            </a:r>
            <a:r>
              <a:rPr lang="en-US" sz="3200" dirty="0">
                <a:solidFill>
                  <a:srgbClr val="FFFF00"/>
                </a:solidFill>
              </a:rPr>
              <a:t>remind </a:t>
            </a:r>
            <a:r>
              <a:rPr lang="en-US" sz="3200" dirty="0">
                <a:solidFill>
                  <a:srgbClr val="FFFF00"/>
                </a:solidFill>
              </a:rPr>
              <a:t>believers of. </a:t>
            </a:r>
            <a:r>
              <a:rPr lang="en-US" sz="3200" u="sng" dirty="0">
                <a:solidFill>
                  <a:srgbClr val="FFFF00"/>
                </a:solidFill>
              </a:rPr>
              <a:t>Fourth</a:t>
            </a:r>
            <a:r>
              <a:rPr lang="en-US" sz="3200" dirty="0">
                <a:solidFill>
                  <a:srgbClr val="FFFF00"/>
                </a:solidFill>
              </a:rPr>
              <a:t>, </a:t>
            </a:r>
            <a:r>
              <a:rPr lang="en-US" sz="3200" dirty="0">
                <a:solidFill>
                  <a:srgbClr val="FFFF00"/>
                </a:solidFill>
              </a:rPr>
              <a:t>believers are not to </a:t>
            </a:r>
            <a:r>
              <a:rPr lang="en-US" sz="3200" dirty="0">
                <a:solidFill>
                  <a:srgbClr val="FFFF00"/>
                </a:solidFill>
              </a:rPr>
              <a:t>gossip </a:t>
            </a:r>
            <a:r>
              <a:rPr lang="en-US" sz="3200" dirty="0">
                <a:solidFill>
                  <a:srgbClr val="FFFF00"/>
                </a:solidFill>
              </a:rPr>
              <a:t>or tear others down with words. </a:t>
            </a:r>
            <a:r>
              <a:rPr lang="en-US" sz="3200" u="sng" dirty="0">
                <a:solidFill>
                  <a:srgbClr val="FFFF00"/>
                </a:solidFill>
              </a:rPr>
              <a:t>Fifth</a:t>
            </a:r>
            <a:r>
              <a:rPr lang="en-US" sz="3200" dirty="0">
                <a:solidFill>
                  <a:srgbClr val="FFFF00"/>
                </a:solidFill>
              </a:rPr>
              <a:t>, </a:t>
            </a:r>
            <a:r>
              <a:rPr lang="en-US" sz="3200" dirty="0">
                <a:solidFill>
                  <a:srgbClr val="FFFF00"/>
                </a:solidFill>
              </a:rPr>
              <a:t>they are to avoid </a:t>
            </a:r>
            <a:r>
              <a:rPr lang="en-US" sz="3200" dirty="0">
                <a:solidFill>
                  <a:srgbClr val="FFFF00"/>
                </a:solidFill>
              </a:rPr>
              <a:t>arguments and not </a:t>
            </a:r>
            <a:r>
              <a:rPr lang="en-US" sz="3200" dirty="0">
                <a:solidFill>
                  <a:srgbClr val="FFFF00"/>
                </a:solidFill>
              </a:rPr>
              <a:t>be </a:t>
            </a:r>
            <a:r>
              <a:rPr lang="en-US" sz="3200" dirty="0">
                <a:solidFill>
                  <a:srgbClr val="FFFF00"/>
                </a:solidFill>
              </a:rPr>
              <a:t>“brawlers” in </a:t>
            </a:r>
            <a:r>
              <a:rPr lang="en-US" sz="3200" dirty="0">
                <a:solidFill>
                  <a:srgbClr val="FFFF00"/>
                </a:solidFill>
              </a:rPr>
              <a:t>church as well as in the world. Such behavior validates our witness in a skeptical, sarcastic society. </a:t>
            </a:r>
            <a:r>
              <a:rPr lang="en-US" sz="3200" u="sng" dirty="0">
                <a:solidFill>
                  <a:srgbClr val="FFFF00"/>
                </a:solidFill>
              </a:rPr>
              <a:t>Sixth</a:t>
            </a:r>
            <a:r>
              <a:rPr lang="en-US" sz="3200" dirty="0">
                <a:solidFill>
                  <a:srgbClr val="FFFF00"/>
                </a:solidFill>
              </a:rPr>
              <a:t>, </a:t>
            </a:r>
            <a:r>
              <a:rPr lang="en-US" sz="3200" dirty="0">
                <a:solidFill>
                  <a:srgbClr val="FFFF00"/>
                </a:solidFill>
              </a:rPr>
              <a:t>Christians were to be </a:t>
            </a:r>
            <a:r>
              <a:rPr lang="en-US" sz="3200" dirty="0">
                <a:solidFill>
                  <a:srgbClr val="FFFF00"/>
                </a:solidFill>
              </a:rPr>
              <a:t>“gentle”. </a:t>
            </a:r>
            <a:r>
              <a:rPr lang="en-US" sz="3200" dirty="0">
                <a:solidFill>
                  <a:srgbClr val="FFFF00"/>
                </a:solidFill>
              </a:rPr>
              <a:t>Believers were not to </a:t>
            </a:r>
            <a:r>
              <a:rPr lang="en-US" sz="3200" dirty="0">
                <a:solidFill>
                  <a:srgbClr val="FFFF00"/>
                </a:solidFill>
              </a:rPr>
              <a:t>be</a:t>
            </a:r>
            <a:endParaRPr lang="en-US" sz="3200" dirty="0">
              <a:solidFill>
                <a:srgbClr val="FFFF00"/>
              </a:solidFill>
            </a:endParaRPr>
          </a:p>
        </p:txBody>
      </p:sp>
    </p:spTree>
    <p:extLst>
      <p:ext uri="{BB962C8B-B14F-4D97-AF65-F5344CB8AC3E}">
        <p14:creationId xmlns:p14="http://schemas.microsoft.com/office/powerpoint/2010/main" val="87221886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3:1- 3:8 </a:t>
            </a:r>
            <a:r>
              <a:rPr lang="en-US" sz="3600" dirty="0"/>
              <a:t>INSTRUCTION TO TITUS </a:t>
            </a:r>
            <a:r>
              <a:rPr lang="en-US" sz="3600" dirty="0" smtClean="0"/>
              <a:t>REMIND THE BELIEVERS</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315238" y="1219200"/>
            <a:ext cx="8828762" cy="1569660"/>
          </a:xfrm>
          <a:prstGeom prst="rect">
            <a:avLst/>
          </a:prstGeom>
          <a:noFill/>
        </p:spPr>
        <p:txBody>
          <a:bodyPr wrap="square" rtlCol="0">
            <a:spAutoFit/>
          </a:bodyPr>
          <a:lstStyle/>
          <a:p>
            <a:r>
              <a:rPr lang="en-US" sz="3200" dirty="0">
                <a:solidFill>
                  <a:srgbClr val="FFFF00"/>
                </a:solidFill>
              </a:rPr>
              <a:t>violent, </a:t>
            </a:r>
            <a:r>
              <a:rPr lang="en-US" sz="3200" dirty="0">
                <a:solidFill>
                  <a:srgbClr val="FFFF00"/>
                </a:solidFill>
              </a:rPr>
              <a:t>or hot-tempered</a:t>
            </a:r>
            <a:r>
              <a:rPr lang="en-US" sz="3200" dirty="0">
                <a:solidFill>
                  <a:srgbClr val="FFFF00"/>
                </a:solidFill>
              </a:rPr>
              <a:t>, especially church </a:t>
            </a:r>
            <a:r>
              <a:rPr lang="en-US" sz="3200" dirty="0">
                <a:solidFill>
                  <a:srgbClr val="FFFF00"/>
                </a:solidFill>
              </a:rPr>
              <a:t>leaders. </a:t>
            </a:r>
            <a:r>
              <a:rPr lang="en-US" sz="3200" u="sng" dirty="0">
                <a:solidFill>
                  <a:srgbClr val="FFFF00"/>
                </a:solidFill>
              </a:rPr>
              <a:t>Seventh</a:t>
            </a:r>
            <a:r>
              <a:rPr lang="en-US" sz="3200" dirty="0">
                <a:solidFill>
                  <a:srgbClr val="FFFF00"/>
                </a:solidFill>
              </a:rPr>
              <a:t>, </a:t>
            </a:r>
            <a:r>
              <a:rPr lang="en-US" sz="3200" dirty="0">
                <a:solidFill>
                  <a:srgbClr val="FFFF00"/>
                </a:solidFill>
              </a:rPr>
              <a:t>believers were to extend kindness both to believers and non-believers</a:t>
            </a:r>
            <a:r>
              <a:rPr lang="en-US" sz="3200" dirty="0">
                <a:solidFill>
                  <a:srgbClr val="FFFF00"/>
                </a:solidFill>
              </a:rPr>
              <a:t>.</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119" y="2709049"/>
            <a:ext cx="3429000" cy="3968750"/>
          </a:xfrm>
          <a:prstGeom prst="rect">
            <a:avLst/>
          </a:prstGeom>
        </p:spPr>
      </p:pic>
    </p:spTree>
    <p:extLst>
      <p:ext uri="{BB962C8B-B14F-4D97-AF65-F5344CB8AC3E}">
        <p14:creationId xmlns:p14="http://schemas.microsoft.com/office/powerpoint/2010/main" val="9722872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3:1- 3:8 </a:t>
            </a:r>
            <a:r>
              <a:rPr lang="en-US" sz="3600" dirty="0"/>
              <a:t>INSTRUCTION TO TITUS </a:t>
            </a:r>
            <a:r>
              <a:rPr lang="en-US" sz="3600" dirty="0" smtClean="0"/>
              <a:t>REMIND THE BELIEVERS</a:t>
            </a:r>
            <a:endParaRPr lang="en-US" sz="3600" dirty="0">
              <a:ln w="6350">
                <a:solidFill>
                  <a:srgbClr val="FF0000"/>
                </a:solidFill>
              </a:ln>
              <a:effectLst/>
              <a:latin typeface="+mn-lt"/>
            </a:endParaRPr>
          </a:p>
        </p:txBody>
      </p:sp>
      <p:sp>
        <p:nvSpPr>
          <p:cNvPr id="4" name="TextBox 3"/>
          <p:cNvSpPr txBox="1"/>
          <p:nvPr/>
        </p:nvSpPr>
        <p:spPr>
          <a:xfrm>
            <a:off x="228600" y="1234486"/>
            <a:ext cx="8763000" cy="2062103"/>
          </a:xfrm>
          <a:prstGeom prst="rect">
            <a:avLst/>
          </a:prstGeom>
          <a:noFill/>
        </p:spPr>
        <p:txBody>
          <a:bodyPr wrap="square" rtlCol="0">
            <a:spAutoFit/>
          </a:bodyPr>
          <a:lstStyle/>
          <a:p>
            <a:r>
              <a:rPr lang="en-US" sz="3200" b="1" dirty="0">
                <a:solidFill>
                  <a:srgbClr val="0070C0"/>
                </a:solidFill>
              </a:rPr>
              <a:t>3.3 </a:t>
            </a:r>
            <a:r>
              <a:rPr lang="en-US" sz="3200" b="1" dirty="0">
                <a:solidFill>
                  <a:prstClr val="white"/>
                </a:solidFill>
              </a:rPr>
              <a:t>For we ourselves also were sometimes foolish, disobedient, deceived, serving divers lusts and pleasures, living in malice and envy, hateful, and hating one another.</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228600" y="3138369"/>
            <a:ext cx="8686800" cy="3539430"/>
          </a:xfrm>
          <a:prstGeom prst="rect">
            <a:avLst/>
          </a:prstGeom>
          <a:noFill/>
        </p:spPr>
        <p:txBody>
          <a:bodyPr wrap="square" rtlCol="0">
            <a:spAutoFit/>
          </a:bodyPr>
          <a:lstStyle/>
          <a:p>
            <a:r>
              <a:rPr lang="en-US" sz="3200" dirty="0">
                <a:solidFill>
                  <a:srgbClr val="FFFF00"/>
                </a:solidFill>
              </a:rPr>
              <a:t>The verses 1 &amp; 2 lists seven </a:t>
            </a:r>
            <a:r>
              <a:rPr lang="en-US" sz="3200" dirty="0">
                <a:solidFill>
                  <a:srgbClr val="FFFF00"/>
                </a:solidFill>
              </a:rPr>
              <a:t>commands </a:t>
            </a:r>
            <a:r>
              <a:rPr lang="en-US" sz="3200" dirty="0">
                <a:solidFill>
                  <a:srgbClr val="FFFF00"/>
                </a:solidFill>
              </a:rPr>
              <a:t>encouraging Christians to live better while </a:t>
            </a:r>
            <a:r>
              <a:rPr lang="en-US" sz="3200" dirty="0">
                <a:solidFill>
                  <a:srgbClr val="FFFF00"/>
                </a:solidFill>
              </a:rPr>
              <a:t>verse 3 gives a list of seven </a:t>
            </a:r>
            <a:r>
              <a:rPr lang="en-US" sz="3200" dirty="0">
                <a:solidFill>
                  <a:srgbClr val="FFFF00"/>
                </a:solidFill>
              </a:rPr>
              <a:t>sins associated with unbelief. </a:t>
            </a:r>
            <a:r>
              <a:rPr lang="en-US" sz="3200" dirty="0">
                <a:solidFill>
                  <a:srgbClr val="FFFF00"/>
                </a:solidFill>
              </a:rPr>
              <a:t>Each of these concepts is </a:t>
            </a:r>
            <a:r>
              <a:rPr lang="en-US" sz="3200" dirty="0">
                <a:solidFill>
                  <a:srgbClr val="FFFF00"/>
                </a:solidFill>
              </a:rPr>
              <a:t>intentionally contrasted </a:t>
            </a:r>
            <a:r>
              <a:rPr lang="en-US" sz="3200" dirty="0">
                <a:solidFill>
                  <a:srgbClr val="FFFF00"/>
                </a:solidFill>
              </a:rPr>
              <a:t>against the other, showing </a:t>
            </a:r>
            <a:r>
              <a:rPr lang="en-US" sz="3200" dirty="0">
                <a:solidFill>
                  <a:srgbClr val="FFFF00"/>
                </a:solidFill>
              </a:rPr>
              <a:t>how believers </a:t>
            </a:r>
            <a:r>
              <a:rPr lang="en-US" sz="3200" dirty="0">
                <a:solidFill>
                  <a:srgbClr val="FFFF00"/>
                </a:solidFill>
              </a:rPr>
              <a:t>are to live, as opposed to their previous actions</a:t>
            </a:r>
            <a:r>
              <a:rPr lang="en-US" sz="3200" dirty="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15639194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3:1- 3:8 </a:t>
            </a:r>
            <a:r>
              <a:rPr lang="en-US" sz="3600" dirty="0"/>
              <a:t>INSTRUCTION TO TITUS </a:t>
            </a:r>
            <a:r>
              <a:rPr lang="en-US" sz="3600" dirty="0" smtClean="0"/>
              <a:t>REMIND THE BELIEVERS</a:t>
            </a:r>
            <a:endParaRPr lang="en-US" sz="3600" dirty="0">
              <a:ln w="6350">
                <a:solidFill>
                  <a:srgbClr val="FF0000"/>
                </a:solidFill>
              </a:ln>
              <a:effectLst/>
              <a:latin typeface="+mn-lt"/>
            </a:endParaRPr>
          </a:p>
        </p:txBody>
      </p:sp>
      <p:sp>
        <p:nvSpPr>
          <p:cNvPr id="4" name="TextBox 3"/>
          <p:cNvSpPr txBox="1"/>
          <p:nvPr/>
        </p:nvSpPr>
        <p:spPr>
          <a:xfrm>
            <a:off x="228600" y="1234486"/>
            <a:ext cx="8763000" cy="1077218"/>
          </a:xfrm>
          <a:prstGeom prst="rect">
            <a:avLst/>
          </a:prstGeom>
          <a:noFill/>
        </p:spPr>
        <p:txBody>
          <a:bodyPr wrap="square" rtlCol="0">
            <a:spAutoFit/>
          </a:bodyPr>
          <a:lstStyle/>
          <a:p>
            <a:r>
              <a:rPr lang="en-US" sz="3200" b="1" dirty="0">
                <a:solidFill>
                  <a:srgbClr val="0070C0"/>
                </a:solidFill>
              </a:rPr>
              <a:t>3.4 </a:t>
            </a:r>
            <a:r>
              <a:rPr lang="en-US" sz="3200" b="1" dirty="0">
                <a:solidFill>
                  <a:prstClr val="white"/>
                </a:solidFill>
              </a:rPr>
              <a:t>But after that the kindness and love of God our </a:t>
            </a:r>
            <a:r>
              <a:rPr lang="en-US" sz="3200" b="1" dirty="0" err="1">
                <a:solidFill>
                  <a:prstClr val="white"/>
                </a:solidFill>
              </a:rPr>
              <a:t>Saviour</a:t>
            </a:r>
            <a:r>
              <a:rPr lang="en-US" sz="3200" b="1" dirty="0">
                <a:solidFill>
                  <a:prstClr val="white"/>
                </a:solidFill>
              </a:rPr>
              <a:t> toward man appeared,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208767" y="2209800"/>
            <a:ext cx="8686800" cy="4524315"/>
          </a:xfrm>
          <a:prstGeom prst="rect">
            <a:avLst/>
          </a:prstGeom>
          <a:noFill/>
        </p:spPr>
        <p:txBody>
          <a:bodyPr wrap="square" rtlCol="0">
            <a:spAutoFit/>
          </a:bodyPr>
          <a:lstStyle/>
          <a:p>
            <a:r>
              <a:rPr lang="en-US" sz="3200" dirty="0">
                <a:solidFill>
                  <a:srgbClr val="FFFF00"/>
                </a:solidFill>
              </a:rPr>
              <a:t>Verse 4 explains the origin of the change from immoral living to a changed </a:t>
            </a:r>
            <a:r>
              <a:rPr lang="en-US" sz="3200" dirty="0">
                <a:solidFill>
                  <a:srgbClr val="FFFF00"/>
                </a:solidFill>
              </a:rPr>
              <a:t>life. </a:t>
            </a:r>
            <a:r>
              <a:rPr lang="en-US" sz="3200" dirty="0">
                <a:solidFill>
                  <a:srgbClr val="FFFF00"/>
                </a:solidFill>
              </a:rPr>
              <a:t>Specifically, change is brought on by </a:t>
            </a:r>
            <a:r>
              <a:rPr lang="en-US" sz="3200" dirty="0">
                <a:solidFill>
                  <a:srgbClr val="FFFF00"/>
                </a:solidFill>
              </a:rPr>
              <a:t>“the </a:t>
            </a:r>
            <a:r>
              <a:rPr lang="en-US" sz="3200" dirty="0">
                <a:solidFill>
                  <a:srgbClr val="FFFF00"/>
                </a:solidFill>
              </a:rPr>
              <a:t>kindness and love of God, our Savior</a:t>
            </a:r>
            <a:r>
              <a:rPr lang="en-US" sz="3200" dirty="0">
                <a:solidFill>
                  <a:srgbClr val="FFFF00"/>
                </a:solidFill>
              </a:rPr>
              <a:t>.”                                                                 God alone </a:t>
            </a:r>
            <a:r>
              <a:rPr lang="en-US" sz="3200" dirty="0">
                <a:solidFill>
                  <a:srgbClr val="FFFF00"/>
                </a:solidFill>
              </a:rPr>
              <a:t>is the                                                                      reason for </a:t>
            </a:r>
            <a:r>
              <a:rPr lang="en-US" sz="3200" dirty="0">
                <a:solidFill>
                  <a:srgbClr val="FFFF00"/>
                </a:solidFill>
              </a:rPr>
              <a:t>the                                               the </a:t>
            </a:r>
            <a:r>
              <a:rPr lang="en-US" sz="3200" dirty="0">
                <a:solidFill>
                  <a:srgbClr val="FFFF00"/>
                </a:solidFill>
              </a:rPr>
              <a:t>changed life of a </a:t>
            </a:r>
            <a:r>
              <a:rPr lang="en-US" sz="3200" dirty="0">
                <a:solidFill>
                  <a:srgbClr val="FFFF00"/>
                </a:solidFill>
              </a:rPr>
              <a:t>                                                     believer</a:t>
            </a:r>
            <a:r>
              <a:rPr lang="en-US" sz="3200" dirty="0">
                <a:solidFill>
                  <a:srgbClr val="FFFF00"/>
                </a:solidFill>
              </a:rPr>
              <a:t>, not our </a:t>
            </a:r>
            <a:r>
              <a:rPr lang="en-US" sz="3200" dirty="0">
                <a:solidFill>
                  <a:srgbClr val="FFFF00"/>
                </a:solidFill>
              </a:rPr>
              <a:t>efforts                                          </a:t>
            </a:r>
            <a:r>
              <a:rPr lang="en-US" sz="3200" dirty="0">
                <a:solidFill>
                  <a:srgbClr val="FFFF00"/>
                </a:solidFill>
              </a:rPr>
              <a:t>(</a:t>
            </a:r>
            <a:r>
              <a:rPr lang="en-US" sz="3200" dirty="0">
                <a:solidFill>
                  <a:prstClr val="white"/>
                </a:solidFill>
              </a:rPr>
              <a:t>Ephesians 2:8–9</a:t>
            </a:r>
            <a:r>
              <a:rPr lang="en-US" sz="3200" dirty="0">
                <a:solidFill>
                  <a:srgbClr val="FFFF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692833"/>
            <a:ext cx="4267200" cy="2944504"/>
          </a:xfrm>
          <a:prstGeom prst="rect">
            <a:avLst/>
          </a:prstGeom>
        </p:spPr>
      </p:pic>
    </p:spTree>
    <p:extLst>
      <p:ext uri="{BB962C8B-B14F-4D97-AF65-F5344CB8AC3E}">
        <p14:creationId xmlns:p14="http://schemas.microsoft.com/office/powerpoint/2010/main" val="275089041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noAutofit/>
          </a:bodyPr>
          <a:lstStyle/>
          <a:p>
            <a:r>
              <a:rPr lang="en-US" sz="3600" dirty="0"/>
              <a:t>TITUS </a:t>
            </a:r>
            <a:r>
              <a:rPr lang="en-US" sz="3600" dirty="0" smtClean="0"/>
              <a:t>3:1- 3:8 </a:t>
            </a:r>
            <a:r>
              <a:rPr lang="en-US" sz="3600" dirty="0"/>
              <a:t>INSTRUCTION TO TITUS </a:t>
            </a:r>
            <a:r>
              <a:rPr lang="en-US" sz="3600" dirty="0" smtClean="0"/>
              <a:t>REMIND THE BELIEVERS</a:t>
            </a:r>
            <a:endParaRPr lang="en-US" sz="3600" dirty="0">
              <a:ln w="6350">
                <a:solidFill>
                  <a:srgbClr val="FF0000"/>
                </a:solidFill>
              </a:ln>
              <a:effectLst/>
              <a:latin typeface="+mn-lt"/>
            </a:endParaRPr>
          </a:p>
        </p:txBody>
      </p:sp>
      <p:sp>
        <p:nvSpPr>
          <p:cNvPr id="4" name="TextBox 3"/>
          <p:cNvSpPr txBox="1"/>
          <p:nvPr/>
        </p:nvSpPr>
        <p:spPr>
          <a:xfrm>
            <a:off x="228600" y="1234486"/>
            <a:ext cx="8763000" cy="2062103"/>
          </a:xfrm>
          <a:prstGeom prst="rect">
            <a:avLst/>
          </a:prstGeom>
          <a:noFill/>
        </p:spPr>
        <p:txBody>
          <a:bodyPr wrap="square" rtlCol="0">
            <a:spAutoFit/>
          </a:bodyPr>
          <a:lstStyle/>
          <a:p>
            <a:r>
              <a:rPr lang="en-US" sz="3200" b="1" dirty="0">
                <a:solidFill>
                  <a:srgbClr val="0070C0"/>
                </a:solidFill>
              </a:rPr>
              <a:t>3.5 </a:t>
            </a:r>
            <a:r>
              <a:rPr lang="en-US" sz="3200" b="1" dirty="0">
                <a:solidFill>
                  <a:prstClr val="white"/>
                </a:solidFill>
              </a:rPr>
              <a:t>Not by works of righteousness which we have done, but according to his mercy he saved us, by the washing of regeneration, and renewing of the Holy Ghost;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11/7/2022</a:t>
            </a:fld>
            <a:endParaRPr lang="en-US" sz="1200" dirty="0">
              <a:solidFill>
                <a:prstClr val="white"/>
              </a:solidFill>
            </a:endParaRPr>
          </a:p>
        </p:txBody>
      </p:sp>
      <p:sp>
        <p:nvSpPr>
          <p:cNvPr id="8" name="TextBox 7"/>
          <p:cNvSpPr txBox="1"/>
          <p:nvPr/>
        </p:nvSpPr>
        <p:spPr>
          <a:xfrm>
            <a:off x="208766" y="3138369"/>
            <a:ext cx="8782833" cy="3539430"/>
          </a:xfrm>
          <a:prstGeom prst="rect">
            <a:avLst/>
          </a:prstGeom>
          <a:noFill/>
        </p:spPr>
        <p:txBody>
          <a:bodyPr wrap="square" rtlCol="0">
            <a:spAutoFit/>
          </a:bodyPr>
          <a:lstStyle/>
          <a:p>
            <a:r>
              <a:rPr lang="en-US" sz="3200" dirty="0">
                <a:solidFill>
                  <a:srgbClr val="FFFF00"/>
                </a:solidFill>
              </a:rPr>
              <a:t>The phrase "He saved us" specifically implies that God is the source of </a:t>
            </a:r>
            <a:r>
              <a:rPr lang="en-US" sz="3200" dirty="0">
                <a:solidFill>
                  <a:srgbClr val="FFFF00"/>
                </a:solidFill>
              </a:rPr>
              <a:t>salvation. </a:t>
            </a:r>
            <a:r>
              <a:rPr lang="en-US" sz="3200" dirty="0">
                <a:solidFill>
                  <a:srgbClr val="FFFF00"/>
                </a:solidFill>
              </a:rPr>
              <a:t>This verse also emphasizes how God saves. Being saved is not something we accomplish through our good deeds, but through the </a:t>
            </a:r>
            <a:r>
              <a:rPr lang="en-US" sz="3200" dirty="0">
                <a:solidFill>
                  <a:srgbClr val="FFFF00"/>
                </a:solidFill>
              </a:rPr>
              <a:t>“mercy” </a:t>
            </a:r>
            <a:r>
              <a:rPr lang="en-US" sz="3200" dirty="0">
                <a:solidFill>
                  <a:srgbClr val="FFFF00"/>
                </a:solidFill>
              </a:rPr>
              <a:t>of God. Salvation comes only from God, and only through God's mercy. The phrase "the </a:t>
            </a:r>
            <a:r>
              <a:rPr lang="en-US" sz="3200" dirty="0">
                <a:solidFill>
                  <a:srgbClr val="FFFF00"/>
                </a:solidFill>
              </a:rPr>
              <a:t>washing</a:t>
            </a:r>
            <a:endParaRPr lang="en-US" sz="3200" dirty="0">
              <a:solidFill>
                <a:srgbClr val="FFFF00"/>
              </a:solidFill>
            </a:endParaRPr>
          </a:p>
        </p:txBody>
      </p:sp>
    </p:spTree>
    <p:extLst>
      <p:ext uri="{BB962C8B-B14F-4D97-AF65-F5344CB8AC3E}">
        <p14:creationId xmlns:p14="http://schemas.microsoft.com/office/powerpoint/2010/main" val="63676268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1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1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3.xml><?xml version="1.0" encoding="utf-8"?>
<a:theme xmlns:a="http://schemas.openxmlformats.org/drawingml/2006/main" name="1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4.xml><?xml version="1.0" encoding="utf-8"?>
<a:theme xmlns:a="http://schemas.openxmlformats.org/drawingml/2006/main" name="1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1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6.xml><?xml version="1.0" encoding="utf-8"?>
<a:theme xmlns:a="http://schemas.openxmlformats.org/drawingml/2006/main" name="1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7.xml><?xml version="1.0" encoding="utf-8"?>
<a:theme xmlns:a="http://schemas.openxmlformats.org/drawingml/2006/main" name="1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8.xml><?xml version="1.0" encoding="utf-8"?>
<a:theme xmlns:a="http://schemas.openxmlformats.org/drawingml/2006/main" name="1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9.xml><?xml version="1.0" encoding="utf-8"?>
<a:theme xmlns:a="http://schemas.openxmlformats.org/drawingml/2006/main" name="1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0.xml><?xml version="1.0" encoding="utf-8"?>
<a:theme xmlns:a="http://schemas.openxmlformats.org/drawingml/2006/main" name="1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1.xml><?xml version="1.0" encoding="utf-8"?>
<a:theme xmlns:a="http://schemas.openxmlformats.org/drawingml/2006/main" name="2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2.xml><?xml version="1.0" encoding="utf-8"?>
<a:theme xmlns:a="http://schemas.openxmlformats.org/drawingml/2006/main" name="2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3.xml><?xml version="1.0" encoding="utf-8"?>
<a:theme xmlns:a="http://schemas.openxmlformats.org/drawingml/2006/main" name="2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4.xml><?xml version="1.0" encoding="utf-8"?>
<a:theme xmlns:a="http://schemas.openxmlformats.org/drawingml/2006/main" name="2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5.xml><?xml version="1.0" encoding="utf-8"?>
<a:theme xmlns:a="http://schemas.openxmlformats.org/drawingml/2006/main" name="2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6.xml><?xml version="1.0" encoding="utf-8"?>
<a:theme xmlns:a="http://schemas.openxmlformats.org/drawingml/2006/main" name="2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7.xml><?xml version="1.0" encoding="utf-8"?>
<a:theme xmlns:a="http://schemas.openxmlformats.org/drawingml/2006/main" name="2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2345</Words>
  <Application>Microsoft Office PowerPoint</Application>
  <PresentationFormat>On-screen Show (4:3)</PresentationFormat>
  <Paragraphs>189</Paragraphs>
  <Slides>27</Slides>
  <Notes>27</Notes>
  <HiddenSlides>0</HiddenSlides>
  <MMClips>0</MMClips>
  <ScaleCrop>false</ScaleCrop>
  <HeadingPairs>
    <vt:vector size="4" baseType="variant">
      <vt:variant>
        <vt:lpstr>Theme</vt:lpstr>
      </vt:variant>
      <vt:variant>
        <vt:i4>27</vt:i4>
      </vt:variant>
      <vt:variant>
        <vt:lpstr>Slide Titles</vt:lpstr>
      </vt:variant>
      <vt:variant>
        <vt:i4>27</vt:i4>
      </vt:variant>
    </vt:vector>
  </HeadingPairs>
  <TitlesOfParts>
    <vt:vector size="54" baseType="lpstr">
      <vt:lpstr>Apex</vt:lpstr>
      <vt:lpstr>1_Apex</vt:lpstr>
      <vt:lpstr>2_Apex</vt:lpstr>
      <vt:lpstr>3_Apex</vt:lpstr>
      <vt:lpstr>4_Apex</vt:lpstr>
      <vt:lpstr>5_Apex</vt:lpstr>
      <vt:lpstr>6_Apex</vt:lpstr>
      <vt:lpstr>7_Apex</vt:lpstr>
      <vt:lpstr>8_Apex</vt:lpstr>
      <vt:lpstr>9_Apex</vt:lpstr>
      <vt:lpstr>10_Apex</vt:lpstr>
      <vt:lpstr>11_Apex</vt:lpstr>
      <vt:lpstr>12_Apex</vt:lpstr>
      <vt:lpstr>13_Apex</vt:lpstr>
      <vt:lpstr>14_Apex</vt:lpstr>
      <vt:lpstr>15_Apex</vt:lpstr>
      <vt:lpstr>16_Apex</vt:lpstr>
      <vt:lpstr>17_Apex</vt:lpstr>
      <vt:lpstr>18_Apex</vt:lpstr>
      <vt:lpstr>19_Apex</vt:lpstr>
      <vt:lpstr>20_Apex</vt:lpstr>
      <vt:lpstr>21_Apex</vt:lpstr>
      <vt:lpstr>22_Apex</vt:lpstr>
      <vt:lpstr>23_Apex</vt:lpstr>
      <vt:lpstr>24_Apex</vt:lpstr>
      <vt:lpstr>25_Apex</vt:lpstr>
      <vt:lpstr>26_Apex</vt:lpstr>
      <vt:lpstr>TITUS CHAPTER 3</vt:lpstr>
      <vt:lpstr>SUMMARY</vt:lpstr>
      <vt:lpstr>TITUS 3:1- 3:8 INSTRUCTION TO TITUS REMIND THE BELIEVERS</vt:lpstr>
      <vt:lpstr>TITUS 3:1- 3:8 INSTRUCTION TO TITUS REMIND THE BELIEVERS</vt:lpstr>
      <vt:lpstr>TITUS 3:1- 3:8 INSTRUCTION TO TITUS REMIND THE BELIEVERS</vt:lpstr>
      <vt:lpstr>TITUS 3:1- 3:8 INSTRUCTION TO TITUS REMIND THE BELIEVERS</vt:lpstr>
      <vt:lpstr>TITUS 3:1- 3:8 INSTRUCTION TO TITUS REMIND THE BELIEVERS</vt:lpstr>
      <vt:lpstr>TITUS 3:1- 3:8 INSTRUCTION TO TITUS REMIND THE BELIEVERS</vt:lpstr>
      <vt:lpstr>TITUS 3:1- 3:8 INSTRUCTION TO TITUS REMIND THE BELIEVERS</vt:lpstr>
      <vt:lpstr>TITUS 3:1- 3:8 INSTRUCTION TO TITUS REMIND THE BELIEVERS</vt:lpstr>
      <vt:lpstr>TITUS 3:1- 3:8 INSTRUCTION TO TITUS REMIND THE BELIEVERS</vt:lpstr>
      <vt:lpstr>TITUS 3:1- 3:8 INSTRUCTION TO TITUS REMIND THE BELIEVERS</vt:lpstr>
      <vt:lpstr>TITUS 3:1- 3:8 INSTRUCTION TO TITUS REMIND THE BELIEVERS</vt:lpstr>
      <vt:lpstr>TITUS 3:1- 3:8 INSTRUCTION TO TITUS REMIND THE BELIEVERS</vt:lpstr>
      <vt:lpstr>TITUS 3:1- 3:8 INSTRUCTION TO TITUS REMIND THE BELIEVERS</vt:lpstr>
      <vt:lpstr>TITUS 3:9-3:11 INSTRUCTION TO TITUS AVOID CERTAIN THINGS  </vt:lpstr>
      <vt:lpstr>TITUS 3:9-3:11 INSTRUCTION TO TITUS AVOID CERTAIN THINGS  </vt:lpstr>
      <vt:lpstr>TITUS 3:9-3:11 INSTRUCTION TO TITUS AVOID CERTAIN THINGS  </vt:lpstr>
      <vt:lpstr>TITUS 3:9-3:11 INSTRUCTION TO TITUS AVOID CERTAIN THINGS  </vt:lpstr>
      <vt:lpstr>TITUS 3:9-3:11 INSTRUCTION TO TITUS AVOID CERTAIN THINGS  </vt:lpstr>
      <vt:lpstr>TITUS 3:12-15 CLOSING WORDS </vt:lpstr>
      <vt:lpstr>TITUS 3:12-15 CLOSING WORDS </vt:lpstr>
      <vt:lpstr>TITUS 3:12-15 CLOSING WORDS </vt:lpstr>
      <vt:lpstr>TITUS 3:12-15 CLOSING WORDS </vt:lpstr>
      <vt:lpstr>TITUS 3:12-15 CLOSING WORDS </vt:lpstr>
      <vt:lpstr>TITUS 3:12-15 CLOSING WORDS </vt:lpstr>
      <vt:lpstr>THIS CONCLUDES  TITUS CHAPTER 3</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dc:creator>
  <cp:lastModifiedBy>Herman</cp:lastModifiedBy>
  <cp:revision>2</cp:revision>
  <dcterms:created xsi:type="dcterms:W3CDTF">2022-11-07T13:19:23Z</dcterms:created>
  <dcterms:modified xsi:type="dcterms:W3CDTF">2022-11-07T13:28:55Z</dcterms:modified>
</cp:coreProperties>
</file>