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slideLayouts/slideLayout21.xml" ContentType="application/vnd.openxmlformats-officedocument.presentationml.slideLayout+xml"/>
  <Override PartName="/ppt/theme/theme21.xml" ContentType="application/vnd.openxmlformats-officedocument.theme+xml"/>
  <Override PartName="/ppt/slideLayouts/slideLayout22.xml" ContentType="application/vnd.openxmlformats-officedocument.presentationml.slideLayout+xml"/>
  <Override PartName="/ppt/theme/theme22.xml" ContentType="application/vnd.openxmlformats-officedocument.theme+xml"/>
  <Override PartName="/ppt/slideLayouts/slideLayout23.xml" ContentType="application/vnd.openxmlformats-officedocument.presentationml.slideLayout+xml"/>
  <Override PartName="/ppt/theme/theme23.xml" ContentType="application/vnd.openxmlformats-officedocument.theme+xml"/>
  <Override PartName="/ppt/slideLayouts/slideLayout24.xml" ContentType="application/vnd.openxmlformats-officedocument.presentationml.slideLayout+xml"/>
  <Override PartName="/ppt/theme/theme24.xml" ContentType="application/vnd.openxmlformats-officedocument.theme+xml"/>
  <Override PartName="/ppt/slideLayouts/slideLayout25.xml" ContentType="application/vnd.openxmlformats-officedocument.presentationml.slideLayout+xml"/>
  <Override PartName="/ppt/theme/theme25.xml" ContentType="application/vnd.openxmlformats-officedocument.theme+xml"/>
  <Override PartName="/ppt/slideLayouts/slideLayout26.xml" ContentType="application/vnd.openxmlformats-officedocument.presentationml.slideLayout+xml"/>
  <Override PartName="/ppt/theme/theme26.xml" ContentType="application/vnd.openxmlformats-officedocument.theme+xml"/>
  <Override PartName="/ppt/slideLayouts/slideLayout27.xml" ContentType="application/vnd.openxmlformats-officedocument.presentationml.slideLayout+xml"/>
  <Override PartName="/ppt/theme/theme27.xml" ContentType="application/vnd.openxmlformats-officedocument.theme+xml"/>
  <Override PartName="/ppt/slideLayouts/slideLayout28.xml" ContentType="application/vnd.openxmlformats-officedocument.presentationml.slideLayout+xml"/>
  <Override PartName="/ppt/theme/theme28.xml" ContentType="application/vnd.openxmlformats-officedocument.theme+xml"/>
  <Override PartName="/ppt/slideLayouts/slideLayout29.xml" ContentType="application/vnd.openxmlformats-officedocument.presentationml.slideLayout+xml"/>
  <Override PartName="/ppt/theme/theme29.xml" ContentType="application/vnd.openxmlformats-officedocument.theme+xml"/>
  <Override PartName="/ppt/slideLayouts/slideLayout30.xml" ContentType="application/vnd.openxmlformats-officedocument.presentationml.slideLayout+xml"/>
  <Override PartName="/ppt/theme/theme30.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1.xml" ContentType="application/vnd.openxmlformats-officedocument.theme+xml"/>
  <Override PartName="/ppt/theme/theme3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6" r:id="rId4"/>
    <p:sldMasterId id="2147483668" r:id="rId5"/>
    <p:sldMasterId id="2147483670" r:id="rId6"/>
    <p:sldMasterId id="2147483672" r:id="rId7"/>
    <p:sldMasterId id="2147483674" r:id="rId8"/>
    <p:sldMasterId id="2147483676" r:id="rId9"/>
    <p:sldMasterId id="2147483678" r:id="rId10"/>
    <p:sldMasterId id="2147483680" r:id="rId11"/>
    <p:sldMasterId id="2147483682" r:id="rId12"/>
    <p:sldMasterId id="2147483684" r:id="rId13"/>
    <p:sldMasterId id="2147483686" r:id="rId14"/>
    <p:sldMasterId id="2147483688" r:id="rId15"/>
    <p:sldMasterId id="2147483690" r:id="rId16"/>
    <p:sldMasterId id="2147483692" r:id="rId17"/>
    <p:sldMasterId id="2147483694" r:id="rId18"/>
    <p:sldMasterId id="2147483696" r:id="rId19"/>
    <p:sldMasterId id="2147483698" r:id="rId20"/>
    <p:sldMasterId id="2147483700" r:id="rId21"/>
    <p:sldMasterId id="2147483702" r:id="rId22"/>
    <p:sldMasterId id="2147483704" r:id="rId23"/>
    <p:sldMasterId id="2147483706" r:id="rId24"/>
    <p:sldMasterId id="2147483708" r:id="rId25"/>
    <p:sldMasterId id="2147483712" r:id="rId26"/>
    <p:sldMasterId id="2147483714" r:id="rId27"/>
    <p:sldMasterId id="2147483716" r:id="rId28"/>
    <p:sldMasterId id="2147483718" r:id="rId29"/>
    <p:sldMasterId id="2147483720" r:id="rId30"/>
    <p:sldMasterId id="2147483722" r:id="rId31"/>
  </p:sldMasterIdLst>
  <p:notesMasterIdLst>
    <p:notesMasterId r:id="rId63"/>
  </p:notesMasterIdLst>
  <p:sldIdLst>
    <p:sldId id="257" r:id="rId32"/>
    <p:sldId id="258" r:id="rId33"/>
    <p:sldId id="259" r:id="rId34"/>
    <p:sldId id="260" r:id="rId35"/>
    <p:sldId id="261" r:id="rId36"/>
    <p:sldId id="262" r:id="rId37"/>
    <p:sldId id="263" r:id="rId38"/>
    <p:sldId id="264" r:id="rId39"/>
    <p:sldId id="265" r:id="rId40"/>
    <p:sldId id="266" r:id="rId41"/>
    <p:sldId id="267" r:id="rId42"/>
    <p:sldId id="268" r:id="rId43"/>
    <p:sldId id="269" r:id="rId44"/>
    <p:sldId id="270" r:id="rId45"/>
    <p:sldId id="271" r:id="rId46"/>
    <p:sldId id="272" r:id="rId47"/>
    <p:sldId id="273" r:id="rId48"/>
    <p:sldId id="274" r:id="rId49"/>
    <p:sldId id="275" r:id="rId50"/>
    <p:sldId id="276" r:id="rId51"/>
    <p:sldId id="277" r:id="rId52"/>
    <p:sldId id="278" r:id="rId53"/>
    <p:sldId id="279" r:id="rId54"/>
    <p:sldId id="280" r:id="rId55"/>
    <p:sldId id="281" r:id="rId56"/>
    <p:sldId id="283" r:id="rId57"/>
    <p:sldId id="284" r:id="rId58"/>
    <p:sldId id="285" r:id="rId59"/>
    <p:sldId id="286" r:id="rId60"/>
    <p:sldId id="287" r:id="rId61"/>
    <p:sldId id="288"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34" Type="http://schemas.openxmlformats.org/officeDocument/2006/relationships/slide" Target="slides/slide3.xml"/><Relationship Id="rId42" Type="http://schemas.openxmlformats.org/officeDocument/2006/relationships/slide" Target="slides/slide11.xml"/><Relationship Id="rId47" Type="http://schemas.openxmlformats.org/officeDocument/2006/relationships/slide" Target="slides/slide16.xml"/><Relationship Id="rId50" Type="http://schemas.openxmlformats.org/officeDocument/2006/relationships/slide" Target="slides/slide19.xml"/><Relationship Id="rId55" Type="http://schemas.openxmlformats.org/officeDocument/2006/relationships/slide" Target="slides/slide24.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slide" Target="slides/slide22.xml"/><Relationship Id="rId58" Type="http://schemas.openxmlformats.org/officeDocument/2006/relationships/slide" Target="slides/slide27.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3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27BEF6-2E5A-47C6-A27D-BB83BDCCE6D1}" type="datetimeFigureOut">
              <a:rPr lang="en-US" smtClean="0"/>
              <a:t>2/27/2022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D11CB8-9884-49DA-BC4C-C3B601082C67}" type="slidenum">
              <a:rPr lang="en-US" smtClean="0"/>
              <a:t>‹#›</a:t>
            </a:fld>
            <a:endParaRPr lang="en-US"/>
          </a:p>
        </p:txBody>
      </p:sp>
    </p:spTree>
    <p:extLst>
      <p:ext uri="{BB962C8B-B14F-4D97-AF65-F5344CB8AC3E}">
        <p14:creationId xmlns:p14="http://schemas.microsoft.com/office/powerpoint/2010/main" val="3904781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9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589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10C9D4F-67E9-4E10-886F-86DACC51CE80}" type="slidenum">
              <a:rPr lang="en-US" altLang="en-US" smtClean="0">
                <a:solidFill>
                  <a:srgbClr val="000000"/>
                </a:solidFill>
              </a:rPr>
              <a:pPr eaLnBrk="1" hangingPunct="1">
                <a:spcBef>
                  <a:spcPct val="0"/>
                </a:spcBef>
              </a:pPr>
              <a:t>1</a:t>
            </a:fld>
            <a:endParaRPr lang="en-US" altLang="en-US"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6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6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596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96A86732-0011-40D8-8ADF-6C55906DE8E5}" type="slidenum">
              <a:rPr lang="en-US" altLang="en-US" smtClean="0">
                <a:solidFill>
                  <a:srgbClr val="000000"/>
                </a:solidFill>
              </a:rPr>
              <a:pPr eaLnBrk="1" hangingPunct="1">
                <a:spcBef>
                  <a:spcPct val="0"/>
                </a:spcBef>
              </a:pPr>
              <a:t>10</a:t>
            </a:fld>
            <a:endParaRPr lang="en-US" altLang="en-US"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597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6BCF7741-4EEE-4A6F-BABF-973318B11E1C}" type="slidenum">
              <a:rPr lang="en-US" altLang="en-US" smtClean="0">
                <a:solidFill>
                  <a:srgbClr val="000000"/>
                </a:solidFill>
              </a:rPr>
              <a:pPr eaLnBrk="1" hangingPunct="1">
                <a:spcBef>
                  <a:spcPct val="0"/>
                </a:spcBef>
              </a:pPr>
              <a:t>11</a:t>
            </a:fld>
            <a:endParaRPr lang="en-US" altLang="en-US"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597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6BCF7741-4EEE-4A6F-BABF-973318B11E1C}" type="slidenum">
              <a:rPr lang="en-US" altLang="en-US" smtClean="0">
                <a:solidFill>
                  <a:srgbClr val="000000"/>
                </a:solidFill>
              </a:rPr>
              <a:pPr eaLnBrk="1" hangingPunct="1">
                <a:spcBef>
                  <a:spcPct val="0"/>
                </a:spcBef>
              </a:pPr>
              <a:t>12</a:t>
            </a:fld>
            <a:endParaRPr lang="en-US" altLang="en-US"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Genesis 7:4-For yet seven days, and I will cause it to rain upon the earth forty days and forty nights; and every living substance that I have made will I destroy from off the face of the earth.</a:t>
            </a:r>
          </a:p>
          <a:p>
            <a:pPr>
              <a:spcBef>
                <a:spcPct val="0"/>
              </a:spcBef>
            </a:pPr>
            <a:r>
              <a:rPr lang="en-US" altLang="en-US" smtClean="0"/>
              <a:t>Daniel 12:1-8-And at that time shall Michael stand up, the great prince which standeth for the children of thy people: and there shall be a time of trouble, such as never was since there was a nation even to that same time: and at that time thy people shall be delivered, every one that shall be found written in the book.</a:t>
            </a:r>
          </a:p>
          <a:p>
            <a:pPr>
              <a:spcBef>
                <a:spcPct val="0"/>
              </a:spcBef>
            </a:pPr>
            <a:r>
              <a:rPr lang="en-US" altLang="en-US" smtClean="0"/>
              <a:t>2And many of them that sleep in the dust of the earth shall awake, some to everlasting life, and some to shame and everlasting contempt.</a:t>
            </a:r>
          </a:p>
          <a:p>
            <a:pPr>
              <a:spcBef>
                <a:spcPct val="0"/>
              </a:spcBef>
            </a:pPr>
            <a:r>
              <a:rPr lang="en-US" altLang="en-US" smtClean="0"/>
              <a:t>3And they that be wise shall shine as the brightness of the firmament; and they that turn many to righteousness as the stars for ever and ever.</a:t>
            </a:r>
          </a:p>
          <a:p>
            <a:pPr>
              <a:spcBef>
                <a:spcPct val="0"/>
              </a:spcBef>
            </a:pPr>
            <a:r>
              <a:rPr lang="en-US" altLang="en-US" smtClean="0"/>
              <a:t>4But thou, O Daniel, shut up the words, and seal the book, even to the time of the end: many shall run to and fro, and knowledge shall be increased.</a:t>
            </a:r>
          </a:p>
          <a:p>
            <a:pPr>
              <a:spcBef>
                <a:spcPct val="0"/>
              </a:spcBef>
            </a:pPr>
            <a:r>
              <a:rPr lang="en-US" altLang="en-US" smtClean="0"/>
              <a:t>5Then I Daniel looked, and, behold, there stood other two, the one on this side of the bank of the river, and the other on that side of the bank of the river.</a:t>
            </a:r>
          </a:p>
          <a:p>
            <a:pPr>
              <a:spcBef>
                <a:spcPct val="0"/>
              </a:spcBef>
            </a:pPr>
            <a:r>
              <a:rPr lang="en-US" altLang="en-US" smtClean="0"/>
              <a:t>6And one said to the man clothed in linen, which was upon the waters of the river, How long shall it be to the end of these wonders?</a:t>
            </a:r>
          </a:p>
          <a:p>
            <a:pPr>
              <a:spcBef>
                <a:spcPct val="0"/>
              </a:spcBef>
            </a:pPr>
            <a:r>
              <a:rPr lang="en-US" altLang="en-US" smtClean="0"/>
              <a:t>7And I heard the man clothed in linen, which was upon the waters of the river, when he held up his right hand and his left hand unto heaven, and sware by him that liveth for ever that it shall be for a time, times, and an half; and when he shall have accomplished to scatter the power of the holy people, all these things shall be finished.</a:t>
            </a:r>
          </a:p>
          <a:p>
            <a:pPr>
              <a:spcBef>
                <a:spcPct val="0"/>
              </a:spcBef>
            </a:pPr>
            <a:r>
              <a:rPr lang="en-US" altLang="en-US" smtClean="0"/>
              <a:t>8And I heard, but I understood not: then said I, O my Lord, what shall be the end of these things?</a:t>
            </a:r>
          </a:p>
        </p:txBody>
      </p:sp>
      <p:sp>
        <p:nvSpPr>
          <p:cNvPr id="1597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6BCF7741-4EEE-4A6F-BABF-973318B11E1C}" type="slidenum">
              <a:rPr lang="en-US" altLang="en-US" smtClean="0">
                <a:solidFill>
                  <a:srgbClr val="000000"/>
                </a:solidFill>
              </a:rPr>
              <a:pPr eaLnBrk="1" hangingPunct="1">
                <a:spcBef>
                  <a:spcPct val="0"/>
                </a:spcBef>
              </a:pPr>
              <a:t>13</a:t>
            </a:fld>
            <a:endParaRPr lang="en-US" altLang="en-US"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8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8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598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5607840-7367-44BD-82BA-A5B73A7F1763}" type="slidenum">
              <a:rPr lang="en-US" altLang="en-US" smtClean="0">
                <a:solidFill>
                  <a:srgbClr val="000000"/>
                </a:solidFill>
              </a:rPr>
              <a:pPr eaLnBrk="1" hangingPunct="1">
                <a:spcBef>
                  <a:spcPct val="0"/>
                </a:spcBef>
              </a:pPr>
              <a:t>14</a:t>
            </a:fld>
            <a:endParaRPr lang="en-US" altLang="en-US"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8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8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John 1:18-No man hath seen God at any time; the only begotten Son, which is in the bosom of the Father, he hath declared him.</a:t>
            </a:r>
          </a:p>
          <a:p>
            <a:pPr>
              <a:spcBef>
                <a:spcPct val="0"/>
              </a:spcBef>
            </a:pPr>
            <a:r>
              <a:rPr lang="en-US" altLang="en-US" smtClean="0"/>
              <a:t>Rev. 1:13-And in the midst of the seven candlesticks one like unto the Son of man, clothed with a garment down to the foot, and girt about the paps with a golden girdle.</a:t>
            </a:r>
          </a:p>
          <a:p>
            <a:pPr>
              <a:spcBef>
                <a:spcPct val="0"/>
              </a:spcBef>
            </a:pPr>
            <a:r>
              <a:rPr lang="en-US" altLang="en-US" smtClean="0"/>
              <a:t>Rev. 4:2-And immediately I was in the spirit: and, behold, a throne was set in heaven, and one sat on the throne.</a:t>
            </a:r>
          </a:p>
          <a:p>
            <a:pPr>
              <a:spcBef>
                <a:spcPct val="0"/>
              </a:spcBef>
            </a:pPr>
            <a:r>
              <a:rPr lang="en-US" altLang="en-US" smtClean="0"/>
              <a:t>Rev. 4:11-Thou art worthy, O Lord, to receive glory and honour and power: for thou hast created all things, and for thy pleasure they are and were created.</a:t>
            </a:r>
          </a:p>
          <a:p>
            <a:pPr>
              <a:spcBef>
                <a:spcPct val="0"/>
              </a:spcBef>
            </a:pPr>
            <a:r>
              <a:rPr lang="en-US" altLang="en-US" smtClean="0"/>
              <a:t>Rev. 5:6-And I beheld, and, lo, in the midst of the throne and of the four beasts, and in the midst of the elders, stood a Lamb as it had been slain, having seven horns and seven eyes, which are the seven Spirits of God sent forth into all the earth.</a:t>
            </a:r>
          </a:p>
          <a:p>
            <a:pPr>
              <a:spcBef>
                <a:spcPct val="0"/>
              </a:spcBef>
            </a:pPr>
            <a:r>
              <a:rPr lang="en-US" altLang="en-US" smtClean="0"/>
              <a:t>Rev. 8:3-And another angel came and stood at the altar, having a golden censer; and there was given unto him much incense, that he should offer it with the prayers of all saints upon the golden altar which was before the throne.</a:t>
            </a:r>
          </a:p>
          <a:p>
            <a:pPr>
              <a:spcBef>
                <a:spcPct val="0"/>
              </a:spcBef>
            </a:pPr>
            <a:endParaRPr lang="en-US" altLang="en-US" smtClean="0"/>
          </a:p>
        </p:txBody>
      </p:sp>
      <p:sp>
        <p:nvSpPr>
          <p:cNvPr id="1598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5607840-7367-44BD-82BA-A5B73A7F1763}" type="slidenum">
              <a:rPr lang="en-US" altLang="en-US" smtClean="0">
                <a:solidFill>
                  <a:srgbClr val="000000"/>
                </a:solidFill>
              </a:rPr>
              <a:pPr eaLnBrk="1" hangingPunct="1">
                <a:spcBef>
                  <a:spcPct val="0"/>
                </a:spcBef>
              </a:pPr>
              <a:t>15</a:t>
            </a:fld>
            <a:endParaRPr lang="en-US" altLang="en-US"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9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9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Daniel 12:7-And I heard the man clothed in linen, which was upon the waters of the river, when he held up his right hand and his left hand unto heaven, and sware by him that liveth for ever that it shall be for a time, times, and an half; and when he shall have accomplished to scatter the power of the holy people, all these things shall be finished.</a:t>
            </a:r>
          </a:p>
          <a:p>
            <a:pPr>
              <a:spcBef>
                <a:spcPct val="0"/>
              </a:spcBef>
            </a:pPr>
            <a:r>
              <a:rPr lang="en-US" altLang="en-US" smtClean="0"/>
              <a:t>Daniel 10:8-Therefore I was left alone, and saw this great vision, and there remained no strength in me: for my comeliness was turned in me into corruption, and I retained no strength.</a:t>
            </a:r>
          </a:p>
        </p:txBody>
      </p:sp>
      <p:sp>
        <p:nvSpPr>
          <p:cNvPr id="1599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2D17FFE-0BD8-4728-B339-F3FBF7D72881}" type="slidenum">
              <a:rPr lang="en-US" altLang="en-US" smtClean="0">
                <a:solidFill>
                  <a:srgbClr val="000000"/>
                </a:solidFill>
              </a:rPr>
              <a:pPr eaLnBrk="1" hangingPunct="1">
                <a:spcBef>
                  <a:spcPct val="0"/>
                </a:spcBef>
              </a:pPr>
              <a:t>16</a:t>
            </a:fld>
            <a:endParaRPr lang="en-US" altLang="en-US"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0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0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600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A6702F6-50C9-46E0-8EC4-EF1D3B4B6906}" type="slidenum">
              <a:rPr lang="en-US" altLang="en-US" smtClean="0">
                <a:solidFill>
                  <a:srgbClr val="000000"/>
                </a:solidFill>
              </a:rPr>
              <a:pPr eaLnBrk="1" hangingPunct="1">
                <a:spcBef>
                  <a:spcPct val="0"/>
                </a:spcBef>
              </a:pPr>
              <a:t>17</a:t>
            </a:fld>
            <a:endParaRPr lang="en-US" altLang="en-US"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0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0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600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A6702F6-50C9-46E0-8EC4-EF1D3B4B6906}" type="slidenum">
              <a:rPr lang="en-US" altLang="en-US" smtClean="0">
                <a:solidFill>
                  <a:srgbClr val="000000"/>
                </a:solidFill>
              </a:rPr>
              <a:pPr eaLnBrk="1" hangingPunct="1">
                <a:spcBef>
                  <a:spcPct val="0"/>
                </a:spcBef>
              </a:pPr>
              <a:t>18</a:t>
            </a:fld>
            <a:endParaRPr lang="en-US" altLang="en-US"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1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1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2 Peter 3:9-The Lord is not slack concerning his promise, as some men count slackness; but is longsuffering to us-ward, not willing that any should perish, but that all should come to repentance.</a:t>
            </a:r>
          </a:p>
          <a:p>
            <a:pPr>
              <a:spcBef>
                <a:spcPct val="0"/>
              </a:spcBef>
            </a:pPr>
            <a:r>
              <a:rPr lang="en-US" altLang="en-US" smtClean="0"/>
              <a:t>1 Peter 5:10-But the God of all grace, who hath called us unto his eternal glory by Christ Jesus, after that ye have suffered a while, make you perfect, stablish, strengthen, settle you.</a:t>
            </a:r>
          </a:p>
        </p:txBody>
      </p:sp>
      <p:sp>
        <p:nvSpPr>
          <p:cNvPr id="1601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A4461B5-4770-42EB-AAA8-110FBDC78FC9}" type="slidenum">
              <a:rPr lang="en-US" altLang="en-US" smtClean="0">
                <a:solidFill>
                  <a:srgbClr val="000000"/>
                </a:solidFill>
              </a:rPr>
              <a:pPr eaLnBrk="1" hangingPunct="1">
                <a:spcBef>
                  <a:spcPct val="0"/>
                </a:spcBef>
              </a:pPr>
              <a:t>19</a:t>
            </a:fld>
            <a:endParaRPr lang="en-US" alt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9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589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10C9D4F-67E9-4E10-886F-86DACC51CE80}" type="slidenum">
              <a:rPr lang="en-US" altLang="en-US" smtClean="0">
                <a:solidFill>
                  <a:srgbClr val="000000"/>
                </a:solidFill>
              </a:rPr>
              <a:pPr eaLnBrk="1" hangingPunct="1">
                <a:spcBef>
                  <a:spcPct val="0"/>
                </a:spcBef>
              </a:pPr>
              <a:t>2</a:t>
            </a:fld>
            <a:endParaRPr lang="en-US" altLang="en-US" smtClean="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2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2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Revelation 11:14-The second woe is past; and, behold, the third woe cometh quickly.</a:t>
            </a:r>
          </a:p>
          <a:p>
            <a:pPr>
              <a:spcBef>
                <a:spcPct val="0"/>
              </a:spcBef>
            </a:pPr>
            <a:r>
              <a:rPr lang="en-US" altLang="en-US" smtClean="0"/>
              <a:t>Revelation 11:15-And the seventh angel sounded; and there were great voices in heaven, saying, The kingdoms of this world are become the kingdoms of our Lord, and of his Christ; and he shall reign for ever and ever.</a:t>
            </a:r>
          </a:p>
        </p:txBody>
      </p:sp>
      <p:sp>
        <p:nvSpPr>
          <p:cNvPr id="1602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75F59CDC-DAD2-4EE9-8B35-41585CE03219}" type="slidenum">
              <a:rPr lang="en-US" altLang="en-US" smtClean="0">
                <a:solidFill>
                  <a:srgbClr val="000000"/>
                </a:solidFill>
              </a:rPr>
              <a:pPr eaLnBrk="1" hangingPunct="1">
                <a:spcBef>
                  <a:spcPct val="0"/>
                </a:spcBef>
              </a:pPr>
              <a:t>20</a:t>
            </a:fld>
            <a:endParaRPr lang="en-US" altLang="en-US" smtClean="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3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3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603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7A0F5809-D5DA-4831-951B-66EA603C414B}" type="slidenum">
              <a:rPr lang="en-US" altLang="en-US" smtClean="0">
                <a:solidFill>
                  <a:srgbClr val="000000"/>
                </a:solidFill>
              </a:rPr>
              <a:pPr eaLnBrk="1" hangingPunct="1">
                <a:spcBef>
                  <a:spcPct val="0"/>
                </a:spcBef>
              </a:pPr>
              <a:t>21</a:t>
            </a:fld>
            <a:endParaRPr lang="en-US" altLang="en-US"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4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604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FDFEAD9-98EA-4C53-8C82-EC55E4FFFF05}" type="slidenum">
              <a:rPr lang="en-US" altLang="en-US" smtClean="0">
                <a:solidFill>
                  <a:srgbClr val="000000"/>
                </a:solidFill>
              </a:rPr>
              <a:pPr eaLnBrk="1" hangingPunct="1">
                <a:spcBef>
                  <a:spcPct val="0"/>
                </a:spcBef>
              </a:pPr>
              <a:t>22</a:t>
            </a:fld>
            <a:endParaRPr lang="en-US" altLang="en-US" smtClean="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4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604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FDFEAD9-98EA-4C53-8C82-EC55E4FFFF05}" type="slidenum">
              <a:rPr lang="en-US" altLang="en-US" smtClean="0">
                <a:solidFill>
                  <a:srgbClr val="000000"/>
                </a:solidFill>
              </a:rPr>
              <a:pPr eaLnBrk="1" hangingPunct="1">
                <a:spcBef>
                  <a:spcPct val="0"/>
                </a:spcBef>
              </a:pPr>
              <a:t>23</a:t>
            </a:fld>
            <a:endParaRPr lang="en-US" altLang="en-US" smtClean="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5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605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4FA720E7-2018-444E-8102-4EDCF7D562CE}" type="slidenum">
              <a:rPr lang="en-US" altLang="en-US" smtClean="0">
                <a:solidFill>
                  <a:srgbClr val="000000"/>
                </a:solidFill>
              </a:rPr>
              <a:pPr eaLnBrk="1" hangingPunct="1">
                <a:spcBef>
                  <a:spcPct val="0"/>
                </a:spcBef>
              </a:pPr>
              <a:t>24</a:t>
            </a:fld>
            <a:endParaRPr lang="en-US" altLang="en-US" smtClean="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6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6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Philippians 3:20-21-For our conversation is in heaven; from whence also we look for the Saviour, the Lord Jesus Christ:</a:t>
            </a:r>
          </a:p>
          <a:p>
            <a:pPr>
              <a:spcBef>
                <a:spcPct val="0"/>
              </a:spcBef>
            </a:pPr>
            <a:r>
              <a:rPr lang="en-US" altLang="en-US" smtClean="0"/>
              <a:t>21Who shall change our vile body, that it may be fashioned like unto his glorious body, according to the working whereby he is able even to subdue all things unto himself.</a:t>
            </a:r>
          </a:p>
        </p:txBody>
      </p:sp>
      <p:sp>
        <p:nvSpPr>
          <p:cNvPr id="1606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3321702-0037-484D-89A7-01EED964D451}" type="slidenum">
              <a:rPr lang="en-US" altLang="en-US" smtClean="0">
                <a:solidFill>
                  <a:srgbClr val="000000"/>
                </a:solidFill>
              </a:rPr>
              <a:pPr eaLnBrk="1" hangingPunct="1">
                <a:spcBef>
                  <a:spcPct val="0"/>
                </a:spcBef>
              </a:pPr>
              <a:t>25</a:t>
            </a:fld>
            <a:endParaRPr lang="en-US" altLang="en-US" smtClean="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Psalms 19:10-More to be desired are they than gold, yea, than much fine gold: sweeter also than honey and the honeycomb.</a:t>
            </a:r>
          </a:p>
          <a:p>
            <a:pPr>
              <a:spcBef>
                <a:spcPct val="0"/>
              </a:spcBef>
            </a:pPr>
            <a:r>
              <a:rPr lang="en-US" altLang="en-US" smtClean="0"/>
              <a:t>Psalms 119:103-How sweet are thy words unto my taste! yea, sweeter than honey to my mouth!</a:t>
            </a:r>
          </a:p>
          <a:p>
            <a:pPr>
              <a:spcBef>
                <a:spcPct val="0"/>
              </a:spcBef>
            </a:pPr>
            <a:r>
              <a:rPr lang="en-US" altLang="en-US" smtClean="0"/>
              <a:t>Jeremiah 15:16-Thy words were found, and I did eat them; and thy word was unto me the joy and rejoicing of mine heart: for I am called by thy name, O LORD God of hosts.</a:t>
            </a:r>
          </a:p>
          <a:p>
            <a:pPr>
              <a:spcBef>
                <a:spcPct val="0"/>
              </a:spcBef>
            </a:pPr>
            <a:r>
              <a:rPr lang="en-US" altLang="en-US" smtClean="0"/>
              <a:t>Ezekiel 2:8-10-But thou, son of man, hear what I say unto thee; Be not thou rebellious like that rebellious house: open thy mouth, and eat that I give thee.</a:t>
            </a:r>
          </a:p>
          <a:p>
            <a:pPr>
              <a:spcBef>
                <a:spcPct val="0"/>
              </a:spcBef>
            </a:pPr>
            <a:r>
              <a:rPr lang="en-US" altLang="en-US" smtClean="0"/>
              <a:t>9And when I looked, behold, an hand was sent unto me; and, lo, a roll of a book was therein;</a:t>
            </a:r>
          </a:p>
          <a:p>
            <a:pPr>
              <a:spcBef>
                <a:spcPct val="0"/>
              </a:spcBef>
            </a:pPr>
            <a:r>
              <a:rPr lang="en-US" altLang="en-US" smtClean="0"/>
              <a:t>10And he spread it before me; and it was written within and without: and there was written therein lamentations, and mourning, and woe.</a:t>
            </a:r>
          </a:p>
          <a:p>
            <a:pPr>
              <a:spcBef>
                <a:spcPct val="0"/>
              </a:spcBef>
            </a:pPr>
            <a:r>
              <a:rPr lang="en-US" altLang="en-US" smtClean="0"/>
              <a:t>1Moreover he said unto me, Son of man, eat that thou findest; eat this roll, and go speak unto the house of Israel.</a:t>
            </a:r>
          </a:p>
          <a:p>
            <a:pPr>
              <a:spcBef>
                <a:spcPct val="0"/>
              </a:spcBef>
            </a:pPr>
            <a:r>
              <a:rPr lang="en-US" altLang="en-US" smtClean="0"/>
              <a:t>2So I opened my mouth, and he caused me to eat that roll.</a:t>
            </a:r>
          </a:p>
          <a:p>
            <a:pPr>
              <a:spcBef>
                <a:spcPct val="0"/>
              </a:spcBef>
            </a:pPr>
            <a:r>
              <a:rPr lang="en-US" altLang="en-US" smtClean="0"/>
              <a:t>3And he said unto me, Son of man, cause thy belly to eat, and fill thy bowels with this roll that I give thee. Then did I eat it; and it was in my mouth as honey for sweetness.</a:t>
            </a:r>
          </a:p>
          <a:p>
            <a:pPr>
              <a:spcBef>
                <a:spcPct val="0"/>
              </a:spcBef>
            </a:pPr>
            <a:r>
              <a:rPr lang="en-US" altLang="en-US" smtClean="0"/>
              <a:t>4And he said unto me, Son of man, go, get thee unto the house of Israel, and speak with my words unto them.</a:t>
            </a:r>
          </a:p>
        </p:txBody>
      </p:sp>
      <p:sp>
        <p:nvSpPr>
          <p:cNvPr id="1607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71CDA874-1E21-4E15-9D8A-1708924A1707}" type="slidenum">
              <a:rPr lang="en-US" altLang="en-US" smtClean="0">
                <a:solidFill>
                  <a:srgbClr val="000000"/>
                </a:solidFill>
              </a:rPr>
              <a:pPr eaLnBrk="1" hangingPunct="1">
                <a:spcBef>
                  <a:spcPct val="0"/>
                </a:spcBef>
              </a:pPr>
              <a:t>26</a:t>
            </a:fld>
            <a:endParaRPr lang="en-US" altLang="en-US" smtClean="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8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8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Romans 8:17-And if children, then heirs; heirs of God, and joint-heirs with Christ; if so be that we suffer with him, that we may be also glorified together.</a:t>
            </a:r>
          </a:p>
          <a:p>
            <a:pPr>
              <a:spcBef>
                <a:spcPct val="0"/>
              </a:spcBef>
            </a:pPr>
            <a:r>
              <a:rPr lang="en-US" altLang="en-US" smtClean="0"/>
              <a:t>Zechariah 14:5-And ye shall flee to the valley of the mountains; for the valley of the mountains shall reach unto Azal: yea, ye shall flee, like as ye fled from before the earthquake in the days of Uzziah king of Judah: and the LORD my God shall come, and all the saints with thee.</a:t>
            </a:r>
          </a:p>
          <a:p>
            <a:pPr>
              <a:spcBef>
                <a:spcPct val="0"/>
              </a:spcBef>
            </a:pPr>
            <a:r>
              <a:rPr lang="en-US" altLang="en-US" smtClean="0"/>
              <a:t>1 Thessalonians 3:13-To the end he may stablish your hearts unblameable in holiness before God, even our Father, at the coming of our Lord Jesus Christ with all his saints.</a:t>
            </a:r>
          </a:p>
          <a:p>
            <a:pPr>
              <a:spcBef>
                <a:spcPct val="0"/>
              </a:spcBef>
            </a:pPr>
            <a:r>
              <a:rPr lang="en-US" altLang="en-US" smtClean="0"/>
              <a:t>Jude 1:14-And Enoch also, the seventh from Adam, prophesied of these, saying, Behold, the Lord cometh with ten thousands of his saints,</a:t>
            </a:r>
          </a:p>
          <a:p>
            <a:pPr>
              <a:spcBef>
                <a:spcPct val="0"/>
              </a:spcBef>
            </a:pPr>
            <a:r>
              <a:rPr lang="en-US" altLang="en-US" smtClean="0"/>
              <a:t>Revelation 19:14-And the armies which were in heaven followed him upon white horses, clothed in fine linen, white and clean.</a:t>
            </a:r>
          </a:p>
          <a:p>
            <a:pPr>
              <a:spcBef>
                <a:spcPct val="0"/>
              </a:spcBef>
            </a:pPr>
            <a:r>
              <a:rPr lang="en-US" altLang="en-US" smtClean="0"/>
              <a:t>1 Corinthians 6:2-Do ye not know that the saints shall judge the world? and if the world shall be judged by you, are ye unworthy to judge the smallest matters?</a:t>
            </a:r>
          </a:p>
          <a:p>
            <a:pPr>
              <a:spcBef>
                <a:spcPct val="0"/>
              </a:spcBef>
            </a:pPr>
            <a:r>
              <a:rPr lang="en-US" altLang="en-US" smtClean="0"/>
              <a:t>Psalms 149:6-9-Let the high praises of God be in their mouth, and a twoedged sword in their hand;</a:t>
            </a:r>
          </a:p>
          <a:p>
            <a:pPr>
              <a:spcBef>
                <a:spcPct val="0"/>
              </a:spcBef>
            </a:pPr>
            <a:r>
              <a:rPr lang="en-US" altLang="en-US" smtClean="0"/>
              <a:t>7To execute vengeance upon the heathen, and punishments upon the people;</a:t>
            </a:r>
          </a:p>
          <a:p>
            <a:pPr>
              <a:spcBef>
                <a:spcPct val="0"/>
              </a:spcBef>
            </a:pPr>
            <a:r>
              <a:rPr lang="en-US" altLang="en-US" smtClean="0"/>
              <a:t>8To bind their kings with chains, and their nobles with fetters of iron;</a:t>
            </a:r>
          </a:p>
          <a:p>
            <a:pPr>
              <a:spcBef>
                <a:spcPct val="0"/>
              </a:spcBef>
            </a:pPr>
            <a:r>
              <a:rPr lang="en-US" altLang="en-US" smtClean="0"/>
              <a:t>9To execute upon them the judgment written: this honour have all his saints. Praise ye the LORD.</a:t>
            </a:r>
          </a:p>
        </p:txBody>
      </p:sp>
      <p:sp>
        <p:nvSpPr>
          <p:cNvPr id="1608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45A9F8CA-6741-43B2-BF0B-DD189E60DC47}" type="slidenum">
              <a:rPr lang="en-US" altLang="en-US" smtClean="0">
                <a:solidFill>
                  <a:srgbClr val="000000"/>
                </a:solidFill>
              </a:rPr>
              <a:pPr eaLnBrk="1" hangingPunct="1">
                <a:spcBef>
                  <a:spcPct val="0"/>
                </a:spcBef>
              </a:pPr>
              <a:t>27</a:t>
            </a:fld>
            <a:endParaRPr lang="en-US" altLang="en-US" smtClean="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9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9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609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E349BBC-F882-4C33-A230-6B441DB8ABD9}" type="slidenum">
              <a:rPr lang="en-US" altLang="en-US" smtClean="0">
                <a:solidFill>
                  <a:srgbClr val="000000"/>
                </a:solidFill>
              </a:rPr>
              <a:pPr eaLnBrk="1" hangingPunct="1">
                <a:spcBef>
                  <a:spcPct val="0"/>
                </a:spcBef>
              </a:pPr>
              <a:t>28</a:t>
            </a:fld>
            <a:endParaRPr lang="en-US" altLang="en-US" smtClean="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0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Revelation 1:11-Saying, I am Alpha and Omega, the first and the last: and, What thou seest, write in a book, and send it unto the seven churches which are in Asia; unto Ephesus, and unto Smyrna, and unto Pergamos, and unto Thyatira, and unto Sardis, and unto Philadelphia, and unto Laodicea.</a:t>
            </a:r>
          </a:p>
        </p:txBody>
      </p:sp>
      <p:sp>
        <p:nvSpPr>
          <p:cNvPr id="1610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1A609E95-5AD1-4AC5-BDC8-68CCA4F1B9CC}" type="slidenum">
              <a:rPr lang="en-US" altLang="en-US" smtClean="0">
                <a:solidFill>
                  <a:srgbClr val="000000"/>
                </a:solidFill>
              </a:rPr>
              <a:pPr eaLnBrk="1" hangingPunct="1">
                <a:spcBef>
                  <a:spcPct val="0"/>
                </a:spcBef>
              </a:pPr>
              <a:t>29</a:t>
            </a:fld>
            <a:endParaRPr lang="en-US" alt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9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Revelation 5:7-And he came and took the book out of the right hand of him that sat upon the throne</a:t>
            </a:r>
          </a:p>
          <a:p>
            <a:pPr>
              <a:spcBef>
                <a:spcPct val="0"/>
              </a:spcBef>
            </a:pPr>
            <a:r>
              <a:rPr lang="en-US" altLang="en-US" smtClean="0"/>
              <a:t>Hebrews 1:2-Hath in these last days spoken unto us by his Son, whom he hath appointed heir of all things, by whom also he made the worlds;</a:t>
            </a:r>
          </a:p>
          <a:p>
            <a:pPr>
              <a:spcBef>
                <a:spcPct val="0"/>
              </a:spcBef>
            </a:pPr>
            <a:endParaRPr lang="en-US" altLang="en-US" smtClean="0"/>
          </a:p>
        </p:txBody>
      </p:sp>
      <p:sp>
        <p:nvSpPr>
          <p:cNvPr id="1589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10C9D4F-67E9-4E10-886F-86DACC51CE80}" type="slidenum">
              <a:rPr lang="en-US" altLang="en-US" smtClean="0">
                <a:solidFill>
                  <a:srgbClr val="000000"/>
                </a:solidFill>
              </a:rPr>
              <a:pPr eaLnBrk="1" hangingPunct="1">
                <a:spcBef>
                  <a:spcPct val="0"/>
                </a:spcBef>
              </a:pPr>
              <a:t>3</a:t>
            </a:fld>
            <a:endParaRPr lang="en-US" altLang="en-US" smtClean="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0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Revelation 1:11-Saying, I am Alpha and Omega, the first and the last: and, What thou seest, write in a book, and send it unto the seven churches which are in Asia; unto Ephesus, and unto Smyrna, and unto Pergamos, and unto Thyatira, and unto Sardis, and unto Philadelphia, and unto Laodicea.</a:t>
            </a:r>
          </a:p>
        </p:txBody>
      </p:sp>
      <p:sp>
        <p:nvSpPr>
          <p:cNvPr id="1610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1A609E95-5AD1-4AC5-BDC8-68CCA4F1B9CC}" type="slidenum">
              <a:rPr lang="en-US" altLang="en-US" smtClean="0">
                <a:solidFill>
                  <a:srgbClr val="000000"/>
                </a:solidFill>
              </a:rPr>
              <a:pPr eaLnBrk="1" hangingPunct="1">
                <a:spcBef>
                  <a:spcPct val="0"/>
                </a:spcBef>
              </a:pPr>
              <a:t>30</a:t>
            </a:fld>
            <a:endParaRPr lang="en-US" alt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0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0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Rev. 4:4-And round about the throne were four and twenty seats: and upon the seats I saw four and twenty elders sitting, clothed in white raiment; and they had on their heads crowns of gold.</a:t>
            </a:r>
          </a:p>
          <a:p>
            <a:pPr>
              <a:spcBef>
                <a:spcPct val="0"/>
              </a:spcBef>
            </a:pPr>
            <a:r>
              <a:rPr lang="en-US" altLang="en-US" smtClean="0"/>
              <a:t>Rev. 4:10-The four and twenty elders fall down before him that sat on the throne, and worship him that liveth for ever and ever, and cast their crowns before the throne, saying,</a:t>
            </a:r>
          </a:p>
          <a:p>
            <a:pPr>
              <a:spcBef>
                <a:spcPct val="0"/>
              </a:spcBef>
            </a:pPr>
            <a:r>
              <a:rPr lang="en-US" altLang="en-US" smtClean="0"/>
              <a:t>Rev. 6:2-And I saw, and behold a white horse: and he that sat on him had a bow; and a crown was given unto him: and he went forth conquering, and to conquer.</a:t>
            </a:r>
          </a:p>
          <a:p>
            <a:pPr>
              <a:spcBef>
                <a:spcPct val="0"/>
              </a:spcBef>
            </a:pPr>
            <a:endParaRPr lang="en-US" altLang="en-US" smtClean="0"/>
          </a:p>
        </p:txBody>
      </p:sp>
      <p:sp>
        <p:nvSpPr>
          <p:cNvPr id="1590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0AF60E08-87FE-4F58-921D-8EC703A19EB6}" type="slidenum">
              <a:rPr lang="en-US" altLang="en-US" smtClean="0">
                <a:solidFill>
                  <a:srgbClr val="000000"/>
                </a:solidFill>
              </a:rPr>
              <a:pPr eaLnBrk="1" hangingPunct="1">
                <a:spcBef>
                  <a:spcPct val="0"/>
                </a:spcBef>
              </a:pPr>
              <a:t>4</a:t>
            </a:fld>
            <a:endParaRPr lang="en-US" altLang="en-US"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1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1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Rev. 1:7-Behold, he cometh with clouds; and every eye shall see him, and they also which pierced him: and all kindreds of the earth shall wail because of him. Even so, Amen.</a:t>
            </a:r>
          </a:p>
          <a:p>
            <a:pPr>
              <a:spcBef>
                <a:spcPct val="0"/>
              </a:spcBef>
            </a:pPr>
            <a:r>
              <a:rPr lang="en-US" altLang="en-US" smtClean="0"/>
              <a:t>Rev. 1:15-16-And his feet like unto fine brass, as if they burned in a furnace; and his voice as the sound of many waters.</a:t>
            </a:r>
          </a:p>
          <a:p>
            <a:pPr>
              <a:spcBef>
                <a:spcPct val="0"/>
              </a:spcBef>
            </a:pPr>
            <a:r>
              <a:rPr lang="en-US" altLang="en-US" smtClean="0"/>
              <a:t>16And he had in his right hand seven stars: and out of his mouth went a sharp twoedged sword: and his countenance was as the sun shineth in his strength.</a:t>
            </a:r>
          </a:p>
        </p:txBody>
      </p:sp>
      <p:sp>
        <p:nvSpPr>
          <p:cNvPr id="1591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764A5A00-91DE-4ACD-9978-F0006DC03876}" type="slidenum">
              <a:rPr lang="en-US" altLang="en-US" smtClean="0">
                <a:solidFill>
                  <a:srgbClr val="000000"/>
                </a:solidFill>
              </a:rPr>
              <a:pPr eaLnBrk="1" hangingPunct="1">
                <a:spcBef>
                  <a:spcPct val="0"/>
                </a:spcBef>
              </a:pPr>
              <a:t>5</a:t>
            </a:fld>
            <a:endParaRPr lang="en-US" alt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2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2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Genesis 9:13-I do set my bow in the cloud, and it shall be for a token of a covenant between me and the earth.</a:t>
            </a:r>
          </a:p>
          <a:p>
            <a:pPr>
              <a:spcBef>
                <a:spcPct val="0"/>
              </a:spcBef>
            </a:pPr>
            <a:r>
              <a:rPr lang="en-US" altLang="en-US" smtClean="0"/>
              <a:t>Ezekiel 1:28-As the appearance of the bow that is in the cloud in the day of rain, so was the appearance of the brightness round about. This was the appearance of the likeness of the glory of the LORD. And when I saw it, I fell upon my face, and I heard a voice of one that spake.</a:t>
            </a:r>
          </a:p>
          <a:p>
            <a:pPr>
              <a:spcBef>
                <a:spcPct val="0"/>
              </a:spcBef>
            </a:pPr>
            <a:r>
              <a:rPr lang="en-US" altLang="en-US" smtClean="0"/>
              <a:t>Rev. 7:14-And I said unto him, Sir, thou knowest. And he said to me, These are they which came out of great tribulation, and have washed their robes, and made them white in the blood of the Lamb.</a:t>
            </a:r>
          </a:p>
          <a:p>
            <a:pPr>
              <a:spcBef>
                <a:spcPct val="0"/>
              </a:spcBef>
            </a:pPr>
            <a:r>
              <a:rPr lang="en-US" altLang="en-US" smtClean="0"/>
              <a:t>Heb. 10:29-Of how much sorer punishment, suppose ye, shall he be thought worthy, who hath trodden under foot the Son of God, and hath counted the blood of the covenant, wherewith he was sanctified, an unholy thing, and hath done despite unto the Spirit of grace?</a:t>
            </a:r>
          </a:p>
        </p:txBody>
      </p:sp>
      <p:sp>
        <p:nvSpPr>
          <p:cNvPr id="1592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39B8BA1C-63E6-47AA-9D10-E1CD4AE76450}" type="slidenum">
              <a:rPr lang="en-US" altLang="en-US" smtClean="0">
                <a:solidFill>
                  <a:srgbClr val="000000"/>
                </a:solidFill>
              </a:rPr>
              <a:pPr eaLnBrk="1" hangingPunct="1">
                <a:spcBef>
                  <a:spcPct val="0"/>
                </a:spcBef>
              </a:pPr>
              <a:t>6</a:t>
            </a:fld>
            <a:endParaRPr lang="en-US" alt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3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3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593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3B317C3D-01B8-4858-AEC2-B1FA237BE1C8}" type="slidenum">
              <a:rPr lang="en-US" altLang="en-US" smtClean="0">
                <a:solidFill>
                  <a:srgbClr val="000000"/>
                </a:solidFill>
              </a:rPr>
              <a:pPr eaLnBrk="1" hangingPunct="1">
                <a:spcBef>
                  <a:spcPct val="0"/>
                </a:spcBef>
              </a:pPr>
              <a:t>7</a:t>
            </a:fld>
            <a:endParaRPr lang="en-US" altLang="en-US"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3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3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Col. 1:20-And, having made peace through the blood of his cross, by him to reconcile all things unto himself; by him, I say, whether they be things in earth, or things in heaven.</a:t>
            </a:r>
          </a:p>
          <a:p>
            <a:pPr>
              <a:spcBef>
                <a:spcPct val="0"/>
              </a:spcBef>
            </a:pPr>
            <a:r>
              <a:rPr lang="en-US" altLang="en-US" smtClean="0"/>
              <a:t>Romans 8:17-And if children, then heirs; heirs of God, and joint-heirs with Christ; if so be that we suffer with him, that we may be also glorified together.</a:t>
            </a:r>
          </a:p>
          <a:p>
            <a:pPr>
              <a:spcBef>
                <a:spcPct val="0"/>
              </a:spcBef>
            </a:pPr>
            <a:r>
              <a:rPr lang="en-US" altLang="en-US" smtClean="0"/>
              <a:t>Hebrews 9:15-And for this cause he is the mediator of the new testament, that by means of death, for the redemption of the transgressions that were under the first testament, they which are called might receive the promise of eternal inheritance.</a:t>
            </a:r>
          </a:p>
          <a:p>
            <a:pPr>
              <a:spcBef>
                <a:spcPct val="0"/>
              </a:spcBef>
            </a:pPr>
            <a:r>
              <a:rPr lang="en-US" altLang="en-US" smtClean="0"/>
              <a:t>2 Timothy 2:12-If we suffer, we shall also reign with him: if we deny him, he also will deny us:</a:t>
            </a:r>
          </a:p>
          <a:p>
            <a:pPr>
              <a:spcBef>
                <a:spcPct val="0"/>
              </a:spcBef>
            </a:pPr>
            <a:r>
              <a:rPr lang="en-US" altLang="en-US" smtClean="0"/>
              <a:t>Revelation 1:6-And hath made us kings and priests unto God and his Father; to him be glory and dominion for ever and ever. Amen.</a:t>
            </a:r>
          </a:p>
          <a:p>
            <a:pPr>
              <a:spcBef>
                <a:spcPct val="0"/>
              </a:spcBef>
            </a:pPr>
            <a:r>
              <a:rPr lang="en-US" altLang="en-US" smtClean="0"/>
              <a:t>Revelation 2:27-And he shall rule them with a rod of iron; as the vessels of a potter shall they be broken to shivers: even as I received of my Father.</a:t>
            </a:r>
          </a:p>
        </p:txBody>
      </p:sp>
      <p:sp>
        <p:nvSpPr>
          <p:cNvPr id="1593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3B317C3D-01B8-4858-AEC2-B1FA237BE1C8}" type="slidenum">
              <a:rPr lang="en-US" altLang="en-US" smtClean="0">
                <a:solidFill>
                  <a:srgbClr val="000000"/>
                </a:solidFill>
              </a:rPr>
              <a:pPr eaLnBrk="1" hangingPunct="1">
                <a:spcBef>
                  <a:spcPct val="0"/>
                </a:spcBef>
              </a:pPr>
              <a:t>8</a:t>
            </a:fld>
            <a:endParaRPr lang="en-US" altLang="en-US"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5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5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595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4959BF9F-498D-48F5-86D3-466807FB04EC}" type="slidenum">
              <a:rPr lang="en-US" altLang="en-US" smtClean="0">
                <a:solidFill>
                  <a:srgbClr val="000000"/>
                </a:solidFill>
              </a:rPr>
              <a:pPr eaLnBrk="1" hangingPunct="1">
                <a:spcBef>
                  <a:spcPct val="0"/>
                </a:spcBef>
              </a:pPr>
              <a:t>9</a:t>
            </a:fld>
            <a:endParaRPr lang="en-US" alt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9A4843-95E5-44C1-A7C3-BCE5BD802A9E}" type="datetimeFigureOut">
              <a:rPr lang="en-US"/>
              <a:pPr>
                <a:defRPr/>
              </a:pPr>
              <a:t>2/27/2022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8317CE-9C5E-406E-AD5C-8964C3FD0D2A}" type="slidenum">
              <a:rPr lang="en-US"/>
              <a:pPr>
                <a:defRPr/>
              </a:pPr>
              <a:t>‹#›</a:t>
            </a:fld>
            <a:endParaRPr lang="en-US"/>
          </a:p>
        </p:txBody>
      </p:sp>
    </p:spTree>
    <p:extLst>
      <p:ext uri="{BB962C8B-B14F-4D97-AF65-F5344CB8AC3E}">
        <p14:creationId xmlns:p14="http://schemas.microsoft.com/office/powerpoint/2010/main" val="378772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9A4843-95E5-44C1-A7C3-BCE5BD802A9E}" type="datetimeFigureOut">
              <a:rPr lang="en-US"/>
              <a:pPr>
                <a:defRPr/>
              </a:pPr>
              <a:t>2/27/2022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CF20CE-6707-40EE-B2E3-4BFE575DA090}" type="slidenum">
              <a:rPr lang="en-US"/>
              <a:pPr>
                <a:defRPr/>
              </a:pPr>
              <a:t>‹#›</a:t>
            </a:fld>
            <a:endParaRPr lang="en-US"/>
          </a:p>
        </p:txBody>
      </p:sp>
    </p:spTree>
    <p:extLst>
      <p:ext uri="{BB962C8B-B14F-4D97-AF65-F5344CB8AC3E}">
        <p14:creationId xmlns:p14="http://schemas.microsoft.com/office/powerpoint/2010/main" val="1665770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9A4843-95E5-44C1-A7C3-BCE5BD802A9E}" type="datetimeFigureOut">
              <a:rPr lang="en-US"/>
              <a:pPr>
                <a:defRPr/>
              </a:pPr>
              <a:t>2/27/2022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4B8A13-3CBF-4BDB-949A-150638AA2C52}" type="slidenum">
              <a:rPr lang="en-US"/>
              <a:pPr>
                <a:defRPr/>
              </a:pPr>
              <a:t>‹#›</a:t>
            </a:fld>
            <a:endParaRPr lang="en-US"/>
          </a:p>
        </p:txBody>
      </p:sp>
    </p:spTree>
    <p:extLst>
      <p:ext uri="{BB962C8B-B14F-4D97-AF65-F5344CB8AC3E}">
        <p14:creationId xmlns:p14="http://schemas.microsoft.com/office/powerpoint/2010/main" val="3092591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9A4843-95E5-44C1-A7C3-BCE5BD802A9E}" type="datetimeFigureOut">
              <a:rPr lang="en-US"/>
              <a:pPr>
                <a:defRPr/>
              </a:pPr>
              <a:t>2/27/2022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4B8A13-3CBF-4BDB-949A-150638AA2C52}" type="slidenum">
              <a:rPr lang="en-US"/>
              <a:pPr>
                <a:defRPr/>
              </a:pPr>
              <a:t>‹#›</a:t>
            </a:fld>
            <a:endParaRPr lang="en-US"/>
          </a:p>
        </p:txBody>
      </p:sp>
    </p:spTree>
    <p:extLst>
      <p:ext uri="{BB962C8B-B14F-4D97-AF65-F5344CB8AC3E}">
        <p14:creationId xmlns:p14="http://schemas.microsoft.com/office/powerpoint/2010/main" val="405928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9A4843-95E5-44C1-A7C3-BCE5BD802A9E}" type="datetimeFigureOut">
              <a:rPr lang="en-US"/>
              <a:pPr>
                <a:defRPr/>
              </a:pPr>
              <a:t>2/27/2022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4B8A13-3CBF-4BDB-949A-150638AA2C52}" type="slidenum">
              <a:rPr lang="en-US"/>
              <a:pPr>
                <a:defRPr/>
              </a:pPr>
              <a:t>‹#›</a:t>
            </a:fld>
            <a:endParaRPr lang="en-US"/>
          </a:p>
        </p:txBody>
      </p:sp>
    </p:spTree>
    <p:extLst>
      <p:ext uri="{BB962C8B-B14F-4D97-AF65-F5344CB8AC3E}">
        <p14:creationId xmlns:p14="http://schemas.microsoft.com/office/powerpoint/2010/main" val="3809208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9A4843-95E5-44C1-A7C3-BCE5BD802A9E}" type="datetimeFigureOut">
              <a:rPr lang="en-US"/>
              <a:pPr>
                <a:defRPr/>
              </a:pPr>
              <a:t>2/27/2022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7BFCE0-7253-4B36-ABDF-78529FE32933}" type="slidenum">
              <a:rPr lang="en-US"/>
              <a:pPr>
                <a:defRPr/>
              </a:pPr>
              <a:t>‹#›</a:t>
            </a:fld>
            <a:endParaRPr lang="en-US"/>
          </a:p>
        </p:txBody>
      </p:sp>
    </p:spTree>
    <p:extLst>
      <p:ext uri="{BB962C8B-B14F-4D97-AF65-F5344CB8AC3E}">
        <p14:creationId xmlns:p14="http://schemas.microsoft.com/office/powerpoint/2010/main" val="1468447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9A4843-95E5-44C1-A7C3-BCE5BD802A9E}" type="datetimeFigureOut">
              <a:rPr lang="en-US"/>
              <a:pPr>
                <a:defRPr/>
              </a:pPr>
              <a:t>2/27/2022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7BFCE0-7253-4B36-ABDF-78529FE32933}" type="slidenum">
              <a:rPr lang="en-US"/>
              <a:pPr>
                <a:defRPr/>
              </a:pPr>
              <a:t>‹#›</a:t>
            </a:fld>
            <a:endParaRPr lang="en-US"/>
          </a:p>
        </p:txBody>
      </p:sp>
    </p:spTree>
    <p:extLst>
      <p:ext uri="{BB962C8B-B14F-4D97-AF65-F5344CB8AC3E}">
        <p14:creationId xmlns:p14="http://schemas.microsoft.com/office/powerpoint/2010/main" val="3875003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9A4843-95E5-44C1-A7C3-BCE5BD802A9E}" type="datetimeFigureOut">
              <a:rPr lang="en-US"/>
              <a:pPr>
                <a:defRPr/>
              </a:pPr>
              <a:t>2/27/2022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23E092-F0CE-4320-A367-61115B661917}" type="slidenum">
              <a:rPr lang="en-US"/>
              <a:pPr>
                <a:defRPr/>
              </a:pPr>
              <a:t>‹#›</a:t>
            </a:fld>
            <a:endParaRPr lang="en-US"/>
          </a:p>
        </p:txBody>
      </p:sp>
    </p:spTree>
    <p:extLst>
      <p:ext uri="{BB962C8B-B14F-4D97-AF65-F5344CB8AC3E}">
        <p14:creationId xmlns:p14="http://schemas.microsoft.com/office/powerpoint/2010/main" val="1854418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9A4843-95E5-44C1-A7C3-BCE5BD802A9E}" type="datetimeFigureOut">
              <a:rPr lang="en-US"/>
              <a:pPr>
                <a:defRPr/>
              </a:pPr>
              <a:t>2/27/2022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0A8D95-8347-48C6-83E1-4101F14B7DF6}" type="slidenum">
              <a:rPr lang="en-US"/>
              <a:pPr>
                <a:defRPr/>
              </a:pPr>
              <a:t>‹#›</a:t>
            </a:fld>
            <a:endParaRPr lang="en-US"/>
          </a:p>
        </p:txBody>
      </p:sp>
    </p:spTree>
    <p:extLst>
      <p:ext uri="{BB962C8B-B14F-4D97-AF65-F5344CB8AC3E}">
        <p14:creationId xmlns:p14="http://schemas.microsoft.com/office/powerpoint/2010/main" val="3087417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9A4843-95E5-44C1-A7C3-BCE5BD802A9E}" type="datetimeFigureOut">
              <a:rPr lang="en-US"/>
              <a:pPr>
                <a:defRPr/>
              </a:pPr>
              <a:t>2/27/2022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0A8D95-8347-48C6-83E1-4101F14B7DF6}" type="slidenum">
              <a:rPr lang="en-US"/>
              <a:pPr>
                <a:defRPr/>
              </a:pPr>
              <a:t>‹#›</a:t>
            </a:fld>
            <a:endParaRPr lang="en-US"/>
          </a:p>
        </p:txBody>
      </p:sp>
    </p:spTree>
    <p:extLst>
      <p:ext uri="{BB962C8B-B14F-4D97-AF65-F5344CB8AC3E}">
        <p14:creationId xmlns:p14="http://schemas.microsoft.com/office/powerpoint/2010/main" val="1704340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9A4843-95E5-44C1-A7C3-BCE5BD802A9E}" type="datetimeFigureOut">
              <a:rPr lang="en-US"/>
              <a:pPr>
                <a:defRPr/>
              </a:pPr>
              <a:t>2/27/2022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947778-B5EF-4382-AAE3-FABF49DB6424}" type="slidenum">
              <a:rPr lang="en-US"/>
              <a:pPr>
                <a:defRPr/>
              </a:pPr>
              <a:t>‹#›</a:t>
            </a:fld>
            <a:endParaRPr lang="en-US"/>
          </a:p>
        </p:txBody>
      </p:sp>
    </p:spTree>
    <p:extLst>
      <p:ext uri="{BB962C8B-B14F-4D97-AF65-F5344CB8AC3E}">
        <p14:creationId xmlns:p14="http://schemas.microsoft.com/office/powerpoint/2010/main" val="2970360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9A4843-95E5-44C1-A7C3-BCE5BD802A9E}" type="datetimeFigureOut">
              <a:rPr lang="en-US"/>
              <a:pPr>
                <a:defRPr/>
              </a:pPr>
              <a:t>2/27/2022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8317CE-9C5E-406E-AD5C-8964C3FD0D2A}" type="slidenum">
              <a:rPr lang="en-US"/>
              <a:pPr>
                <a:defRPr/>
              </a:pPr>
              <a:t>‹#›</a:t>
            </a:fld>
            <a:endParaRPr lang="en-US"/>
          </a:p>
        </p:txBody>
      </p:sp>
    </p:spTree>
    <p:extLst>
      <p:ext uri="{BB962C8B-B14F-4D97-AF65-F5344CB8AC3E}">
        <p14:creationId xmlns:p14="http://schemas.microsoft.com/office/powerpoint/2010/main" val="33992385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9A4843-95E5-44C1-A7C3-BCE5BD802A9E}" type="datetimeFigureOut">
              <a:rPr lang="en-US"/>
              <a:pPr>
                <a:defRPr/>
              </a:pPr>
              <a:t>2/27/2022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F4D2D2-20F7-40ED-9627-2FFCFCF675D1}" type="slidenum">
              <a:rPr lang="en-US"/>
              <a:pPr>
                <a:defRPr/>
              </a:pPr>
              <a:t>‹#›</a:t>
            </a:fld>
            <a:endParaRPr lang="en-US"/>
          </a:p>
        </p:txBody>
      </p:sp>
    </p:spTree>
    <p:extLst>
      <p:ext uri="{BB962C8B-B14F-4D97-AF65-F5344CB8AC3E}">
        <p14:creationId xmlns:p14="http://schemas.microsoft.com/office/powerpoint/2010/main" val="35528223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9A4843-95E5-44C1-A7C3-BCE5BD802A9E}" type="datetimeFigureOut">
              <a:rPr lang="en-US"/>
              <a:pPr>
                <a:defRPr/>
              </a:pPr>
              <a:t>2/27/2022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817757-DD05-40E5-9D64-A15FD8FF60A6}" type="slidenum">
              <a:rPr lang="en-US"/>
              <a:pPr>
                <a:defRPr/>
              </a:pPr>
              <a:t>‹#›</a:t>
            </a:fld>
            <a:endParaRPr lang="en-US"/>
          </a:p>
        </p:txBody>
      </p:sp>
    </p:spTree>
    <p:extLst>
      <p:ext uri="{BB962C8B-B14F-4D97-AF65-F5344CB8AC3E}">
        <p14:creationId xmlns:p14="http://schemas.microsoft.com/office/powerpoint/2010/main" val="2634730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9A4843-95E5-44C1-A7C3-BCE5BD802A9E}" type="datetimeFigureOut">
              <a:rPr lang="en-US"/>
              <a:pPr>
                <a:defRPr/>
              </a:pPr>
              <a:t>2/27/2022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80E05-D353-456F-9705-8569E62CAE60}" type="slidenum">
              <a:rPr lang="en-US"/>
              <a:pPr>
                <a:defRPr/>
              </a:pPr>
              <a:t>‹#›</a:t>
            </a:fld>
            <a:endParaRPr lang="en-US"/>
          </a:p>
        </p:txBody>
      </p:sp>
    </p:spTree>
    <p:extLst>
      <p:ext uri="{BB962C8B-B14F-4D97-AF65-F5344CB8AC3E}">
        <p14:creationId xmlns:p14="http://schemas.microsoft.com/office/powerpoint/2010/main" val="1963690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9A4843-95E5-44C1-A7C3-BCE5BD802A9E}" type="datetimeFigureOut">
              <a:rPr lang="en-US"/>
              <a:pPr>
                <a:defRPr/>
              </a:pPr>
              <a:t>2/27/2022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80E05-D353-456F-9705-8569E62CAE60}" type="slidenum">
              <a:rPr lang="en-US"/>
              <a:pPr>
                <a:defRPr/>
              </a:pPr>
              <a:t>‹#›</a:t>
            </a:fld>
            <a:endParaRPr lang="en-US"/>
          </a:p>
        </p:txBody>
      </p:sp>
    </p:spTree>
    <p:extLst>
      <p:ext uri="{BB962C8B-B14F-4D97-AF65-F5344CB8AC3E}">
        <p14:creationId xmlns:p14="http://schemas.microsoft.com/office/powerpoint/2010/main" val="1783148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9A4843-95E5-44C1-A7C3-BCE5BD802A9E}" type="datetimeFigureOut">
              <a:rPr lang="en-US"/>
              <a:pPr>
                <a:defRPr/>
              </a:pPr>
              <a:t>2/27/2022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10EB30-48E2-4917-BAB5-637F2B2C5F48}" type="slidenum">
              <a:rPr lang="en-US"/>
              <a:pPr>
                <a:defRPr/>
              </a:pPr>
              <a:t>‹#›</a:t>
            </a:fld>
            <a:endParaRPr lang="en-US"/>
          </a:p>
        </p:txBody>
      </p:sp>
    </p:spTree>
    <p:extLst>
      <p:ext uri="{BB962C8B-B14F-4D97-AF65-F5344CB8AC3E}">
        <p14:creationId xmlns:p14="http://schemas.microsoft.com/office/powerpoint/2010/main" val="19583420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9A4843-95E5-44C1-A7C3-BCE5BD802A9E}" type="datetimeFigureOut">
              <a:rPr lang="en-US"/>
              <a:pPr>
                <a:defRPr/>
              </a:pPr>
              <a:t>2/27/2022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FEDCE1-04ED-40C7-8D74-F19899362AA7}" type="slidenum">
              <a:rPr lang="en-US"/>
              <a:pPr>
                <a:defRPr/>
              </a:pPr>
              <a:t>‹#›</a:t>
            </a:fld>
            <a:endParaRPr lang="en-US"/>
          </a:p>
        </p:txBody>
      </p:sp>
    </p:spTree>
    <p:extLst>
      <p:ext uri="{BB962C8B-B14F-4D97-AF65-F5344CB8AC3E}">
        <p14:creationId xmlns:p14="http://schemas.microsoft.com/office/powerpoint/2010/main" val="1178597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9A4843-95E5-44C1-A7C3-BCE5BD802A9E}" type="datetimeFigureOut">
              <a:rPr lang="en-US"/>
              <a:pPr>
                <a:defRPr/>
              </a:pPr>
              <a:t>2/27/2022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D4F6E1-577D-4625-9DA0-A33BAC3860C6}" type="slidenum">
              <a:rPr lang="en-US"/>
              <a:pPr>
                <a:defRPr/>
              </a:pPr>
              <a:t>‹#›</a:t>
            </a:fld>
            <a:endParaRPr lang="en-US"/>
          </a:p>
        </p:txBody>
      </p:sp>
    </p:spTree>
    <p:extLst>
      <p:ext uri="{BB962C8B-B14F-4D97-AF65-F5344CB8AC3E}">
        <p14:creationId xmlns:p14="http://schemas.microsoft.com/office/powerpoint/2010/main" val="41488777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9A4843-95E5-44C1-A7C3-BCE5BD802A9E}" type="datetimeFigureOut">
              <a:rPr lang="en-US"/>
              <a:pPr>
                <a:defRPr/>
              </a:pPr>
              <a:t>2/27/2022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F0127C-FAB2-4C98-961E-1880D3866BD4}" type="slidenum">
              <a:rPr lang="en-US"/>
              <a:pPr>
                <a:defRPr/>
              </a:pPr>
              <a:t>‹#›</a:t>
            </a:fld>
            <a:endParaRPr lang="en-US"/>
          </a:p>
        </p:txBody>
      </p:sp>
    </p:spTree>
    <p:extLst>
      <p:ext uri="{BB962C8B-B14F-4D97-AF65-F5344CB8AC3E}">
        <p14:creationId xmlns:p14="http://schemas.microsoft.com/office/powerpoint/2010/main" val="15643693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9A4843-95E5-44C1-A7C3-BCE5BD802A9E}" type="datetimeFigureOut">
              <a:rPr lang="en-US"/>
              <a:pPr>
                <a:defRPr/>
              </a:pPr>
              <a:t>2/27/2022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1B4931-8DEF-4039-9395-5D9EB5BCCEA5}" type="slidenum">
              <a:rPr lang="en-US"/>
              <a:pPr>
                <a:defRPr/>
              </a:pPr>
              <a:t>‹#›</a:t>
            </a:fld>
            <a:endParaRPr lang="en-US"/>
          </a:p>
        </p:txBody>
      </p:sp>
    </p:spTree>
    <p:extLst>
      <p:ext uri="{BB962C8B-B14F-4D97-AF65-F5344CB8AC3E}">
        <p14:creationId xmlns:p14="http://schemas.microsoft.com/office/powerpoint/2010/main" val="2964644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9A4843-95E5-44C1-A7C3-BCE5BD802A9E}" type="datetimeFigureOut">
              <a:rPr lang="en-US"/>
              <a:pPr>
                <a:defRPr/>
              </a:pPr>
              <a:t>2/27/2022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629720-5E45-4F1B-A563-4D0F99958C98}" type="slidenum">
              <a:rPr lang="en-US"/>
              <a:pPr>
                <a:defRPr/>
              </a:pPr>
              <a:t>‹#›</a:t>
            </a:fld>
            <a:endParaRPr lang="en-US"/>
          </a:p>
        </p:txBody>
      </p:sp>
    </p:spTree>
    <p:extLst>
      <p:ext uri="{BB962C8B-B14F-4D97-AF65-F5344CB8AC3E}">
        <p14:creationId xmlns:p14="http://schemas.microsoft.com/office/powerpoint/2010/main" val="3796151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EAC00E5-D163-47F7-ADA6-D9AAB0EA86BD}" type="datetimeFigureOut">
              <a:rPr lang="en-US"/>
              <a:pPr>
                <a:defRPr/>
              </a:pPr>
              <a:t>2/27/2022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6CCF5C-BF07-446A-AF5A-82A9B3B509DB}" type="slidenum">
              <a:rPr lang="en-US"/>
              <a:pPr>
                <a:defRPr/>
              </a:pPr>
              <a:t>‹#›</a:t>
            </a:fld>
            <a:endParaRPr lang="en-US"/>
          </a:p>
        </p:txBody>
      </p:sp>
    </p:spTree>
    <p:extLst>
      <p:ext uri="{BB962C8B-B14F-4D97-AF65-F5344CB8AC3E}">
        <p14:creationId xmlns:p14="http://schemas.microsoft.com/office/powerpoint/2010/main" val="10908068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9A4843-95E5-44C1-A7C3-BCE5BD802A9E}" type="datetimeFigureOut">
              <a:rPr lang="en-US"/>
              <a:pPr>
                <a:defRPr/>
              </a:pPr>
              <a:t>2/27/2022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629720-5E45-4F1B-A563-4D0F99958C98}" type="slidenum">
              <a:rPr lang="en-US"/>
              <a:pPr>
                <a:defRPr/>
              </a:pPr>
              <a:t>‹#›</a:t>
            </a:fld>
            <a:endParaRPr lang="en-US"/>
          </a:p>
        </p:txBody>
      </p:sp>
    </p:spTree>
    <p:extLst>
      <p:ext uri="{BB962C8B-B14F-4D97-AF65-F5344CB8AC3E}">
        <p14:creationId xmlns:p14="http://schemas.microsoft.com/office/powerpoint/2010/main" val="27806380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C1FFB31-B8EC-4690-8BD0-A0C6871DD7BB}" type="datetime1">
              <a:rPr lang="en-US"/>
              <a:pPr>
                <a:defRPr/>
              </a:pPr>
              <a:t>2/27/2022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Revelation Lesson</a:t>
            </a:r>
          </a:p>
        </p:txBody>
      </p:sp>
      <p:sp>
        <p:nvSpPr>
          <p:cNvPr id="6" name="Slide Number Placeholder 5"/>
          <p:cNvSpPr>
            <a:spLocks noGrp="1"/>
          </p:cNvSpPr>
          <p:nvPr>
            <p:ph type="sldNum" sz="quarter" idx="12"/>
          </p:nvPr>
        </p:nvSpPr>
        <p:spPr/>
        <p:txBody>
          <a:bodyPr/>
          <a:lstStyle>
            <a:lvl1pPr>
              <a:defRPr/>
            </a:lvl1pPr>
          </a:lstStyle>
          <a:p>
            <a:pPr>
              <a:defRPr/>
            </a:pPr>
            <a:fld id="{86FE3439-829A-486F-B13B-6FCE70AABDD3}" type="slidenum">
              <a:rPr lang="en-US"/>
              <a:pPr>
                <a:defRPr/>
              </a:pPr>
              <a:t>‹#›</a:t>
            </a:fld>
            <a:endParaRPr lang="en-US"/>
          </a:p>
        </p:txBody>
      </p:sp>
    </p:spTree>
    <p:extLst>
      <p:ext uri="{BB962C8B-B14F-4D97-AF65-F5344CB8AC3E}">
        <p14:creationId xmlns:p14="http://schemas.microsoft.com/office/powerpoint/2010/main" val="2119622712"/>
      </p:ext>
    </p:extLst>
  </p:cSld>
  <p:clrMapOvr>
    <a:masterClrMapping/>
  </p:clrMapOvr>
  <p:transition spd="slow">
    <p:check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C8EF4C-FDBC-4FF9-83D1-B1B3868B9C2F}" type="datetime1">
              <a:rPr lang="en-US"/>
              <a:pPr>
                <a:defRPr/>
              </a:pPr>
              <a:t>2/27/2022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Revelation Lesson</a:t>
            </a:r>
          </a:p>
        </p:txBody>
      </p:sp>
      <p:sp>
        <p:nvSpPr>
          <p:cNvPr id="6" name="Slide Number Placeholder 5"/>
          <p:cNvSpPr>
            <a:spLocks noGrp="1"/>
          </p:cNvSpPr>
          <p:nvPr>
            <p:ph type="sldNum" sz="quarter" idx="12"/>
          </p:nvPr>
        </p:nvSpPr>
        <p:spPr/>
        <p:txBody>
          <a:bodyPr/>
          <a:lstStyle>
            <a:lvl1pPr>
              <a:defRPr/>
            </a:lvl1pPr>
          </a:lstStyle>
          <a:p>
            <a:pPr>
              <a:defRPr/>
            </a:pPr>
            <a:fld id="{4CE47B0B-C2E1-43F7-9474-75B5087A11A8}" type="slidenum">
              <a:rPr lang="en-US"/>
              <a:pPr>
                <a:defRPr/>
              </a:pPr>
              <a:t>‹#›</a:t>
            </a:fld>
            <a:endParaRPr lang="en-US"/>
          </a:p>
        </p:txBody>
      </p:sp>
    </p:spTree>
    <p:extLst>
      <p:ext uri="{BB962C8B-B14F-4D97-AF65-F5344CB8AC3E}">
        <p14:creationId xmlns:p14="http://schemas.microsoft.com/office/powerpoint/2010/main" val="2026818318"/>
      </p:ext>
    </p:extLst>
  </p:cSld>
  <p:clrMapOvr>
    <a:masterClrMapping/>
  </p:clrMapOvr>
  <p:transition spd="slow">
    <p:checke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88614FA-625A-41D9-90B3-94E906754D59}" type="datetime1">
              <a:rPr lang="en-US"/>
              <a:pPr>
                <a:defRPr/>
              </a:pPr>
              <a:t>2/27/2022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Revelation Lesson</a:t>
            </a:r>
          </a:p>
        </p:txBody>
      </p:sp>
      <p:sp>
        <p:nvSpPr>
          <p:cNvPr id="6" name="Slide Number Placeholder 5"/>
          <p:cNvSpPr>
            <a:spLocks noGrp="1"/>
          </p:cNvSpPr>
          <p:nvPr>
            <p:ph type="sldNum" sz="quarter" idx="12"/>
          </p:nvPr>
        </p:nvSpPr>
        <p:spPr/>
        <p:txBody>
          <a:bodyPr/>
          <a:lstStyle>
            <a:lvl1pPr>
              <a:defRPr/>
            </a:lvl1pPr>
          </a:lstStyle>
          <a:p>
            <a:pPr>
              <a:defRPr/>
            </a:pPr>
            <a:fld id="{AB457B5E-C4BA-4105-97B5-317B21762334}" type="slidenum">
              <a:rPr lang="en-US"/>
              <a:pPr>
                <a:defRPr/>
              </a:pPr>
              <a:t>‹#›</a:t>
            </a:fld>
            <a:endParaRPr lang="en-US"/>
          </a:p>
        </p:txBody>
      </p:sp>
    </p:spTree>
    <p:extLst>
      <p:ext uri="{BB962C8B-B14F-4D97-AF65-F5344CB8AC3E}">
        <p14:creationId xmlns:p14="http://schemas.microsoft.com/office/powerpoint/2010/main" val="685610945"/>
      </p:ext>
    </p:extLst>
  </p:cSld>
  <p:clrMapOvr>
    <a:masterClrMapping/>
  </p:clrMapOvr>
  <p:transition spd="slow">
    <p:checke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57857B9-8166-4F4D-BB56-10F0154E85A3}" type="datetime1">
              <a:rPr lang="en-US"/>
              <a:pPr>
                <a:defRPr/>
              </a:pPr>
              <a:t>2/27/2022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Revelation Lesson</a:t>
            </a:r>
          </a:p>
        </p:txBody>
      </p:sp>
      <p:sp>
        <p:nvSpPr>
          <p:cNvPr id="7" name="Slide Number Placeholder 5"/>
          <p:cNvSpPr>
            <a:spLocks noGrp="1"/>
          </p:cNvSpPr>
          <p:nvPr>
            <p:ph type="sldNum" sz="quarter" idx="12"/>
          </p:nvPr>
        </p:nvSpPr>
        <p:spPr/>
        <p:txBody>
          <a:bodyPr/>
          <a:lstStyle>
            <a:lvl1pPr>
              <a:defRPr/>
            </a:lvl1pPr>
          </a:lstStyle>
          <a:p>
            <a:pPr>
              <a:defRPr/>
            </a:pPr>
            <a:fld id="{1D1698C2-049A-467E-9E98-57A966D1F527}" type="slidenum">
              <a:rPr lang="en-US"/>
              <a:pPr>
                <a:defRPr/>
              </a:pPr>
              <a:t>‹#›</a:t>
            </a:fld>
            <a:endParaRPr lang="en-US"/>
          </a:p>
        </p:txBody>
      </p:sp>
    </p:spTree>
    <p:extLst>
      <p:ext uri="{BB962C8B-B14F-4D97-AF65-F5344CB8AC3E}">
        <p14:creationId xmlns:p14="http://schemas.microsoft.com/office/powerpoint/2010/main" val="3852549256"/>
      </p:ext>
    </p:extLst>
  </p:cSld>
  <p:clrMapOvr>
    <a:masterClrMapping/>
  </p:clrMapOvr>
  <p:transition spd="slow">
    <p:check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6005545-70C4-41DA-9007-FFB4764DA0BD}" type="datetime1">
              <a:rPr lang="en-US"/>
              <a:pPr>
                <a:defRPr/>
              </a:pPr>
              <a:t>2/27/2022</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Revelation Lesson</a:t>
            </a:r>
          </a:p>
        </p:txBody>
      </p:sp>
      <p:sp>
        <p:nvSpPr>
          <p:cNvPr id="9" name="Slide Number Placeholder 5"/>
          <p:cNvSpPr>
            <a:spLocks noGrp="1"/>
          </p:cNvSpPr>
          <p:nvPr>
            <p:ph type="sldNum" sz="quarter" idx="12"/>
          </p:nvPr>
        </p:nvSpPr>
        <p:spPr/>
        <p:txBody>
          <a:bodyPr/>
          <a:lstStyle>
            <a:lvl1pPr>
              <a:defRPr/>
            </a:lvl1pPr>
          </a:lstStyle>
          <a:p>
            <a:pPr>
              <a:defRPr/>
            </a:pPr>
            <a:fld id="{A8F9ABE9-CF44-46CE-A99B-4BD2973D0B02}" type="slidenum">
              <a:rPr lang="en-US"/>
              <a:pPr>
                <a:defRPr/>
              </a:pPr>
              <a:t>‹#›</a:t>
            </a:fld>
            <a:endParaRPr lang="en-US"/>
          </a:p>
        </p:txBody>
      </p:sp>
    </p:spTree>
    <p:extLst>
      <p:ext uri="{BB962C8B-B14F-4D97-AF65-F5344CB8AC3E}">
        <p14:creationId xmlns:p14="http://schemas.microsoft.com/office/powerpoint/2010/main" val="188261925"/>
      </p:ext>
    </p:extLst>
  </p:cSld>
  <p:clrMapOvr>
    <a:masterClrMapping/>
  </p:clrMapOvr>
  <p:transition spd="slow">
    <p:check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841C9DB-03A8-4A02-8C06-64BF0AEB9655}" type="datetime1">
              <a:rPr lang="en-US"/>
              <a:pPr>
                <a:defRPr/>
              </a:pPr>
              <a:t>2/27/2022</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Revelation Lesson</a:t>
            </a:r>
          </a:p>
        </p:txBody>
      </p:sp>
      <p:sp>
        <p:nvSpPr>
          <p:cNvPr id="5" name="Slide Number Placeholder 5"/>
          <p:cNvSpPr>
            <a:spLocks noGrp="1"/>
          </p:cNvSpPr>
          <p:nvPr>
            <p:ph type="sldNum" sz="quarter" idx="12"/>
          </p:nvPr>
        </p:nvSpPr>
        <p:spPr/>
        <p:txBody>
          <a:bodyPr/>
          <a:lstStyle>
            <a:lvl1pPr>
              <a:defRPr/>
            </a:lvl1pPr>
          </a:lstStyle>
          <a:p>
            <a:pPr>
              <a:defRPr/>
            </a:pPr>
            <a:fld id="{C54AF381-1BE8-4967-8D91-02A86EBE559A}" type="slidenum">
              <a:rPr lang="en-US"/>
              <a:pPr>
                <a:defRPr/>
              </a:pPr>
              <a:t>‹#›</a:t>
            </a:fld>
            <a:endParaRPr lang="en-US"/>
          </a:p>
        </p:txBody>
      </p:sp>
    </p:spTree>
    <p:extLst>
      <p:ext uri="{BB962C8B-B14F-4D97-AF65-F5344CB8AC3E}">
        <p14:creationId xmlns:p14="http://schemas.microsoft.com/office/powerpoint/2010/main" val="4067397218"/>
      </p:ext>
    </p:extLst>
  </p:cSld>
  <p:clrMapOvr>
    <a:masterClrMapping/>
  </p:clrMapOvr>
  <p:transition spd="slow">
    <p:check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DCE7198-5E64-49A1-8894-2445BE8C09C9}" type="datetime1">
              <a:rPr lang="en-US"/>
              <a:pPr>
                <a:defRPr/>
              </a:pPr>
              <a:t>2/27/2022</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Revelation Lesson</a:t>
            </a:r>
          </a:p>
        </p:txBody>
      </p:sp>
      <p:sp>
        <p:nvSpPr>
          <p:cNvPr id="4" name="Slide Number Placeholder 5"/>
          <p:cNvSpPr>
            <a:spLocks noGrp="1"/>
          </p:cNvSpPr>
          <p:nvPr>
            <p:ph type="sldNum" sz="quarter" idx="12"/>
          </p:nvPr>
        </p:nvSpPr>
        <p:spPr/>
        <p:txBody>
          <a:bodyPr/>
          <a:lstStyle>
            <a:lvl1pPr>
              <a:defRPr/>
            </a:lvl1pPr>
          </a:lstStyle>
          <a:p>
            <a:pPr>
              <a:defRPr/>
            </a:pPr>
            <a:fld id="{ED7A5CFD-82BB-464F-9198-AA6F7D4CC836}" type="slidenum">
              <a:rPr lang="en-US"/>
              <a:pPr>
                <a:defRPr/>
              </a:pPr>
              <a:t>‹#›</a:t>
            </a:fld>
            <a:endParaRPr lang="en-US"/>
          </a:p>
        </p:txBody>
      </p:sp>
    </p:spTree>
    <p:extLst>
      <p:ext uri="{BB962C8B-B14F-4D97-AF65-F5344CB8AC3E}">
        <p14:creationId xmlns:p14="http://schemas.microsoft.com/office/powerpoint/2010/main" val="520885094"/>
      </p:ext>
    </p:extLst>
  </p:cSld>
  <p:clrMapOvr>
    <a:masterClrMapping/>
  </p:clrMapOvr>
  <p:transition spd="slow">
    <p:check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3D188CD-BE0B-491C-BB8B-DEC243FFD18C}" type="datetime1">
              <a:rPr lang="en-US"/>
              <a:pPr>
                <a:defRPr/>
              </a:pPr>
              <a:t>2/27/2022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Revelation Lesson</a:t>
            </a:r>
          </a:p>
        </p:txBody>
      </p:sp>
      <p:sp>
        <p:nvSpPr>
          <p:cNvPr id="7" name="Slide Number Placeholder 5"/>
          <p:cNvSpPr>
            <a:spLocks noGrp="1"/>
          </p:cNvSpPr>
          <p:nvPr>
            <p:ph type="sldNum" sz="quarter" idx="12"/>
          </p:nvPr>
        </p:nvSpPr>
        <p:spPr/>
        <p:txBody>
          <a:bodyPr/>
          <a:lstStyle>
            <a:lvl1pPr>
              <a:defRPr/>
            </a:lvl1pPr>
          </a:lstStyle>
          <a:p>
            <a:pPr>
              <a:defRPr/>
            </a:pPr>
            <a:fld id="{795B9206-BF61-449E-9E7C-1E11EC93BC3F}" type="slidenum">
              <a:rPr lang="en-US"/>
              <a:pPr>
                <a:defRPr/>
              </a:pPr>
              <a:t>‹#›</a:t>
            </a:fld>
            <a:endParaRPr lang="en-US"/>
          </a:p>
        </p:txBody>
      </p:sp>
    </p:spTree>
    <p:extLst>
      <p:ext uri="{BB962C8B-B14F-4D97-AF65-F5344CB8AC3E}">
        <p14:creationId xmlns:p14="http://schemas.microsoft.com/office/powerpoint/2010/main" val="1667383501"/>
      </p:ext>
    </p:extLst>
  </p:cSld>
  <p:clrMapOvr>
    <a:masterClrMapping/>
  </p:clrMapOvr>
  <p:transition spd="slow">
    <p:checke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02C489-463C-4B68-B8D1-8908ABC007C9}" type="datetime1">
              <a:rPr lang="en-US"/>
              <a:pPr>
                <a:defRPr/>
              </a:pPr>
              <a:t>2/27/2022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Revelation Lesson</a:t>
            </a:r>
          </a:p>
        </p:txBody>
      </p:sp>
      <p:sp>
        <p:nvSpPr>
          <p:cNvPr id="7" name="Slide Number Placeholder 5"/>
          <p:cNvSpPr>
            <a:spLocks noGrp="1"/>
          </p:cNvSpPr>
          <p:nvPr>
            <p:ph type="sldNum" sz="quarter" idx="12"/>
          </p:nvPr>
        </p:nvSpPr>
        <p:spPr/>
        <p:txBody>
          <a:bodyPr/>
          <a:lstStyle>
            <a:lvl1pPr>
              <a:defRPr/>
            </a:lvl1pPr>
          </a:lstStyle>
          <a:p>
            <a:pPr>
              <a:defRPr/>
            </a:pPr>
            <a:fld id="{213524F9-2ED8-4F8A-A425-8F08DE44EFCA}" type="slidenum">
              <a:rPr lang="en-US"/>
              <a:pPr>
                <a:defRPr/>
              </a:pPr>
              <a:t>‹#›</a:t>
            </a:fld>
            <a:endParaRPr lang="en-US"/>
          </a:p>
        </p:txBody>
      </p:sp>
    </p:spTree>
    <p:extLst>
      <p:ext uri="{BB962C8B-B14F-4D97-AF65-F5344CB8AC3E}">
        <p14:creationId xmlns:p14="http://schemas.microsoft.com/office/powerpoint/2010/main" val="1320910225"/>
      </p:ext>
    </p:extLst>
  </p:cSld>
  <p:clrMapOvr>
    <a:masterClrMapping/>
  </p:clrMapOvr>
  <p:transition spd="slow">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9A4843-95E5-44C1-A7C3-BCE5BD802A9E}" type="datetimeFigureOut">
              <a:rPr lang="en-US"/>
              <a:pPr>
                <a:defRPr/>
              </a:pPr>
              <a:t>2/27/2022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F25503-A8A3-4826-B6D2-1FF5F7694D55}" type="slidenum">
              <a:rPr lang="en-US"/>
              <a:pPr>
                <a:defRPr/>
              </a:pPr>
              <a:t>‹#›</a:t>
            </a:fld>
            <a:endParaRPr lang="en-US"/>
          </a:p>
        </p:txBody>
      </p:sp>
    </p:spTree>
    <p:extLst>
      <p:ext uri="{BB962C8B-B14F-4D97-AF65-F5344CB8AC3E}">
        <p14:creationId xmlns:p14="http://schemas.microsoft.com/office/powerpoint/2010/main" val="11441208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281F69-53C8-4C07-BCC1-249996E73389}" type="datetime1">
              <a:rPr lang="en-US"/>
              <a:pPr>
                <a:defRPr/>
              </a:pPr>
              <a:t>2/27/2022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Revelation Lesson</a:t>
            </a:r>
          </a:p>
        </p:txBody>
      </p:sp>
      <p:sp>
        <p:nvSpPr>
          <p:cNvPr id="6" name="Slide Number Placeholder 5"/>
          <p:cNvSpPr>
            <a:spLocks noGrp="1"/>
          </p:cNvSpPr>
          <p:nvPr>
            <p:ph type="sldNum" sz="quarter" idx="12"/>
          </p:nvPr>
        </p:nvSpPr>
        <p:spPr/>
        <p:txBody>
          <a:bodyPr/>
          <a:lstStyle>
            <a:lvl1pPr>
              <a:defRPr/>
            </a:lvl1pPr>
          </a:lstStyle>
          <a:p>
            <a:pPr>
              <a:defRPr/>
            </a:pPr>
            <a:fld id="{FCFE8492-127B-4239-898E-9549371234C7}" type="slidenum">
              <a:rPr lang="en-US"/>
              <a:pPr>
                <a:defRPr/>
              </a:pPr>
              <a:t>‹#›</a:t>
            </a:fld>
            <a:endParaRPr lang="en-US"/>
          </a:p>
        </p:txBody>
      </p:sp>
    </p:spTree>
    <p:extLst>
      <p:ext uri="{BB962C8B-B14F-4D97-AF65-F5344CB8AC3E}">
        <p14:creationId xmlns:p14="http://schemas.microsoft.com/office/powerpoint/2010/main" val="1268926556"/>
      </p:ext>
    </p:extLst>
  </p:cSld>
  <p:clrMapOvr>
    <a:masterClrMapping/>
  </p:clrMapOvr>
  <p:transition spd="slow">
    <p:checke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FCA3BC-2BE7-4A3E-B8D1-DA49A88237AA}" type="datetime1">
              <a:rPr lang="en-US"/>
              <a:pPr>
                <a:defRPr/>
              </a:pPr>
              <a:t>2/27/2022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Revelation Lesson</a:t>
            </a:r>
          </a:p>
        </p:txBody>
      </p:sp>
      <p:sp>
        <p:nvSpPr>
          <p:cNvPr id="6" name="Slide Number Placeholder 5"/>
          <p:cNvSpPr>
            <a:spLocks noGrp="1"/>
          </p:cNvSpPr>
          <p:nvPr>
            <p:ph type="sldNum" sz="quarter" idx="12"/>
          </p:nvPr>
        </p:nvSpPr>
        <p:spPr/>
        <p:txBody>
          <a:bodyPr/>
          <a:lstStyle>
            <a:lvl1pPr>
              <a:defRPr/>
            </a:lvl1pPr>
          </a:lstStyle>
          <a:p>
            <a:pPr>
              <a:defRPr/>
            </a:pPr>
            <a:fld id="{848015DB-DC51-4000-8105-87A3CD5D265E}" type="slidenum">
              <a:rPr lang="en-US"/>
              <a:pPr>
                <a:defRPr/>
              </a:pPr>
              <a:t>‹#›</a:t>
            </a:fld>
            <a:endParaRPr lang="en-US"/>
          </a:p>
        </p:txBody>
      </p:sp>
    </p:spTree>
    <p:extLst>
      <p:ext uri="{BB962C8B-B14F-4D97-AF65-F5344CB8AC3E}">
        <p14:creationId xmlns:p14="http://schemas.microsoft.com/office/powerpoint/2010/main" val="3672190581"/>
      </p:ext>
    </p:extLst>
  </p:cSld>
  <p:clrMapOvr>
    <a:masterClrMapping/>
  </p:clrMapOvr>
  <p:transition spd="slow">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9A4843-95E5-44C1-A7C3-BCE5BD802A9E}" type="datetimeFigureOut">
              <a:rPr lang="en-US"/>
              <a:pPr>
                <a:defRPr/>
              </a:pPr>
              <a:t>2/27/2022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7CA07A-34C4-418B-A904-FB2F67887BCF}" type="slidenum">
              <a:rPr lang="en-US"/>
              <a:pPr>
                <a:defRPr/>
              </a:pPr>
              <a:t>‹#›</a:t>
            </a:fld>
            <a:endParaRPr lang="en-US"/>
          </a:p>
        </p:txBody>
      </p:sp>
    </p:spTree>
    <p:extLst>
      <p:ext uri="{BB962C8B-B14F-4D97-AF65-F5344CB8AC3E}">
        <p14:creationId xmlns:p14="http://schemas.microsoft.com/office/powerpoint/2010/main" val="236236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9A4843-95E5-44C1-A7C3-BCE5BD802A9E}" type="datetimeFigureOut">
              <a:rPr lang="en-US"/>
              <a:pPr>
                <a:defRPr/>
              </a:pPr>
              <a:t>2/27/2022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59BF34-EE4B-442B-8948-B3FBB0F6A215}" type="slidenum">
              <a:rPr lang="en-US"/>
              <a:pPr>
                <a:defRPr/>
              </a:pPr>
              <a:t>‹#›</a:t>
            </a:fld>
            <a:endParaRPr lang="en-US"/>
          </a:p>
        </p:txBody>
      </p:sp>
    </p:spTree>
    <p:extLst>
      <p:ext uri="{BB962C8B-B14F-4D97-AF65-F5344CB8AC3E}">
        <p14:creationId xmlns:p14="http://schemas.microsoft.com/office/powerpoint/2010/main" val="2055738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9A4843-95E5-44C1-A7C3-BCE5BD802A9E}" type="datetimeFigureOut">
              <a:rPr lang="en-US"/>
              <a:pPr>
                <a:defRPr/>
              </a:pPr>
              <a:t>2/27/2022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637384-0B20-4D9E-A268-324ACE0474A7}" type="slidenum">
              <a:rPr lang="en-US"/>
              <a:pPr>
                <a:defRPr/>
              </a:pPr>
              <a:t>‹#›</a:t>
            </a:fld>
            <a:endParaRPr lang="en-US"/>
          </a:p>
        </p:txBody>
      </p:sp>
    </p:spTree>
    <p:extLst>
      <p:ext uri="{BB962C8B-B14F-4D97-AF65-F5344CB8AC3E}">
        <p14:creationId xmlns:p14="http://schemas.microsoft.com/office/powerpoint/2010/main" val="66210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9A4843-95E5-44C1-A7C3-BCE5BD802A9E}" type="datetimeFigureOut">
              <a:rPr lang="en-US"/>
              <a:pPr>
                <a:defRPr/>
              </a:pPr>
              <a:t>2/27/2022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637384-0B20-4D9E-A268-324ACE0474A7}" type="slidenum">
              <a:rPr lang="en-US"/>
              <a:pPr>
                <a:defRPr/>
              </a:pPr>
              <a:t>‹#›</a:t>
            </a:fld>
            <a:endParaRPr lang="en-US"/>
          </a:p>
        </p:txBody>
      </p:sp>
    </p:spTree>
    <p:extLst>
      <p:ext uri="{BB962C8B-B14F-4D97-AF65-F5344CB8AC3E}">
        <p14:creationId xmlns:p14="http://schemas.microsoft.com/office/powerpoint/2010/main" val="807607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9A4843-95E5-44C1-A7C3-BCE5BD802A9E}" type="datetimeFigureOut">
              <a:rPr lang="en-US"/>
              <a:pPr>
                <a:defRPr/>
              </a:pPr>
              <a:t>2/27/2022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058BA6-7F08-49A2-8657-6C4C9945CF5E}" type="slidenum">
              <a:rPr lang="en-US"/>
              <a:pPr>
                <a:defRPr/>
              </a:pPr>
              <a:t>‹#›</a:t>
            </a:fld>
            <a:endParaRPr lang="en-US"/>
          </a:p>
        </p:txBody>
      </p:sp>
    </p:spTree>
    <p:extLst>
      <p:ext uri="{BB962C8B-B14F-4D97-AF65-F5344CB8AC3E}">
        <p14:creationId xmlns:p14="http://schemas.microsoft.com/office/powerpoint/2010/main" val="188658725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2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2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25.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26.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27.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28.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3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1.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33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133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B59A4843-95E5-44C1-A7C3-BCE5BD802A9E}" type="datetimeFigureOut">
              <a:rPr lang="en-US">
                <a:ea typeface="MS PGothic" pitchFamily="34" charset="-128"/>
              </a:rPr>
              <a:pPr defTabSz="457200" fontAlgn="base">
                <a:spcBef>
                  <a:spcPct val="0"/>
                </a:spcBef>
                <a:spcAft>
                  <a:spcPct val="0"/>
                </a:spcAft>
                <a:defRPr/>
              </a:pPr>
              <a:t>2/27/2022</a:t>
            </a:fld>
            <a:endParaRPr 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6C2E0120-AF3B-4DDC-887C-3D5CA26F0B5C}" type="slidenum">
              <a:rPr lang="en-US">
                <a:ea typeface="MS PGothic" pitchFamily="34" charset="-128"/>
              </a:rPr>
              <a:pPr defTabSz="457200" fontAlgn="base">
                <a:spcBef>
                  <a:spcPct val="0"/>
                </a:spcBef>
                <a:spcAft>
                  <a:spcPct val="0"/>
                </a:spcAft>
                <a:defRPr/>
              </a:pPr>
              <a:t>‹#›</a:t>
            </a:fld>
            <a:endParaRPr lang="en-US">
              <a:ea typeface="MS PGothic" pitchFamily="34" charset="-128"/>
            </a:endParaRPr>
          </a:p>
        </p:txBody>
      </p:sp>
    </p:spTree>
    <p:extLst>
      <p:ext uri="{BB962C8B-B14F-4D97-AF65-F5344CB8AC3E}">
        <p14:creationId xmlns:p14="http://schemas.microsoft.com/office/powerpoint/2010/main" val="2106474422"/>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05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205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B59A4843-95E5-44C1-A7C3-BCE5BD802A9E}" type="datetimeFigureOut">
              <a:rPr lang="en-US">
                <a:ea typeface="MS PGothic" pitchFamily="34" charset="-128"/>
              </a:rPr>
              <a:pPr defTabSz="457200" fontAlgn="base">
                <a:spcBef>
                  <a:spcPct val="0"/>
                </a:spcBef>
                <a:spcAft>
                  <a:spcPct val="0"/>
                </a:spcAft>
                <a:defRPr/>
              </a:pPr>
              <a:t>2/27/2022</a:t>
            </a:fld>
            <a:endParaRPr 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6B53E61B-6E24-4548-9C79-1FF448F9BF6B}" type="slidenum">
              <a:rPr lang="en-US">
                <a:ea typeface="MS PGothic" pitchFamily="34" charset="-128"/>
              </a:rPr>
              <a:pPr defTabSz="457200" fontAlgn="base">
                <a:spcBef>
                  <a:spcPct val="0"/>
                </a:spcBef>
                <a:spcAft>
                  <a:spcPct val="0"/>
                </a:spcAft>
                <a:defRPr/>
              </a:pPr>
              <a:t>‹#›</a:t>
            </a:fld>
            <a:endParaRPr lang="en-US">
              <a:ea typeface="MS PGothic" pitchFamily="34" charset="-128"/>
            </a:endParaRPr>
          </a:p>
        </p:txBody>
      </p:sp>
    </p:spTree>
    <p:extLst>
      <p:ext uri="{BB962C8B-B14F-4D97-AF65-F5344CB8AC3E}">
        <p14:creationId xmlns:p14="http://schemas.microsoft.com/office/powerpoint/2010/main" val="3211926963"/>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153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2153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B59A4843-95E5-44C1-A7C3-BCE5BD802A9E}" type="datetimeFigureOut">
              <a:rPr lang="en-US">
                <a:ea typeface="MS PGothic" pitchFamily="34" charset="-128"/>
              </a:rPr>
              <a:pPr defTabSz="457200" fontAlgn="base">
                <a:spcBef>
                  <a:spcPct val="0"/>
                </a:spcBef>
                <a:spcAft>
                  <a:spcPct val="0"/>
                </a:spcAft>
                <a:defRPr/>
              </a:pPr>
              <a:t>2/27/2022</a:t>
            </a:fld>
            <a:endParaRPr 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E817ABB9-CC11-4900-89DA-42C134BA4E32}" type="slidenum">
              <a:rPr lang="en-US">
                <a:ea typeface="MS PGothic" pitchFamily="34" charset="-128"/>
              </a:rPr>
              <a:pPr defTabSz="457200" fontAlgn="base">
                <a:spcBef>
                  <a:spcPct val="0"/>
                </a:spcBef>
                <a:spcAft>
                  <a:spcPct val="0"/>
                </a:spcAft>
                <a:defRPr/>
              </a:pPr>
              <a:t>‹#›</a:t>
            </a:fld>
            <a:endParaRPr lang="en-US">
              <a:ea typeface="MS PGothic" pitchFamily="34" charset="-128"/>
            </a:endParaRPr>
          </a:p>
        </p:txBody>
      </p:sp>
    </p:spTree>
    <p:extLst>
      <p:ext uri="{BB962C8B-B14F-4D97-AF65-F5344CB8AC3E}">
        <p14:creationId xmlns:p14="http://schemas.microsoft.com/office/powerpoint/2010/main" val="3527123711"/>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153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2153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B59A4843-95E5-44C1-A7C3-BCE5BD802A9E}" type="datetimeFigureOut">
              <a:rPr lang="en-US">
                <a:ea typeface="MS PGothic" pitchFamily="34" charset="-128"/>
              </a:rPr>
              <a:pPr defTabSz="457200" fontAlgn="base">
                <a:spcBef>
                  <a:spcPct val="0"/>
                </a:spcBef>
                <a:spcAft>
                  <a:spcPct val="0"/>
                </a:spcAft>
                <a:defRPr/>
              </a:pPr>
              <a:t>2/27/2022</a:t>
            </a:fld>
            <a:endParaRPr 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E817ABB9-CC11-4900-89DA-42C134BA4E32}" type="slidenum">
              <a:rPr lang="en-US">
                <a:ea typeface="MS PGothic" pitchFamily="34" charset="-128"/>
              </a:rPr>
              <a:pPr defTabSz="457200" fontAlgn="base">
                <a:spcBef>
                  <a:spcPct val="0"/>
                </a:spcBef>
                <a:spcAft>
                  <a:spcPct val="0"/>
                </a:spcAft>
                <a:defRPr/>
              </a:pPr>
              <a:t>‹#›</a:t>
            </a:fld>
            <a:endParaRPr lang="en-US">
              <a:ea typeface="MS PGothic" pitchFamily="34" charset="-128"/>
            </a:endParaRPr>
          </a:p>
        </p:txBody>
      </p:sp>
    </p:spTree>
    <p:extLst>
      <p:ext uri="{BB962C8B-B14F-4D97-AF65-F5344CB8AC3E}">
        <p14:creationId xmlns:p14="http://schemas.microsoft.com/office/powerpoint/2010/main" val="3655670843"/>
      </p:ext>
    </p:extLst>
  </p:cSld>
  <p:clrMap bg1="lt1" tx1="dk1" bg2="lt2" tx2="dk2" accent1="accent1" accent2="accent2" accent3="accent3" accent4="accent4" accent5="accent5" accent6="accent6" hlink="hlink" folHlink="folHlink"/>
  <p:sldLayoutIdLst>
    <p:sldLayoutId id="2147483683"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153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2153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B59A4843-95E5-44C1-A7C3-BCE5BD802A9E}" type="datetimeFigureOut">
              <a:rPr lang="en-US">
                <a:ea typeface="MS PGothic" pitchFamily="34" charset="-128"/>
              </a:rPr>
              <a:pPr defTabSz="457200" fontAlgn="base">
                <a:spcBef>
                  <a:spcPct val="0"/>
                </a:spcBef>
                <a:spcAft>
                  <a:spcPct val="0"/>
                </a:spcAft>
                <a:defRPr/>
              </a:pPr>
              <a:t>2/27/2022</a:t>
            </a:fld>
            <a:endParaRPr 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E817ABB9-CC11-4900-89DA-42C134BA4E32}" type="slidenum">
              <a:rPr lang="en-US">
                <a:ea typeface="MS PGothic" pitchFamily="34" charset="-128"/>
              </a:rPr>
              <a:pPr defTabSz="457200" fontAlgn="base">
                <a:spcBef>
                  <a:spcPct val="0"/>
                </a:spcBef>
                <a:spcAft>
                  <a:spcPct val="0"/>
                </a:spcAft>
                <a:defRPr/>
              </a:pPr>
              <a:t>‹#›</a:t>
            </a:fld>
            <a:endParaRPr lang="en-US">
              <a:ea typeface="MS PGothic" pitchFamily="34" charset="-128"/>
            </a:endParaRPr>
          </a:p>
        </p:txBody>
      </p:sp>
    </p:spTree>
    <p:extLst>
      <p:ext uri="{BB962C8B-B14F-4D97-AF65-F5344CB8AC3E}">
        <p14:creationId xmlns:p14="http://schemas.microsoft.com/office/powerpoint/2010/main" val="3005850256"/>
      </p:ext>
    </p:extLst>
  </p:cSld>
  <p:clrMap bg1="lt1" tx1="dk1" bg2="lt2" tx2="dk2" accent1="accent1" accent2="accent2" accent3="accent3" accent4="accent4" accent5="accent5" accent6="accent6" hlink="hlink" folHlink="folHlink"/>
  <p:sldLayoutIdLst>
    <p:sldLayoutId id="2147483685"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256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2256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B59A4843-95E5-44C1-A7C3-BCE5BD802A9E}" type="datetimeFigureOut">
              <a:rPr lang="en-US">
                <a:ea typeface="MS PGothic" pitchFamily="34" charset="-128"/>
              </a:rPr>
              <a:pPr defTabSz="457200" fontAlgn="base">
                <a:spcBef>
                  <a:spcPct val="0"/>
                </a:spcBef>
                <a:spcAft>
                  <a:spcPct val="0"/>
                </a:spcAft>
                <a:defRPr/>
              </a:pPr>
              <a:t>2/27/2022</a:t>
            </a:fld>
            <a:endParaRPr 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87B7E6D6-FA48-4CD1-B237-1FE2F4556D0A}" type="slidenum">
              <a:rPr lang="en-US">
                <a:ea typeface="MS PGothic" pitchFamily="34" charset="-128"/>
              </a:rPr>
              <a:pPr defTabSz="457200" fontAlgn="base">
                <a:spcBef>
                  <a:spcPct val="0"/>
                </a:spcBef>
                <a:spcAft>
                  <a:spcPct val="0"/>
                </a:spcAft>
                <a:defRPr/>
              </a:pPr>
              <a:t>‹#›</a:t>
            </a:fld>
            <a:endParaRPr lang="en-US">
              <a:ea typeface="MS PGothic" pitchFamily="34" charset="-128"/>
            </a:endParaRPr>
          </a:p>
        </p:txBody>
      </p:sp>
    </p:spTree>
    <p:extLst>
      <p:ext uri="{BB962C8B-B14F-4D97-AF65-F5344CB8AC3E}">
        <p14:creationId xmlns:p14="http://schemas.microsoft.com/office/powerpoint/2010/main" val="3028892749"/>
      </p:ext>
    </p:extLst>
  </p:cSld>
  <p:clrMap bg1="lt1" tx1="dk1" bg2="lt2" tx2="dk2" accent1="accent1" accent2="accent2" accent3="accent3" accent4="accent4" accent5="accent5" accent6="accent6" hlink="hlink" folHlink="folHlink"/>
  <p:sldLayoutIdLst>
    <p:sldLayoutId id="2147483687"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256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2256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B59A4843-95E5-44C1-A7C3-BCE5BD802A9E}" type="datetimeFigureOut">
              <a:rPr lang="en-US">
                <a:ea typeface="MS PGothic" pitchFamily="34" charset="-128"/>
              </a:rPr>
              <a:pPr defTabSz="457200" fontAlgn="base">
                <a:spcBef>
                  <a:spcPct val="0"/>
                </a:spcBef>
                <a:spcAft>
                  <a:spcPct val="0"/>
                </a:spcAft>
                <a:defRPr/>
              </a:pPr>
              <a:t>2/27/2022</a:t>
            </a:fld>
            <a:endParaRPr 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87B7E6D6-FA48-4CD1-B237-1FE2F4556D0A}" type="slidenum">
              <a:rPr lang="en-US">
                <a:ea typeface="MS PGothic" pitchFamily="34" charset="-128"/>
              </a:rPr>
              <a:pPr defTabSz="457200" fontAlgn="base">
                <a:spcBef>
                  <a:spcPct val="0"/>
                </a:spcBef>
                <a:spcAft>
                  <a:spcPct val="0"/>
                </a:spcAft>
                <a:defRPr/>
              </a:pPr>
              <a:t>‹#›</a:t>
            </a:fld>
            <a:endParaRPr lang="en-US">
              <a:ea typeface="MS PGothic" pitchFamily="34" charset="-128"/>
            </a:endParaRPr>
          </a:p>
        </p:txBody>
      </p:sp>
    </p:spTree>
    <p:extLst>
      <p:ext uri="{BB962C8B-B14F-4D97-AF65-F5344CB8AC3E}">
        <p14:creationId xmlns:p14="http://schemas.microsoft.com/office/powerpoint/2010/main" val="736795859"/>
      </p:ext>
    </p:extLst>
  </p:cSld>
  <p:clrMap bg1="lt1" tx1="dk1" bg2="lt2" tx2="dk2" accent1="accent1" accent2="accent2" accent3="accent3" accent4="accent4" accent5="accent5" accent6="accent6" hlink="hlink" folHlink="folHlink"/>
  <p:sldLayoutIdLst>
    <p:sldLayoutId id="2147483689"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358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2358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B59A4843-95E5-44C1-A7C3-BCE5BD802A9E}" type="datetimeFigureOut">
              <a:rPr lang="en-US">
                <a:ea typeface="MS PGothic" pitchFamily="34" charset="-128"/>
              </a:rPr>
              <a:pPr defTabSz="457200" fontAlgn="base">
                <a:spcBef>
                  <a:spcPct val="0"/>
                </a:spcBef>
                <a:spcAft>
                  <a:spcPct val="0"/>
                </a:spcAft>
                <a:defRPr/>
              </a:pPr>
              <a:t>2/27/2022</a:t>
            </a:fld>
            <a:endParaRPr 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F92F6C16-9848-44D4-BFCE-713F3D7FA101}" type="slidenum">
              <a:rPr lang="en-US">
                <a:ea typeface="MS PGothic" pitchFamily="34" charset="-128"/>
              </a:rPr>
              <a:pPr defTabSz="457200" fontAlgn="base">
                <a:spcBef>
                  <a:spcPct val="0"/>
                </a:spcBef>
                <a:spcAft>
                  <a:spcPct val="0"/>
                </a:spcAft>
                <a:defRPr/>
              </a:pPr>
              <a:t>‹#›</a:t>
            </a:fld>
            <a:endParaRPr lang="en-US">
              <a:ea typeface="MS PGothic" pitchFamily="34" charset="-128"/>
            </a:endParaRPr>
          </a:p>
        </p:txBody>
      </p:sp>
    </p:spTree>
    <p:extLst>
      <p:ext uri="{BB962C8B-B14F-4D97-AF65-F5344CB8AC3E}">
        <p14:creationId xmlns:p14="http://schemas.microsoft.com/office/powerpoint/2010/main" val="3560385368"/>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461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2461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B59A4843-95E5-44C1-A7C3-BCE5BD802A9E}" type="datetimeFigureOut">
              <a:rPr lang="en-US">
                <a:ea typeface="MS PGothic" pitchFamily="34" charset="-128"/>
              </a:rPr>
              <a:pPr defTabSz="457200" fontAlgn="base">
                <a:spcBef>
                  <a:spcPct val="0"/>
                </a:spcBef>
                <a:spcAft>
                  <a:spcPct val="0"/>
                </a:spcAft>
                <a:defRPr/>
              </a:pPr>
              <a:t>2/27/2022</a:t>
            </a:fld>
            <a:endParaRPr 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E1B2D77A-B5BB-48AE-8859-3931CFF157AC}" type="slidenum">
              <a:rPr lang="en-US">
                <a:ea typeface="MS PGothic" pitchFamily="34" charset="-128"/>
              </a:rPr>
              <a:pPr defTabSz="457200" fontAlgn="base">
                <a:spcBef>
                  <a:spcPct val="0"/>
                </a:spcBef>
                <a:spcAft>
                  <a:spcPct val="0"/>
                </a:spcAft>
                <a:defRPr/>
              </a:pPr>
              <a:t>‹#›</a:t>
            </a:fld>
            <a:endParaRPr lang="en-US">
              <a:ea typeface="MS PGothic" pitchFamily="34" charset="-128"/>
            </a:endParaRPr>
          </a:p>
        </p:txBody>
      </p:sp>
    </p:spTree>
    <p:extLst>
      <p:ext uri="{BB962C8B-B14F-4D97-AF65-F5344CB8AC3E}">
        <p14:creationId xmlns:p14="http://schemas.microsoft.com/office/powerpoint/2010/main" val="1711993293"/>
      </p:ext>
    </p:extLst>
  </p:cSld>
  <p:clrMap bg1="lt1" tx1="dk1" bg2="lt2" tx2="dk2" accent1="accent1" accent2="accent2" accent3="accent3" accent4="accent4" accent5="accent5" accent6="accent6" hlink="hlink" folHlink="folHlink"/>
  <p:sldLayoutIdLst>
    <p:sldLayoutId id="2147483693"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461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2461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B59A4843-95E5-44C1-A7C3-BCE5BD802A9E}" type="datetimeFigureOut">
              <a:rPr lang="en-US">
                <a:ea typeface="MS PGothic" pitchFamily="34" charset="-128"/>
              </a:rPr>
              <a:pPr defTabSz="457200" fontAlgn="base">
                <a:spcBef>
                  <a:spcPct val="0"/>
                </a:spcBef>
                <a:spcAft>
                  <a:spcPct val="0"/>
                </a:spcAft>
                <a:defRPr/>
              </a:pPr>
              <a:t>2/27/2022</a:t>
            </a:fld>
            <a:endParaRPr 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E1B2D77A-B5BB-48AE-8859-3931CFF157AC}" type="slidenum">
              <a:rPr lang="en-US">
                <a:ea typeface="MS PGothic" pitchFamily="34" charset="-128"/>
              </a:rPr>
              <a:pPr defTabSz="457200" fontAlgn="base">
                <a:spcBef>
                  <a:spcPct val="0"/>
                </a:spcBef>
                <a:spcAft>
                  <a:spcPct val="0"/>
                </a:spcAft>
                <a:defRPr/>
              </a:pPr>
              <a:t>‹#›</a:t>
            </a:fld>
            <a:endParaRPr lang="en-US">
              <a:ea typeface="MS PGothic" pitchFamily="34" charset="-128"/>
            </a:endParaRPr>
          </a:p>
        </p:txBody>
      </p:sp>
    </p:spTree>
    <p:extLst>
      <p:ext uri="{BB962C8B-B14F-4D97-AF65-F5344CB8AC3E}">
        <p14:creationId xmlns:p14="http://schemas.microsoft.com/office/powerpoint/2010/main" val="4293383634"/>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56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256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B59A4843-95E5-44C1-A7C3-BCE5BD802A9E}" type="datetimeFigureOut">
              <a:rPr lang="en-US">
                <a:ea typeface="MS PGothic" pitchFamily="34" charset="-128"/>
              </a:rPr>
              <a:pPr defTabSz="457200" fontAlgn="base">
                <a:spcBef>
                  <a:spcPct val="0"/>
                </a:spcBef>
                <a:spcAft>
                  <a:spcPct val="0"/>
                </a:spcAft>
                <a:defRPr/>
              </a:pPr>
              <a:t>2/27/2022</a:t>
            </a:fld>
            <a:endParaRPr 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D7D1155F-ADEE-496A-84FB-E05DF7C3CDDD}" type="slidenum">
              <a:rPr lang="en-US">
                <a:ea typeface="MS PGothic" pitchFamily="34" charset="-128"/>
              </a:rPr>
              <a:pPr defTabSz="457200" fontAlgn="base">
                <a:spcBef>
                  <a:spcPct val="0"/>
                </a:spcBef>
                <a:spcAft>
                  <a:spcPct val="0"/>
                </a:spcAft>
                <a:defRPr/>
              </a:pPr>
              <a:t>‹#›</a:t>
            </a:fld>
            <a:endParaRPr lang="en-US">
              <a:ea typeface="MS PGothic" pitchFamily="34" charset="-128"/>
            </a:endParaRPr>
          </a:p>
        </p:txBody>
      </p:sp>
    </p:spTree>
    <p:extLst>
      <p:ext uri="{BB962C8B-B14F-4D97-AF65-F5344CB8AC3E}">
        <p14:creationId xmlns:p14="http://schemas.microsoft.com/office/powerpoint/2010/main" val="2935912319"/>
      </p:ext>
    </p:extLst>
  </p:cSld>
  <p:clrMap bg1="lt1" tx1="dk1" bg2="lt2" tx2="dk2" accent1="accent1" accent2="accent2" accent3="accent3" accent4="accent4" accent5="accent5" accent6="accent6" hlink="hlink" folHlink="folHlink"/>
  <p:sldLayoutIdLst>
    <p:sldLayoutId id="2147483697"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33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133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B59A4843-95E5-44C1-A7C3-BCE5BD802A9E}" type="datetimeFigureOut">
              <a:rPr lang="en-US">
                <a:ea typeface="MS PGothic" pitchFamily="34" charset="-128"/>
              </a:rPr>
              <a:pPr defTabSz="457200" fontAlgn="base">
                <a:spcBef>
                  <a:spcPct val="0"/>
                </a:spcBef>
                <a:spcAft>
                  <a:spcPct val="0"/>
                </a:spcAft>
                <a:defRPr/>
              </a:pPr>
              <a:t>2/27/2022</a:t>
            </a:fld>
            <a:endParaRPr 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6C2E0120-AF3B-4DDC-887C-3D5CA26F0B5C}" type="slidenum">
              <a:rPr lang="en-US">
                <a:ea typeface="MS PGothic" pitchFamily="34" charset="-128"/>
              </a:rPr>
              <a:pPr defTabSz="457200" fontAlgn="base">
                <a:spcBef>
                  <a:spcPct val="0"/>
                </a:spcBef>
                <a:spcAft>
                  <a:spcPct val="0"/>
                </a:spcAft>
                <a:defRPr/>
              </a:pPr>
              <a:t>‹#›</a:t>
            </a:fld>
            <a:endParaRPr lang="en-US">
              <a:ea typeface="MS PGothic" pitchFamily="34" charset="-128"/>
            </a:endParaRPr>
          </a:p>
        </p:txBody>
      </p:sp>
    </p:spTree>
    <p:extLst>
      <p:ext uri="{BB962C8B-B14F-4D97-AF65-F5344CB8AC3E}">
        <p14:creationId xmlns:p14="http://schemas.microsoft.com/office/powerpoint/2010/main" val="2938495990"/>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665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2665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B59A4843-95E5-44C1-A7C3-BCE5BD802A9E}" type="datetimeFigureOut">
              <a:rPr lang="en-US">
                <a:ea typeface="MS PGothic" pitchFamily="34" charset="-128"/>
              </a:rPr>
              <a:pPr defTabSz="457200" fontAlgn="base">
                <a:spcBef>
                  <a:spcPct val="0"/>
                </a:spcBef>
                <a:spcAft>
                  <a:spcPct val="0"/>
                </a:spcAft>
                <a:defRPr/>
              </a:pPr>
              <a:t>2/27/2022</a:t>
            </a:fld>
            <a:endParaRPr 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7B8D9EAB-E0BA-42A8-8679-FAFC3F784665}" type="slidenum">
              <a:rPr lang="en-US">
                <a:ea typeface="MS PGothic" pitchFamily="34" charset="-128"/>
              </a:rPr>
              <a:pPr defTabSz="457200" fontAlgn="base">
                <a:spcBef>
                  <a:spcPct val="0"/>
                </a:spcBef>
                <a:spcAft>
                  <a:spcPct val="0"/>
                </a:spcAft>
                <a:defRPr/>
              </a:pPr>
              <a:t>‹#›</a:t>
            </a:fld>
            <a:endParaRPr lang="en-US">
              <a:ea typeface="MS PGothic" pitchFamily="34" charset="-128"/>
            </a:endParaRPr>
          </a:p>
        </p:txBody>
      </p:sp>
    </p:spTree>
    <p:extLst>
      <p:ext uri="{BB962C8B-B14F-4D97-AF65-F5344CB8AC3E}">
        <p14:creationId xmlns:p14="http://schemas.microsoft.com/office/powerpoint/2010/main" val="1069773783"/>
      </p:ext>
    </p:extLst>
  </p:cSld>
  <p:clrMap bg1="lt1" tx1="dk1" bg2="lt2" tx2="dk2" accent1="accent1" accent2="accent2" accent3="accent3" accent4="accent4" accent5="accent5" accent6="accent6" hlink="hlink" folHlink="folHlink"/>
  <p:sldLayoutIdLst>
    <p:sldLayoutId id="2147483699"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68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2768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B59A4843-95E5-44C1-A7C3-BCE5BD802A9E}" type="datetimeFigureOut">
              <a:rPr lang="en-US">
                <a:ea typeface="MS PGothic" pitchFamily="34" charset="-128"/>
              </a:rPr>
              <a:pPr defTabSz="457200" fontAlgn="base">
                <a:spcBef>
                  <a:spcPct val="0"/>
                </a:spcBef>
                <a:spcAft>
                  <a:spcPct val="0"/>
                </a:spcAft>
                <a:defRPr/>
              </a:pPr>
              <a:t>2/27/2022</a:t>
            </a:fld>
            <a:endParaRPr 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C2FADD63-BA03-4858-A11A-D6E13E59EDD5}" type="slidenum">
              <a:rPr lang="en-US">
                <a:ea typeface="MS PGothic" pitchFamily="34" charset="-128"/>
              </a:rPr>
              <a:pPr defTabSz="457200" fontAlgn="base">
                <a:spcBef>
                  <a:spcPct val="0"/>
                </a:spcBef>
                <a:spcAft>
                  <a:spcPct val="0"/>
                </a:spcAft>
                <a:defRPr/>
              </a:pPr>
              <a:t>‹#›</a:t>
            </a:fld>
            <a:endParaRPr lang="en-US">
              <a:ea typeface="MS PGothic" pitchFamily="34" charset="-128"/>
            </a:endParaRPr>
          </a:p>
        </p:txBody>
      </p:sp>
    </p:spTree>
    <p:extLst>
      <p:ext uri="{BB962C8B-B14F-4D97-AF65-F5344CB8AC3E}">
        <p14:creationId xmlns:p14="http://schemas.microsoft.com/office/powerpoint/2010/main" val="25300784"/>
      </p:ext>
    </p:extLst>
  </p:cSld>
  <p:clrMap bg1="lt1" tx1="dk1" bg2="lt2" tx2="dk2" accent1="accent1" accent2="accent2" accent3="accent3" accent4="accent4" accent5="accent5" accent6="accent6" hlink="hlink" folHlink="folHlink"/>
  <p:sldLayoutIdLst>
    <p:sldLayoutId id="2147483701"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870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2870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B59A4843-95E5-44C1-A7C3-BCE5BD802A9E}" type="datetimeFigureOut">
              <a:rPr lang="en-US">
                <a:ea typeface="MS PGothic" pitchFamily="34" charset="-128"/>
              </a:rPr>
              <a:pPr defTabSz="457200" fontAlgn="base">
                <a:spcBef>
                  <a:spcPct val="0"/>
                </a:spcBef>
                <a:spcAft>
                  <a:spcPct val="0"/>
                </a:spcAft>
                <a:defRPr/>
              </a:pPr>
              <a:t>2/27/2022</a:t>
            </a:fld>
            <a:endParaRPr 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FC739001-74E5-4B5E-9080-23C1B9F7AC25}" type="slidenum">
              <a:rPr lang="en-US">
                <a:ea typeface="MS PGothic" pitchFamily="34" charset="-128"/>
              </a:rPr>
              <a:pPr defTabSz="457200" fontAlgn="base">
                <a:spcBef>
                  <a:spcPct val="0"/>
                </a:spcBef>
                <a:spcAft>
                  <a:spcPct val="0"/>
                </a:spcAft>
                <a:defRPr/>
              </a:pPr>
              <a:t>‹#›</a:t>
            </a:fld>
            <a:endParaRPr lang="en-US">
              <a:ea typeface="MS PGothic" pitchFamily="34" charset="-128"/>
            </a:endParaRPr>
          </a:p>
        </p:txBody>
      </p:sp>
    </p:spTree>
    <p:extLst>
      <p:ext uri="{BB962C8B-B14F-4D97-AF65-F5344CB8AC3E}">
        <p14:creationId xmlns:p14="http://schemas.microsoft.com/office/powerpoint/2010/main" val="3098860127"/>
      </p:ext>
    </p:extLst>
  </p:cSld>
  <p:clrMap bg1="lt1" tx1="dk1" bg2="lt2" tx2="dk2" accent1="accent1" accent2="accent2" accent3="accent3" accent4="accent4" accent5="accent5" accent6="accent6" hlink="hlink" folHlink="folHlink"/>
  <p:sldLayoutIdLst>
    <p:sldLayoutId id="2147483703"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870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2870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B59A4843-95E5-44C1-A7C3-BCE5BD802A9E}" type="datetimeFigureOut">
              <a:rPr lang="en-US">
                <a:ea typeface="MS PGothic" pitchFamily="34" charset="-128"/>
              </a:rPr>
              <a:pPr defTabSz="457200" fontAlgn="base">
                <a:spcBef>
                  <a:spcPct val="0"/>
                </a:spcBef>
                <a:spcAft>
                  <a:spcPct val="0"/>
                </a:spcAft>
                <a:defRPr/>
              </a:pPr>
              <a:t>2/27/2022</a:t>
            </a:fld>
            <a:endParaRPr 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FC739001-74E5-4B5E-9080-23C1B9F7AC25}" type="slidenum">
              <a:rPr lang="en-US">
                <a:ea typeface="MS PGothic" pitchFamily="34" charset="-128"/>
              </a:rPr>
              <a:pPr defTabSz="457200" fontAlgn="base">
                <a:spcBef>
                  <a:spcPct val="0"/>
                </a:spcBef>
                <a:spcAft>
                  <a:spcPct val="0"/>
                </a:spcAft>
                <a:defRPr/>
              </a:pPr>
              <a:t>‹#›</a:t>
            </a:fld>
            <a:endParaRPr lang="en-US">
              <a:ea typeface="MS PGothic" pitchFamily="34" charset="-128"/>
            </a:endParaRPr>
          </a:p>
        </p:txBody>
      </p:sp>
    </p:spTree>
    <p:extLst>
      <p:ext uri="{BB962C8B-B14F-4D97-AF65-F5344CB8AC3E}">
        <p14:creationId xmlns:p14="http://schemas.microsoft.com/office/powerpoint/2010/main" val="420315891"/>
      </p:ext>
    </p:extLst>
  </p:cSld>
  <p:clrMap bg1="lt1" tx1="dk1" bg2="lt2" tx2="dk2" accent1="accent1" accent2="accent2" accent3="accent3" accent4="accent4" accent5="accent5" accent6="accent6" hlink="hlink" folHlink="folHlink"/>
  <p:sldLayoutIdLst>
    <p:sldLayoutId id="2147483705"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973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2973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B59A4843-95E5-44C1-A7C3-BCE5BD802A9E}" type="datetimeFigureOut">
              <a:rPr lang="en-US">
                <a:ea typeface="MS PGothic" pitchFamily="34" charset="-128"/>
              </a:rPr>
              <a:pPr defTabSz="457200" fontAlgn="base">
                <a:spcBef>
                  <a:spcPct val="0"/>
                </a:spcBef>
                <a:spcAft>
                  <a:spcPct val="0"/>
                </a:spcAft>
                <a:defRPr/>
              </a:pPr>
              <a:t>2/27/2022</a:t>
            </a:fld>
            <a:endParaRPr 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9E7B87ED-8379-4A65-BDFA-71A5D06736E5}" type="slidenum">
              <a:rPr lang="en-US">
                <a:ea typeface="MS PGothic" pitchFamily="34" charset="-128"/>
              </a:rPr>
              <a:pPr defTabSz="457200" fontAlgn="base">
                <a:spcBef>
                  <a:spcPct val="0"/>
                </a:spcBef>
                <a:spcAft>
                  <a:spcPct val="0"/>
                </a:spcAft>
                <a:defRPr/>
              </a:pPr>
              <a:t>‹#›</a:t>
            </a:fld>
            <a:endParaRPr lang="en-US">
              <a:ea typeface="MS PGothic" pitchFamily="34" charset="-128"/>
            </a:endParaRPr>
          </a:p>
        </p:txBody>
      </p:sp>
    </p:spTree>
    <p:extLst>
      <p:ext uri="{BB962C8B-B14F-4D97-AF65-F5344CB8AC3E}">
        <p14:creationId xmlns:p14="http://schemas.microsoft.com/office/powerpoint/2010/main" val="1031103428"/>
      </p:ext>
    </p:extLst>
  </p:cSld>
  <p:clrMap bg1="lt1" tx1="dk1" bg2="lt2" tx2="dk2" accent1="accent1" accent2="accent2" accent3="accent3" accent4="accent4" accent5="accent5" accent6="accent6" hlink="hlink" folHlink="folHlink"/>
  <p:sldLayoutIdLst>
    <p:sldLayoutId id="2147483707"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075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3075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B59A4843-95E5-44C1-A7C3-BCE5BD802A9E}" type="datetimeFigureOut">
              <a:rPr lang="en-US">
                <a:ea typeface="MS PGothic" pitchFamily="34" charset="-128"/>
              </a:rPr>
              <a:pPr defTabSz="457200" fontAlgn="base">
                <a:spcBef>
                  <a:spcPct val="0"/>
                </a:spcBef>
                <a:spcAft>
                  <a:spcPct val="0"/>
                </a:spcAft>
                <a:defRPr/>
              </a:pPr>
              <a:t>2/27/2022</a:t>
            </a:fld>
            <a:endParaRPr 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9C2A5E53-0CE2-4670-9F5E-769A0D5FF5EA}" type="slidenum">
              <a:rPr lang="en-US">
                <a:ea typeface="MS PGothic" pitchFamily="34" charset="-128"/>
              </a:rPr>
              <a:pPr defTabSz="457200" fontAlgn="base">
                <a:spcBef>
                  <a:spcPct val="0"/>
                </a:spcBef>
                <a:spcAft>
                  <a:spcPct val="0"/>
                </a:spcAft>
                <a:defRPr/>
              </a:pPr>
              <a:t>‹#›</a:t>
            </a:fld>
            <a:endParaRPr lang="en-US">
              <a:ea typeface="MS PGothic" pitchFamily="34" charset="-128"/>
            </a:endParaRPr>
          </a:p>
        </p:txBody>
      </p:sp>
    </p:spTree>
    <p:extLst>
      <p:ext uri="{BB962C8B-B14F-4D97-AF65-F5344CB8AC3E}">
        <p14:creationId xmlns:p14="http://schemas.microsoft.com/office/powerpoint/2010/main" val="2430447930"/>
      </p:ext>
    </p:extLst>
  </p:cSld>
  <p:clrMap bg1="lt1" tx1="dk1" bg2="lt2" tx2="dk2" accent1="accent1" accent2="accent2" accent3="accent3" accent4="accent4" accent5="accent5" accent6="accent6" hlink="hlink" folHlink="folHlink"/>
  <p:sldLayoutIdLst>
    <p:sldLayoutId id="2147483709"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177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3177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B59A4843-95E5-44C1-A7C3-BCE5BD802A9E}" type="datetimeFigureOut">
              <a:rPr lang="en-US">
                <a:ea typeface="MS PGothic" pitchFamily="34" charset="-128"/>
              </a:rPr>
              <a:pPr defTabSz="457200" fontAlgn="base">
                <a:spcBef>
                  <a:spcPct val="0"/>
                </a:spcBef>
                <a:spcAft>
                  <a:spcPct val="0"/>
                </a:spcAft>
                <a:defRPr/>
              </a:pPr>
              <a:t>2/27/2022</a:t>
            </a:fld>
            <a:endParaRPr 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72C4FF5F-4F1F-4715-A685-8244087673B7}" type="slidenum">
              <a:rPr lang="en-US">
                <a:ea typeface="MS PGothic" pitchFamily="34" charset="-128"/>
              </a:rPr>
              <a:pPr defTabSz="457200" fontAlgn="base">
                <a:spcBef>
                  <a:spcPct val="0"/>
                </a:spcBef>
                <a:spcAft>
                  <a:spcPct val="0"/>
                </a:spcAft>
                <a:defRPr/>
              </a:pPr>
              <a:t>‹#›</a:t>
            </a:fld>
            <a:endParaRPr lang="en-US">
              <a:ea typeface="MS PGothic" pitchFamily="34" charset="-128"/>
            </a:endParaRPr>
          </a:p>
        </p:txBody>
      </p:sp>
    </p:spTree>
    <p:extLst>
      <p:ext uri="{BB962C8B-B14F-4D97-AF65-F5344CB8AC3E}">
        <p14:creationId xmlns:p14="http://schemas.microsoft.com/office/powerpoint/2010/main" val="23925270"/>
      </p:ext>
    </p:extLst>
  </p:cSld>
  <p:clrMap bg1="lt1" tx1="dk1" bg2="lt2" tx2="dk2" accent1="accent1" accent2="accent2" accent3="accent3" accent4="accent4" accent5="accent5" accent6="accent6" hlink="hlink" folHlink="folHlink"/>
  <p:sldLayoutIdLst>
    <p:sldLayoutId id="2147483713"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280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3280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B59A4843-95E5-44C1-A7C3-BCE5BD802A9E}" type="datetimeFigureOut">
              <a:rPr lang="en-US">
                <a:ea typeface="MS PGothic" pitchFamily="34" charset="-128"/>
              </a:rPr>
              <a:pPr defTabSz="457200" fontAlgn="base">
                <a:spcBef>
                  <a:spcPct val="0"/>
                </a:spcBef>
                <a:spcAft>
                  <a:spcPct val="0"/>
                </a:spcAft>
                <a:defRPr/>
              </a:pPr>
              <a:t>2/27/2022</a:t>
            </a:fld>
            <a:endParaRPr 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3B90346D-5F0D-44EF-90D2-99F1FBC98088}" type="slidenum">
              <a:rPr lang="en-US">
                <a:ea typeface="MS PGothic" pitchFamily="34" charset="-128"/>
              </a:rPr>
              <a:pPr defTabSz="457200" fontAlgn="base">
                <a:spcBef>
                  <a:spcPct val="0"/>
                </a:spcBef>
                <a:spcAft>
                  <a:spcPct val="0"/>
                </a:spcAft>
                <a:defRPr/>
              </a:pPr>
              <a:t>‹#›</a:t>
            </a:fld>
            <a:endParaRPr lang="en-US">
              <a:ea typeface="MS PGothic" pitchFamily="34" charset="-128"/>
            </a:endParaRPr>
          </a:p>
        </p:txBody>
      </p:sp>
    </p:spTree>
    <p:extLst>
      <p:ext uri="{BB962C8B-B14F-4D97-AF65-F5344CB8AC3E}">
        <p14:creationId xmlns:p14="http://schemas.microsoft.com/office/powerpoint/2010/main" val="1835523304"/>
      </p:ext>
    </p:extLst>
  </p:cSld>
  <p:clrMap bg1="lt1" tx1="dk1" bg2="lt2" tx2="dk2" accent1="accent1" accent2="accent2" accent3="accent3" accent4="accent4" accent5="accent5" accent6="accent6" hlink="hlink" folHlink="folHlink"/>
  <p:sldLayoutIdLst>
    <p:sldLayoutId id="2147483715"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38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338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B59A4843-95E5-44C1-A7C3-BCE5BD802A9E}" type="datetimeFigureOut">
              <a:rPr lang="en-US">
                <a:ea typeface="MS PGothic" pitchFamily="34" charset="-128"/>
              </a:rPr>
              <a:pPr defTabSz="457200" fontAlgn="base">
                <a:spcBef>
                  <a:spcPct val="0"/>
                </a:spcBef>
                <a:spcAft>
                  <a:spcPct val="0"/>
                </a:spcAft>
                <a:defRPr/>
              </a:pPr>
              <a:t>2/27/2022</a:t>
            </a:fld>
            <a:endParaRPr 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E9C99E16-49A1-4D85-BFF5-CAE8BB131099}" type="slidenum">
              <a:rPr lang="en-US">
                <a:ea typeface="MS PGothic" pitchFamily="34" charset="-128"/>
              </a:rPr>
              <a:pPr defTabSz="457200" fontAlgn="base">
                <a:spcBef>
                  <a:spcPct val="0"/>
                </a:spcBef>
                <a:spcAft>
                  <a:spcPct val="0"/>
                </a:spcAft>
                <a:defRPr/>
              </a:pPr>
              <a:t>‹#›</a:t>
            </a:fld>
            <a:endParaRPr lang="en-US">
              <a:ea typeface="MS PGothic" pitchFamily="34" charset="-128"/>
            </a:endParaRPr>
          </a:p>
        </p:txBody>
      </p:sp>
    </p:spTree>
    <p:extLst>
      <p:ext uri="{BB962C8B-B14F-4D97-AF65-F5344CB8AC3E}">
        <p14:creationId xmlns:p14="http://schemas.microsoft.com/office/powerpoint/2010/main" val="2091355442"/>
      </p:ext>
    </p:extLst>
  </p:cSld>
  <p:clrMap bg1="lt1" tx1="dk1" bg2="lt2" tx2="dk2" accent1="accent1" accent2="accent2" accent3="accent3" accent4="accent4" accent5="accent5" accent6="accent6" hlink="hlink" folHlink="folHlink"/>
  <p:sldLayoutIdLst>
    <p:sldLayoutId id="2147483717"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48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348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B59A4843-95E5-44C1-A7C3-BCE5BD802A9E}" type="datetimeFigureOut">
              <a:rPr lang="en-US">
                <a:ea typeface="MS PGothic" pitchFamily="34" charset="-128"/>
              </a:rPr>
              <a:pPr defTabSz="457200" fontAlgn="base">
                <a:spcBef>
                  <a:spcPct val="0"/>
                </a:spcBef>
                <a:spcAft>
                  <a:spcPct val="0"/>
                </a:spcAft>
                <a:defRPr/>
              </a:pPr>
              <a:t>2/27/2022</a:t>
            </a:fld>
            <a:endParaRPr 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97AB6A7E-7D38-4D2F-9548-A2AC0CC34B4F}" type="slidenum">
              <a:rPr lang="en-US">
                <a:ea typeface="MS PGothic" pitchFamily="34" charset="-128"/>
              </a:rPr>
              <a:pPr defTabSz="457200" fontAlgn="base">
                <a:spcBef>
                  <a:spcPct val="0"/>
                </a:spcBef>
                <a:spcAft>
                  <a:spcPct val="0"/>
                </a:spcAft>
                <a:defRPr/>
              </a:pPr>
              <a:t>‹#›</a:t>
            </a:fld>
            <a:endParaRPr lang="en-US">
              <a:ea typeface="MS PGothic" pitchFamily="34" charset="-128"/>
            </a:endParaRPr>
          </a:p>
        </p:txBody>
      </p:sp>
    </p:spTree>
    <p:extLst>
      <p:ext uri="{BB962C8B-B14F-4D97-AF65-F5344CB8AC3E}">
        <p14:creationId xmlns:p14="http://schemas.microsoft.com/office/powerpoint/2010/main" val="3423852595"/>
      </p:ext>
    </p:extLst>
  </p:cSld>
  <p:clrMap bg1="lt1" tx1="dk1" bg2="lt2" tx2="dk2" accent1="accent1" accent2="accent2" accent3="accent3" accent4="accent4" accent5="accent5" accent6="accent6" hlink="hlink" folHlink="folHlink"/>
  <p:sldLayoutIdLst>
    <p:sldLayoutId id="2147483719"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830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BEAC00E5-D163-47F7-ADA6-D9AAB0EA86BD}" type="datetimeFigureOut">
              <a:rPr lang="en-US">
                <a:ea typeface="MS PGothic" pitchFamily="34" charset="-128"/>
              </a:rPr>
              <a:pPr defTabSz="457200" fontAlgn="base">
                <a:spcBef>
                  <a:spcPct val="0"/>
                </a:spcBef>
                <a:spcAft>
                  <a:spcPct val="0"/>
                </a:spcAft>
                <a:defRPr/>
              </a:pPr>
              <a:t>2/27/2022</a:t>
            </a:fld>
            <a:endParaRPr 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734C4B91-EE49-41CC-B883-D23CAB34A5C0}" type="slidenum">
              <a:rPr lang="en-US">
                <a:ea typeface="MS PGothic" pitchFamily="34" charset="-128"/>
              </a:rPr>
              <a:pPr defTabSz="457200" fontAlgn="base">
                <a:spcBef>
                  <a:spcPct val="0"/>
                </a:spcBef>
                <a:spcAft>
                  <a:spcPct val="0"/>
                </a:spcAft>
                <a:defRPr/>
              </a:pPr>
              <a:t>‹#›</a:t>
            </a:fld>
            <a:endParaRPr lang="en-US">
              <a:ea typeface="MS PGothic" pitchFamily="34" charset="-128"/>
            </a:endParaRPr>
          </a:p>
        </p:txBody>
      </p:sp>
    </p:spTree>
    <p:extLst>
      <p:ext uri="{BB962C8B-B14F-4D97-AF65-F5344CB8AC3E}">
        <p14:creationId xmlns:p14="http://schemas.microsoft.com/office/powerpoint/2010/main" val="2548109576"/>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48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348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B59A4843-95E5-44C1-A7C3-BCE5BD802A9E}" type="datetimeFigureOut">
              <a:rPr lang="en-US">
                <a:ea typeface="MS PGothic" pitchFamily="34" charset="-128"/>
              </a:rPr>
              <a:pPr defTabSz="457200" fontAlgn="base">
                <a:spcBef>
                  <a:spcPct val="0"/>
                </a:spcBef>
                <a:spcAft>
                  <a:spcPct val="0"/>
                </a:spcAft>
                <a:defRPr/>
              </a:pPr>
              <a:t>2/27/2022</a:t>
            </a:fld>
            <a:endParaRPr 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97AB6A7E-7D38-4D2F-9548-A2AC0CC34B4F}" type="slidenum">
              <a:rPr lang="en-US">
                <a:ea typeface="MS PGothic" pitchFamily="34" charset="-128"/>
              </a:rPr>
              <a:pPr defTabSz="457200" fontAlgn="base">
                <a:spcBef>
                  <a:spcPct val="0"/>
                </a:spcBef>
                <a:spcAft>
                  <a:spcPct val="0"/>
                </a:spcAft>
                <a:defRPr/>
              </a:pPr>
              <a:t>‹#›</a:t>
            </a:fld>
            <a:endParaRPr lang="en-US">
              <a:ea typeface="MS PGothic" pitchFamily="34" charset="-128"/>
            </a:endParaRPr>
          </a:p>
        </p:txBody>
      </p:sp>
    </p:spTree>
    <p:extLst>
      <p:ext uri="{BB962C8B-B14F-4D97-AF65-F5344CB8AC3E}">
        <p14:creationId xmlns:p14="http://schemas.microsoft.com/office/powerpoint/2010/main" val="988403470"/>
      </p:ext>
    </p:extLst>
  </p:cSld>
  <p:clrMap bg1="lt1" tx1="dk1" bg2="lt2" tx2="dk2" accent1="accent1" accent2="accent2" accent3="accent3" accent4="accent4" accent5="accent5" accent6="accent6" hlink="hlink" folHlink="folHlink"/>
  <p:sldLayoutIdLst>
    <p:sldLayoutId id="2147483721"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B6526767-0AD1-4353-A9D2-901DEDD76D7B}" type="datetime1">
              <a:rPr lang="en-US">
                <a:ea typeface="MS PGothic" pitchFamily="34" charset="-128"/>
              </a:rPr>
              <a:pPr defTabSz="457200" fontAlgn="base">
                <a:spcBef>
                  <a:spcPct val="0"/>
                </a:spcBef>
                <a:spcAft>
                  <a:spcPct val="0"/>
                </a:spcAft>
                <a:defRPr/>
              </a:pPr>
              <a:t>2/27/2022</a:t>
            </a:fld>
            <a:endParaRPr 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defTabSz="457200">
              <a:defRPr/>
            </a:pPr>
            <a:r>
              <a:rPr lang="en-US">
                <a:solidFill>
                  <a:prstClr val="black">
                    <a:tint val="75000"/>
                  </a:prstClr>
                </a:solidFill>
              </a:rPr>
              <a:t>Revelation Lesson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5FB291F7-6F04-47C4-B28A-6A6DC1FAB851}" type="slidenum">
              <a:rPr lang="en-US">
                <a:ea typeface="MS PGothic" pitchFamily="34" charset="-128"/>
              </a:rPr>
              <a:pPr defTabSz="457200" fontAlgn="base">
                <a:spcBef>
                  <a:spcPct val="0"/>
                </a:spcBef>
                <a:spcAft>
                  <a:spcPct val="0"/>
                </a:spcAft>
                <a:defRPr/>
              </a:pPr>
              <a:t>‹#›</a:t>
            </a:fld>
            <a:endParaRPr lang="en-US">
              <a:ea typeface="MS PGothic" pitchFamily="34" charset="-128"/>
            </a:endParaRPr>
          </a:p>
        </p:txBody>
      </p:sp>
    </p:spTree>
    <p:extLst>
      <p:ext uri="{BB962C8B-B14F-4D97-AF65-F5344CB8AC3E}">
        <p14:creationId xmlns:p14="http://schemas.microsoft.com/office/powerpoint/2010/main" val="68714442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spd="slow">
    <p:checker/>
  </p:transition>
  <p:hf hd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43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143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B59A4843-95E5-44C1-A7C3-BCE5BD802A9E}" type="datetimeFigureOut">
              <a:rPr lang="en-US">
                <a:ea typeface="MS PGothic" pitchFamily="34" charset="-128"/>
              </a:rPr>
              <a:pPr defTabSz="457200" fontAlgn="base">
                <a:spcBef>
                  <a:spcPct val="0"/>
                </a:spcBef>
                <a:spcAft>
                  <a:spcPct val="0"/>
                </a:spcAft>
                <a:defRPr/>
              </a:pPr>
              <a:t>2/27/2022</a:t>
            </a:fld>
            <a:endParaRPr 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77526E21-D041-42D7-BDCE-1C13D454E29A}" type="slidenum">
              <a:rPr lang="en-US">
                <a:ea typeface="MS PGothic" pitchFamily="34" charset="-128"/>
              </a:rPr>
              <a:pPr defTabSz="457200" fontAlgn="base">
                <a:spcBef>
                  <a:spcPct val="0"/>
                </a:spcBef>
                <a:spcAft>
                  <a:spcPct val="0"/>
                </a:spcAft>
                <a:defRPr/>
              </a:pPr>
              <a:t>‹#›</a:t>
            </a:fld>
            <a:endParaRPr lang="en-US">
              <a:ea typeface="MS PGothic" pitchFamily="34" charset="-128"/>
            </a:endParaRPr>
          </a:p>
        </p:txBody>
      </p:sp>
    </p:spTree>
    <p:extLst>
      <p:ext uri="{BB962C8B-B14F-4D97-AF65-F5344CB8AC3E}">
        <p14:creationId xmlns:p14="http://schemas.microsoft.com/office/powerpoint/2010/main" val="414273678"/>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539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1539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B59A4843-95E5-44C1-A7C3-BCE5BD802A9E}" type="datetimeFigureOut">
              <a:rPr lang="en-US">
                <a:ea typeface="MS PGothic" pitchFamily="34" charset="-128"/>
              </a:rPr>
              <a:pPr defTabSz="457200" fontAlgn="base">
                <a:spcBef>
                  <a:spcPct val="0"/>
                </a:spcBef>
                <a:spcAft>
                  <a:spcPct val="0"/>
                </a:spcAft>
                <a:defRPr/>
              </a:pPr>
              <a:t>2/27/2022</a:t>
            </a:fld>
            <a:endParaRPr 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73421A9E-A26A-406E-9E8D-B0B92AE9C2A5}" type="slidenum">
              <a:rPr lang="en-US">
                <a:ea typeface="MS PGothic" pitchFamily="34" charset="-128"/>
              </a:rPr>
              <a:pPr defTabSz="457200" fontAlgn="base">
                <a:spcBef>
                  <a:spcPct val="0"/>
                </a:spcBef>
                <a:spcAft>
                  <a:spcPct val="0"/>
                </a:spcAft>
                <a:defRPr/>
              </a:pPr>
              <a:t>‹#›</a:t>
            </a:fld>
            <a:endParaRPr lang="en-US">
              <a:ea typeface="MS PGothic" pitchFamily="34" charset="-128"/>
            </a:endParaRPr>
          </a:p>
        </p:txBody>
      </p:sp>
    </p:spTree>
    <p:extLst>
      <p:ext uri="{BB962C8B-B14F-4D97-AF65-F5344CB8AC3E}">
        <p14:creationId xmlns:p14="http://schemas.microsoft.com/office/powerpoint/2010/main" val="2411193084"/>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64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164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B59A4843-95E5-44C1-A7C3-BCE5BD802A9E}" type="datetimeFigureOut">
              <a:rPr lang="en-US">
                <a:ea typeface="MS PGothic" pitchFamily="34" charset="-128"/>
              </a:rPr>
              <a:pPr defTabSz="457200" fontAlgn="base">
                <a:spcBef>
                  <a:spcPct val="0"/>
                </a:spcBef>
                <a:spcAft>
                  <a:spcPct val="0"/>
                </a:spcAft>
                <a:defRPr/>
              </a:pPr>
              <a:t>2/27/2022</a:t>
            </a:fld>
            <a:endParaRPr 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1BEAF0C8-06D1-4327-AB69-0D9948211310}" type="slidenum">
              <a:rPr lang="en-US">
                <a:ea typeface="MS PGothic" pitchFamily="34" charset="-128"/>
              </a:rPr>
              <a:pPr defTabSz="457200" fontAlgn="base">
                <a:spcBef>
                  <a:spcPct val="0"/>
                </a:spcBef>
                <a:spcAft>
                  <a:spcPct val="0"/>
                </a:spcAft>
                <a:defRPr/>
              </a:pPr>
              <a:t>‹#›</a:t>
            </a:fld>
            <a:endParaRPr lang="en-US">
              <a:ea typeface="MS PGothic" pitchFamily="34" charset="-128"/>
            </a:endParaRPr>
          </a:p>
        </p:txBody>
      </p:sp>
    </p:spTree>
    <p:extLst>
      <p:ext uri="{BB962C8B-B14F-4D97-AF65-F5344CB8AC3E}">
        <p14:creationId xmlns:p14="http://schemas.microsoft.com/office/powerpoint/2010/main" val="398706759"/>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174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B59A4843-95E5-44C1-A7C3-BCE5BD802A9E}" type="datetimeFigureOut">
              <a:rPr lang="en-US">
                <a:ea typeface="MS PGothic" pitchFamily="34" charset="-128"/>
              </a:rPr>
              <a:pPr defTabSz="457200" fontAlgn="base">
                <a:spcBef>
                  <a:spcPct val="0"/>
                </a:spcBef>
                <a:spcAft>
                  <a:spcPct val="0"/>
                </a:spcAft>
                <a:defRPr/>
              </a:pPr>
              <a:t>2/27/2022</a:t>
            </a:fld>
            <a:endParaRPr 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91028D6F-C005-4613-8690-BFF32BF1556F}" type="slidenum">
              <a:rPr lang="en-US">
                <a:ea typeface="MS PGothic" pitchFamily="34" charset="-128"/>
              </a:rPr>
              <a:pPr defTabSz="457200" fontAlgn="base">
                <a:spcBef>
                  <a:spcPct val="0"/>
                </a:spcBef>
                <a:spcAft>
                  <a:spcPct val="0"/>
                </a:spcAft>
                <a:defRPr/>
              </a:pPr>
              <a:t>‹#›</a:t>
            </a:fld>
            <a:endParaRPr lang="en-US">
              <a:ea typeface="MS PGothic" pitchFamily="34" charset="-128"/>
            </a:endParaRPr>
          </a:p>
        </p:txBody>
      </p:sp>
    </p:spTree>
    <p:extLst>
      <p:ext uri="{BB962C8B-B14F-4D97-AF65-F5344CB8AC3E}">
        <p14:creationId xmlns:p14="http://schemas.microsoft.com/office/powerpoint/2010/main" val="3513699399"/>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174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B59A4843-95E5-44C1-A7C3-BCE5BD802A9E}" type="datetimeFigureOut">
              <a:rPr lang="en-US">
                <a:ea typeface="MS PGothic" pitchFamily="34" charset="-128"/>
              </a:rPr>
              <a:pPr defTabSz="457200" fontAlgn="base">
                <a:spcBef>
                  <a:spcPct val="0"/>
                </a:spcBef>
                <a:spcAft>
                  <a:spcPct val="0"/>
                </a:spcAft>
                <a:defRPr/>
              </a:pPr>
              <a:t>2/27/2022</a:t>
            </a:fld>
            <a:endParaRPr 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91028D6F-C005-4613-8690-BFF32BF1556F}" type="slidenum">
              <a:rPr lang="en-US">
                <a:ea typeface="MS PGothic" pitchFamily="34" charset="-128"/>
              </a:rPr>
              <a:pPr defTabSz="457200" fontAlgn="base">
                <a:spcBef>
                  <a:spcPct val="0"/>
                </a:spcBef>
                <a:spcAft>
                  <a:spcPct val="0"/>
                </a:spcAft>
                <a:defRPr/>
              </a:pPr>
              <a:t>‹#›</a:t>
            </a:fld>
            <a:endParaRPr lang="en-US">
              <a:ea typeface="MS PGothic" pitchFamily="34" charset="-128"/>
            </a:endParaRPr>
          </a:p>
        </p:txBody>
      </p:sp>
    </p:spTree>
    <p:extLst>
      <p:ext uri="{BB962C8B-B14F-4D97-AF65-F5344CB8AC3E}">
        <p14:creationId xmlns:p14="http://schemas.microsoft.com/office/powerpoint/2010/main" val="3341867659"/>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94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194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B59A4843-95E5-44C1-A7C3-BCE5BD802A9E}" type="datetimeFigureOut">
              <a:rPr lang="en-US">
                <a:ea typeface="MS PGothic" pitchFamily="34" charset="-128"/>
              </a:rPr>
              <a:pPr defTabSz="457200" fontAlgn="base">
                <a:spcBef>
                  <a:spcPct val="0"/>
                </a:spcBef>
                <a:spcAft>
                  <a:spcPct val="0"/>
                </a:spcAft>
                <a:defRPr/>
              </a:pPr>
              <a:t>2/27/2022</a:t>
            </a:fld>
            <a:endParaRPr 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5DB527F9-9AE9-46D3-9EE3-5B7CCAF837EC}" type="slidenum">
              <a:rPr lang="en-US">
                <a:ea typeface="MS PGothic" pitchFamily="34" charset="-128"/>
              </a:rPr>
              <a:pPr defTabSz="457200" fontAlgn="base">
                <a:spcBef>
                  <a:spcPct val="0"/>
                </a:spcBef>
                <a:spcAft>
                  <a:spcPct val="0"/>
                </a:spcAft>
                <a:defRPr/>
              </a:pPr>
              <a:t>‹#›</a:t>
            </a:fld>
            <a:endParaRPr lang="en-US">
              <a:ea typeface="MS PGothic" pitchFamily="34" charset="-128"/>
            </a:endParaRPr>
          </a:p>
        </p:txBody>
      </p:sp>
    </p:spTree>
    <p:extLst>
      <p:ext uri="{BB962C8B-B14F-4D97-AF65-F5344CB8AC3E}">
        <p14:creationId xmlns:p14="http://schemas.microsoft.com/office/powerpoint/2010/main" val="1892453301"/>
      </p:ext>
    </p:extLst>
  </p:cSld>
  <p:clrMap bg1="lt1" tx1="dk1" bg2="lt2" tx2="dk2" accent1="accent1" accent2="accent2" accent3="accent3" accent4="accent4" accent5="accent5" accent6="accent6" hlink="hlink" folHlink="folHlink"/>
  <p:sldLayoutIdLst>
    <p:sldLayoutId id="2147483677"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991234" name="Slide Number Placeholder 3"/>
          <p:cNvSpPr>
            <a:spLocks noGrp="1"/>
          </p:cNvSpPr>
          <p:nvPr>
            <p:ph type="sldNum" sz="quarter" idx="12"/>
          </p:nvPr>
        </p:nvSpPr>
        <p:spPr bwMode="auto">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35D20E62-356D-4E1C-851C-10DC5EC8306D}" type="slidenum">
              <a:rPr lang="en-US" altLang="en-US" sz="1000" b="1" smtClean="0">
                <a:solidFill>
                  <a:srgbClr val="FFFFFF"/>
                </a:solidFill>
                <a:latin typeface="Verdana" pitchFamily="34" charset="0"/>
              </a:rPr>
              <a:pPr eaLnBrk="1" hangingPunct="1">
                <a:spcBef>
                  <a:spcPct val="0"/>
                </a:spcBef>
                <a:buFontTx/>
                <a:buNone/>
              </a:pPr>
              <a:t>1</a:t>
            </a:fld>
            <a:endParaRPr lang="en-US" altLang="en-US" sz="1000" b="1" smtClean="0">
              <a:solidFill>
                <a:srgbClr val="FFFFFF"/>
              </a:solidFill>
              <a:latin typeface="Verdana" pitchFamily="34" charset="0"/>
            </a:endParaRPr>
          </a:p>
        </p:txBody>
      </p:sp>
      <p:sp>
        <p:nvSpPr>
          <p:cNvPr id="991237" name="Footer Placeholder 7"/>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000" b="1" smtClean="0">
                <a:solidFill>
                  <a:srgbClr val="FFFFFF"/>
                </a:solidFill>
                <a:latin typeface="Verdana" pitchFamily="34" charset="0"/>
              </a:rPr>
              <a:t>Revelation 10 Lesson</a:t>
            </a:r>
          </a:p>
        </p:txBody>
      </p:sp>
      <p:sp>
        <p:nvSpPr>
          <p:cNvPr id="991238" name="Date Placeholder 1"/>
          <p:cNvSpPr>
            <a:spLocks noGrp="1"/>
          </p:cNvSpPr>
          <p:nvPr>
            <p:ph type="dt" sz="quarter" idx="10"/>
          </p:nvPr>
        </p:nvSpPr>
        <p:spPr bwMode="auto">
          <a:xfrm>
            <a:off x="457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3E134116-C54C-464B-9A60-AB1CB4D3467D}" type="datetime1">
              <a:rPr lang="en-US" altLang="en-US" sz="1000" smtClean="0">
                <a:solidFill>
                  <a:srgbClr val="FFFFFF"/>
                </a:solidFill>
                <a:latin typeface="Verdana" pitchFamily="34" charset="0"/>
              </a:rPr>
              <a:pPr eaLnBrk="1" hangingPunct="1">
                <a:spcBef>
                  <a:spcPct val="0"/>
                </a:spcBef>
                <a:buFontTx/>
                <a:buNone/>
              </a:pPr>
              <a:t>2/27/2022</a:t>
            </a:fld>
            <a:endParaRPr lang="en-US" altLang="en-US" sz="1000" smtClean="0">
              <a:solidFill>
                <a:srgbClr val="FFFFFF"/>
              </a:solidFill>
              <a:latin typeface="Verdana"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10" y="796889"/>
            <a:ext cx="8873543" cy="5219146"/>
          </a:xfrm>
          <a:prstGeom prst="rect">
            <a:avLst/>
          </a:prstGeom>
        </p:spPr>
      </p:pic>
    </p:spTree>
    <p:extLst>
      <p:ext uri="{BB962C8B-B14F-4D97-AF65-F5344CB8AC3E}">
        <p14:creationId xmlns:p14="http://schemas.microsoft.com/office/powerpoint/2010/main" val="2403419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998402" name="Slide Number Placeholder 3"/>
          <p:cNvSpPr>
            <a:spLocks noGrp="1"/>
          </p:cNvSpPr>
          <p:nvPr>
            <p:ph type="sldNum" sz="quarter" idx="12"/>
          </p:nvPr>
        </p:nvSpPr>
        <p:spPr bwMode="auto">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0BCBF6D4-6D79-431E-A499-93CB924DDF06}" type="slidenum">
              <a:rPr lang="en-US" altLang="en-US" sz="1000" b="1" smtClean="0">
                <a:solidFill>
                  <a:srgbClr val="FFFFFF"/>
                </a:solidFill>
                <a:latin typeface="Verdana" pitchFamily="34" charset="0"/>
              </a:rPr>
              <a:pPr eaLnBrk="1" hangingPunct="1">
                <a:spcBef>
                  <a:spcPct val="0"/>
                </a:spcBef>
                <a:buFontTx/>
                <a:buNone/>
              </a:pPr>
              <a:t>10</a:t>
            </a:fld>
            <a:endParaRPr lang="en-US" altLang="en-US" sz="1000" b="1" smtClean="0">
              <a:solidFill>
                <a:srgbClr val="FFFFFF"/>
              </a:solidFill>
              <a:latin typeface="Verdana" pitchFamily="34" charset="0"/>
            </a:endParaRPr>
          </a:p>
        </p:txBody>
      </p:sp>
      <p:cxnSp>
        <p:nvCxnSpPr>
          <p:cNvPr id="998403" name="Straight Connector 12"/>
          <p:cNvCxnSpPr>
            <a:cxnSpLocks noChangeShapeType="1"/>
          </p:cNvCxnSpPr>
          <p:nvPr/>
        </p:nvCxnSpPr>
        <p:spPr bwMode="auto">
          <a:xfrm>
            <a:off x="723900" y="706438"/>
            <a:ext cx="8077200" cy="1587"/>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sp>
        <p:nvSpPr>
          <p:cNvPr id="998404" name="TextBox 5"/>
          <p:cNvSpPr txBox="1">
            <a:spLocks noChangeArrowheads="1"/>
          </p:cNvSpPr>
          <p:nvPr/>
        </p:nvSpPr>
        <p:spPr bwMode="auto">
          <a:xfrm>
            <a:off x="647700" y="0"/>
            <a:ext cx="7848600" cy="708025"/>
          </a:xfrm>
          <a:prstGeom prst="rect">
            <a:avLst/>
          </a:prstGeom>
          <a:noFill/>
          <a:ln>
            <a:noFill/>
          </a:ln>
          <a:effectLst>
            <a:outerShdw dist="38100" dir="2700000"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4000" b="1">
                <a:solidFill>
                  <a:srgbClr val="FFFF00"/>
                </a:solidFill>
                <a:latin typeface="Verdana" pitchFamily="34" charset="0"/>
              </a:rPr>
              <a:t>Revelation 10</a:t>
            </a:r>
          </a:p>
        </p:txBody>
      </p:sp>
      <p:sp>
        <p:nvSpPr>
          <p:cNvPr id="998405" name="Footer Placeholder 7"/>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000" b="1" smtClean="0">
                <a:solidFill>
                  <a:srgbClr val="FFFFFF"/>
                </a:solidFill>
                <a:latin typeface="Verdana" pitchFamily="34" charset="0"/>
              </a:rPr>
              <a:t>Revelation 10 Lesson</a:t>
            </a:r>
          </a:p>
        </p:txBody>
      </p:sp>
      <p:sp>
        <p:nvSpPr>
          <p:cNvPr id="998406" name="Date Placeholder 1"/>
          <p:cNvSpPr>
            <a:spLocks noGrp="1"/>
          </p:cNvSpPr>
          <p:nvPr>
            <p:ph type="dt" sz="quarter" idx="10"/>
          </p:nvPr>
        </p:nvSpPr>
        <p:spPr bwMode="auto">
          <a:xfrm>
            <a:off x="457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4EB3BC58-3CCE-4D6D-A89F-AB81032230DE}" type="datetime1">
              <a:rPr lang="en-US" altLang="en-US" sz="1000" smtClean="0">
                <a:solidFill>
                  <a:srgbClr val="FFFFFF"/>
                </a:solidFill>
                <a:latin typeface="Verdana" pitchFamily="34" charset="0"/>
              </a:rPr>
              <a:pPr eaLnBrk="1" hangingPunct="1">
                <a:spcBef>
                  <a:spcPct val="0"/>
                </a:spcBef>
                <a:buFontTx/>
                <a:buNone/>
              </a:pPr>
              <a:t>2/27/2022</a:t>
            </a:fld>
            <a:endParaRPr lang="en-US" altLang="en-US" sz="1000" smtClean="0">
              <a:solidFill>
                <a:srgbClr val="FFFFFF"/>
              </a:solidFill>
              <a:latin typeface="Verdana" pitchFamily="34" charset="0"/>
            </a:endParaRPr>
          </a:p>
        </p:txBody>
      </p:sp>
      <p:sp>
        <p:nvSpPr>
          <p:cNvPr id="998407" name="TextBox 16"/>
          <p:cNvSpPr txBox="1">
            <a:spLocks noChangeArrowheads="1"/>
          </p:cNvSpPr>
          <p:nvPr/>
        </p:nvSpPr>
        <p:spPr bwMode="auto">
          <a:xfrm>
            <a:off x="154545" y="1355456"/>
            <a:ext cx="7250807" cy="523220"/>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2800" b="1" i="1" dirty="0">
                <a:solidFill>
                  <a:srgbClr val="FFFFFF"/>
                </a:solidFill>
                <a:latin typeface="Verdana" pitchFamily="34" charset="0"/>
              </a:rPr>
              <a:t>The Little Book </a:t>
            </a:r>
            <a:r>
              <a:rPr lang="en-US" altLang="en-US" sz="2800" b="1" i="1" dirty="0" smtClean="0">
                <a:solidFill>
                  <a:srgbClr val="FFFFFF"/>
                </a:solidFill>
                <a:latin typeface="Verdana" pitchFamily="34" charset="0"/>
              </a:rPr>
              <a:t>&amp; </a:t>
            </a:r>
            <a:r>
              <a:rPr lang="en-US" altLang="en-US" sz="2800" b="1" i="1" dirty="0">
                <a:solidFill>
                  <a:srgbClr val="FFFFFF"/>
                </a:solidFill>
                <a:latin typeface="Verdana" pitchFamily="34" charset="0"/>
              </a:rPr>
              <a:t>Seven Thunders</a:t>
            </a:r>
          </a:p>
        </p:txBody>
      </p:sp>
      <p:sp>
        <p:nvSpPr>
          <p:cNvPr id="16" name="TextBox 15"/>
          <p:cNvSpPr txBox="1">
            <a:spLocks noChangeArrowheads="1"/>
          </p:cNvSpPr>
          <p:nvPr/>
        </p:nvSpPr>
        <p:spPr bwMode="auto">
          <a:xfrm>
            <a:off x="303213" y="2989263"/>
            <a:ext cx="8829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a:solidFill>
                  <a:srgbClr val="FFFFFF"/>
                </a:solidFill>
                <a:latin typeface="Verdana" pitchFamily="34" charset="0"/>
              </a:rPr>
              <a:t> The seven thunders clearly correspond to the sevenfold “voice of the Lord,” as recorded in </a:t>
            </a:r>
            <a:r>
              <a:rPr lang="en-US" altLang="en-US" sz="2000" b="1" i="1">
                <a:solidFill>
                  <a:prstClr val="white"/>
                </a:solidFill>
                <a:latin typeface="Verdana" pitchFamily="34" charset="0"/>
              </a:rPr>
              <a:t>Psalms 29. </a:t>
            </a:r>
          </a:p>
        </p:txBody>
      </p:sp>
      <p:sp>
        <p:nvSpPr>
          <p:cNvPr id="998409" name="TextBox 13"/>
          <p:cNvSpPr txBox="1">
            <a:spLocks noChangeArrowheads="1"/>
          </p:cNvSpPr>
          <p:nvPr/>
        </p:nvSpPr>
        <p:spPr bwMode="auto">
          <a:xfrm>
            <a:off x="303213" y="1973263"/>
            <a:ext cx="88407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Tx/>
              <a:buNone/>
            </a:pPr>
            <a:r>
              <a:rPr lang="en-US" altLang="en-US" sz="2000" b="1" i="1">
                <a:solidFill>
                  <a:srgbClr val="FFFFFF"/>
                </a:solidFill>
                <a:latin typeface="Verdana" pitchFamily="34" charset="0"/>
              </a:rPr>
              <a:t>Revelation 10:3.</a:t>
            </a:r>
            <a:r>
              <a:rPr lang="en-US" altLang="en-US" sz="2000" b="1" i="1">
                <a:solidFill>
                  <a:srgbClr val="FFFF00"/>
                </a:solidFill>
                <a:latin typeface="Verdana" pitchFamily="34" charset="0"/>
              </a:rPr>
              <a:t> And cried with a loud voice, as when a lion roareth: and when he had cried, seven thunders uttered their voices. </a:t>
            </a:r>
            <a:r>
              <a:rPr lang="en-US" altLang="en-US" sz="2000" b="1" i="1">
                <a:solidFill>
                  <a:srgbClr val="FFFFFF"/>
                </a:solidFill>
                <a:latin typeface="Verdana" pitchFamily="34" charset="0"/>
              </a:rPr>
              <a:t>(Cont’d)</a:t>
            </a:r>
          </a:p>
        </p:txBody>
      </p:sp>
      <p:sp>
        <p:nvSpPr>
          <p:cNvPr id="998410" name="TextBox 18"/>
          <p:cNvSpPr txBox="1">
            <a:spLocks noChangeArrowheads="1"/>
          </p:cNvSpPr>
          <p:nvPr/>
        </p:nvSpPr>
        <p:spPr bwMode="auto">
          <a:xfrm>
            <a:off x="647700" y="708025"/>
            <a:ext cx="6757652" cy="646113"/>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3600" b="1" i="1" dirty="0">
                <a:solidFill>
                  <a:srgbClr val="FFFFFF"/>
                </a:solidFill>
                <a:latin typeface="Verdana" pitchFamily="34" charset="0"/>
              </a:rPr>
              <a:t>Bitter-Sweet Inheritance</a:t>
            </a:r>
          </a:p>
        </p:txBody>
      </p:sp>
      <p:sp>
        <p:nvSpPr>
          <p:cNvPr id="15" name="TextBox 14"/>
          <p:cNvSpPr txBox="1">
            <a:spLocks noChangeArrowheads="1"/>
          </p:cNvSpPr>
          <p:nvPr/>
        </p:nvSpPr>
        <p:spPr bwMode="auto">
          <a:xfrm>
            <a:off x="303213" y="5521325"/>
            <a:ext cx="84851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a:solidFill>
                  <a:srgbClr val="FFFFFF"/>
                </a:solidFill>
                <a:latin typeface="Verdana" pitchFamily="34" charset="0"/>
              </a:rPr>
              <a:t> The very context demands that the message be one of great physical judgment.</a:t>
            </a:r>
          </a:p>
        </p:txBody>
      </p:sp>
      <p:sp>
        <p:nvSpPr>
          <p:cNvPr id="20" name="TextBox 19"/>
          <p:cNvSpPr txBox="1">
            <a:spLocks noChangeArrowheads="1"/>
          </p:cNvSpPr>
          <p:nvPr/>
        </p:nvSpPr>
        <p:spPr bwMode="auto">
          <a:xfrm>
            <a:off x="315913" y="3697288"/>
            <a:ext cx="84851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a:solidFill>
                  <a:srgbClr val="FFFFFF"/>
                </a:solidFill>
                <a:latin typeface="Verdana" pitchFamily="34" charset="0"/>
              </a:rPr>
              <a:t> Psalms 29 is a magnificent vision of the terrestrial and celestial phenomena which occurred at the great Flood.</a:t>
            </a:r>
          </a:p>
        </p:txBody>
      </p:sp>
      <p:sp>
        <p:nvSpPr>
          <p:cNvPr id="13" name="TextBox 12"/>
          <p:cNvSpPr txBox="1">
            <a:spLocks noChangeArrowheads="1"/>
          </p:cNvSpPr>
          <p:nvPr/>
        </p:nvSpPr>
        <p:spPr bwMode="auto">
          <a:xfrm>
            <a:off x="315913" y="4408488"/>
            <a:ext cx="84851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a:solidFill>
                  <a:srgbClr val="FFFFFF"/>
                </a:solidFill>
                <a:latin typeface="Verdana" pitchFamily="34" charset="0"/>
              </a:rPr>
              <a:t> There was mercy in that judgment and so will there be in this.</a:t>
            </a:r>
          </a:p>
        </p:txBody>
      </p:sp>
      <p:sp>
        <p:nvSpPr>
          <p:cNvPr id="18" name="TextBox 17"/>
          <p:cNvSpPr txBox="1">
            <a:spLocks noChangeArrowheads="1"/>
          </p:cNvSpPr>
          <p:nvPr/>
        </p:nvSpPr>
        <p:spPr bwMode="auto">
          <a:xfrm>
            <a:off x="315913" y="6229350"/>
            <a:ext cx="8485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a:solidFill>
                  <a:srgbClr val="FFFFFF"/>
                </a:solidFill>
                <a:latin typeface="Verdana" pitchFamily="34" charset="0"/>
              </a:rPr>
              <a:t> There is a hint that the judgment to be delayed a while.</a:t>
            </a:r>
          </a:p>
        </p:txBody>
      </p:sp>
      <p:sp>
        <p:nvSpPr>
          <p:cNvPr id="21" name="TextBox 20"/>
          <p:cNvSpPr txBox="1">
            <a:spLocks noChangeArrowheads="1"/>
          </p:cNvSpPr>
          <p:nvPr/>
        </p:nvSpPr>
        <p:spPr bwMode="auto">
          <a:xfrm>
            <a:off x="303213" y="5116513"/>
            <a:ext cx="8485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a:solidFill>
                  <a:srgbClr val="FFFFFF"/>
                </a:solidFill>
                <a:latin typeface="Verdana" pitchFamily="34" charset="0"/>
              </a:rPr>
              <a:t> We are not told what the seven thunders uttered.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6563" y="151119"/>
            <a:ext cx="1804921" cy="168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81298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900" decel="100000" fill="hold"/>
                                        <p:tgtEl>
                                          <p:spTgt spid="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900" decel="100000" fill="hold"/>
                                        <p:tgtEl>
                                          <p:spTgt spid="2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900" decel="100000" fill="hold"/>
                                        <p:tgtEl>
                                          <p:spTgt spid="1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900" decel="100000" fill="hold"/>
                                        <p:tgtEl>
                                          <p:spTgt spid="2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900" decel="100000" fill="hold"/>
                                        <p:tgtEl>
                                          <p:spTgt spid="15"/>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900" decel="100000" fill="hold"/>
                                        <p:tgtEl>
                                          <p:spTgt spid="1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P spid="20" grpId="0"/>
      <p:bldP spid="13" grpId="0"/>
      <p:bldP spid="18"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999426" name="Slide Number Placeholder 3"/>
          <p:cNvSpPr>
            <a:spLocks noGrp="1"/>
          </p:cNvSpPr>
          <p:nvPr>
            <p:ph type="sldNum" sz="quarter" idx="12"/>
          </p:nvPr>
        </p:nvSpPr>
        <p:spPr bwMode="auto">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8B740EF9-7914-461C-AACA-67F49BC0E0E9}" type="slidenum">
              <a:rPr lang="en-US" altLang="en-US" sz="1000" b="1" smtClean="0">
                <a:solidFill>
                  <a:srgbClr val="FFFFFF"/>
                </a:solidFill>
                <a:latin typeface="Verdana" pitchFamily="34" charset="0"/>
              </a:rPr>
              <a:pPr eaLnBrk="1" hangingPunct="1">
                <a:spcBef>
                  <a:spcPct val="0"/>
                </a:spcBef>
                <a:buFontTx/>
                <a:buNone/>
              </a:pPr>
              <a:t>11</a:t>
            </a:fld>
            <a:endParaRPr lang="en-US" altLang="en-US" sz="1000" b="1" smtClean="0">
              <a:solidFill>
                <a:srgbClr val="FFFFFF"/>
              </a:solidFill>
              <a:latin typeface="Verdana" pitchFamily="34" charset="0"/>
            </a:endParaRPr>
          </a:p>
        </p:txBody>
      </p:sp>
      <p:cxnSp>
        <p:nvCxnSpPr>
          <p:cNvPr id="999427" name="Straight Connector 12"/>
          <p:cNvCxnSpPr>
            <a:cxnSpLocks noChangeShapeType="1"/>
          </p:cNvCxnSpPr>
          <p:nvPr/>
        </p:nvCxnSpPr>
        <p:spPr bwMode="auto">
          <a:xfrm>
            <a:off x="723900" y="706438"/>
            <a:ext cx="8077200" cy="1587"/>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sp>
        <p:nvSpPr>
          <p:cNvPr id="999428" name="TextBox 5"/>
          <p:cNvSpPr txBox="1">
            <a:spLocks noChangeArrowheads="1"/>
          </p:cNvSpPr>
          <p:nvPr/>
        </p:nvSpPr>
        <p:spPr bwMode="auto">
          <a:xfrm>
            <a:off x="647700" y="0"/>
            <a:ext cx="7848600" cy="708025"/>
          </a:xfrm>
          <a:prstGeom prst="rect">
            <a:avLst/>
          </a:prstGeom>
          <a:noFill/>
          <a:ln>
            <a:noFill/>
          </a:ln>
          <a:effectLst>
            <a:outerShdw dist="38100" dir="2700000"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4000" b="1">
                <a:solidFill>
                  <a:srgbClr val="FFFF00"/>
                </a:solidFill>
                <a:latin typeface="Verdana" pitchFamily="34" charset="0"/>
              </a:rPr>
              <a:t>Revelation 10</a:t>
            </a:r>
          </a:p>
        </p:txBody>
      </p:sp>
      <p:sp>
        <p:nvSpPr>
          <p:cNvPr id="999429" name="Footer Placeholder 7"/>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000" b="1" smtClean="0">
                <a:solidFill>
                  <a:srgbClr val="FFFFFF"/>
                </a:solidFill>
                <a:latin typeface="Verdana" pitchFamily="34" charset="0"/>
              </a:rPr>
              <a:t>Revelation 10 Lesson</a:t>
            </a:r>
          </a:p>
        </p:txBody>
      </p:sp>
      <p:sp>
        <p:nvSpPr>
          <p:cNvPr id="999430" name="Date Placeholder 1"/>
          <p:cNvSpPr>
            <a:spLocks noGrp="1"/>
          </p:cNvSpPr>
          <p:nvPr>
            <p:ph type="dt" sz="quarter" idx="10"/>
          </p:nvPr>
        </p:nvSpPr>
        <p:spPr bwMode="auto">
          <a:xfrm>
            <a:off x="457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AF134412-5F0F-42DE-AE9E-F60D8BF0201C}" type="datetime1">
              <a:rPr lang="en-US" altLang="en-US" sz="1000" smtClean="0">
                <a:solidFill>
                  <a:srgbClr val="FFFFFF"/>
                </a:solidFill>
                <a:latin typeface="Verdana" pitchFamily="34" charset="0"/>
              </a:rPr>
              <a:pPr eaLnBrk="1" hangingPunct="1">
                <a:spcBef>
                  <a:spcPct val="0"/>
                </a:spcBef>
                <a:buFontTx/>
                <a:buNone/>
              </a:pPr>
              <a:t>2/27/2022</a:t>
            </a:fld>
            <a:endParaRPr lang="en-US" altLang="en-US" sz="1000" smtClean="0">
              <a:solidFill>
                <a:srgbClr val="FFFFFF"/>
              </a:solidFill>
              <a:latin typeface="Verdana" pitchFamily="34" charset="0"/>
            </a:endParaRPr>
          </a:p>
        </p:txBody>
      </p:sp>
      <p:sp>
        <p:nvSpPr>
          <p:cNvPr id="999431" name="TextBox 16"/>
          <p:cNvSpPr txBox="1">
            <a:spLocks noChangeArrowheads="1"/>
          </p:cNvSpPr>
          <p:nvPr/>
        </p:nvSpPr>
        <p:spPr bwMode="auto">
          <a:xfrm>
            <a:off x="647700" y="1438275"/>
            <a:ext cx="8039100" cy="523875"/>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2800" b="1" i="1">
                <a:solidFill>
                  <a:srgbClr val="FFFFFF"/>
                </a:solidFill>
                <a:latin typeface="Verdana" pitchFamily="34" charset="0"/>
              </a:rPr>
              <a:t>The Little Book and Seven Thunders</a:t>
            </a:r>
          </a:p>
        </p:txBody>
      </p:sp>
      <p:sp>
        <p:nvSpPr>
          <p:cNvPr id="999432" name="TextBox 13"/>
          <p:cNvSpPr txBox="1">
            <a:spLocks noChangeArrowheads="1"/>
          </p:cNvSpPr>
          <p:nvPr/>
        </p:nvSpPr>
        <p:spPr bwMode="auto">
          <a:xfrm>
            <a:off x="303213" y="1973263"/>
            <a:ext cx="88407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Tx/>
              <a:buNone/>
            </a:pPr>
            <a:r>
              <a:rPr lang="en-US" altLang="en-US" sz="2000" b="1" i="1">
                <a:solidFill>
                  <a:srgbClr val="FFFFFF"/>
                </a:solidFill>
                <a:latin typeface="Verdana" pitchFamily="34" charset="0"/>
              </a:rPr>
              <a:t>Revelation 10:4. </a:t>
            </a:r>
            <a:r>
              <a:rPr lang="en-US" altLang="en-US" sz="2000" b="1" i="1">
                <a:solidFill>
                  <a:srgbClr val="FFFF00"/>
                </a:solidFill>
                <a:latin typeface="Verdana" pitchFamily="34" charset="0"/>
              </a:rPr>
              <a:t>And when the seven thunders had uttered their voices, I was about to write: and I heard a voice from heaven saying unto me, Seal up those things which the seven thunders uttered, and write them not. </a:t>
            </a:r>
          </a:p>
        </p:txBody>
      </p:sp>
      <p:sp>
        <p:nvSpPr>
          <p:cNvPr id="999433" name="TextBox 18"/>
          <p:cNvSpPr txBox="1">
            <a:spLocks noChangeArrowheads="1"/>
          </p:cNvSpPr>
          <p:nvPr/>
        </p:nvSpPr>
        <p:spPr bwMode="auto">
          <a:xfrm>
            <a:off x="145774" y="708025"/>
            <a:ext cx="6891130" cy="646331"/>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3600" b="1" i="1" dirty="0">
                <a:solidFill>
                  <a:srgbClr val="FFFFFF"/>
                </a:solidFill>
                <a:latin typeface="Verdana" pitchFamily="34" charset="0"/>
              </a:rPr>
              <a:t>Bitter-Sweet Inheritance</a:t>
            </a:r>
          </a:p>
        </p:txBody>
      </p:sp>
      <p:sp>
        <p:nvSpPr>
          <p:cNvPr id="20" name="TextBox 19"/>
          <p:cNvSpPr txBox="1">
            <a:spLocks noChangeArrowheads="1"/>
          </p:cNvSpPr>
          <p:nvPr/>
        </p:nvSpPr>
        <p:spPr bwMode="auto">
          <a:xfrm>
            <a:off x="319754" y="3606927"/>
            <a:ext cx="88280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Although John’s primary purpose in writing Revelation is to </a:t>
            </a:r>
            <a:r>
              <a:rPr lang="en-US" altLang="en-US" sz="2000" b="1" i="1" dirty="0" smtClean="0">
                <a:solidFill>
                  <a:srgbClr val="FFFFFF"/>
                </a:solidFill>
                <a:latin typeface="Verdana" pitchFamily="34" charset="0"/>
              </a:rPr>
              <a:t>reveal, </a:t>
            </a:r>
            <a:r>
              <a:rPr lang="en-US" altLang="en-US" sz="2000" b="1" i="1" dirty="0">
                <a:solidFill>
                  <a:srgbClr val="FFFFFF"/>
                </a:solidFill>
                <a:latin typeface="Verdana" pitchFamily="34" charset="0"/>
              </a:rPr>
              <a:t>here he is commanded to omit the utterance of the seven thunders from the biblical record. </a:t>
            </a:r>
          </a:p>
        </p:txBody>
      </p:sp>
      <p:sp>
        <p:nvSpPr>
          <p:cNvPr id="21" name="TextBox 20"/>
          <p:cNvSpPr txBox="1">
            <a:spLocks noChangeArrowheads="1"/>
          </p:cNvSpPr>
          <p:nvPr/>
        </p:nvSpPr>
        <p:spPr bwMode="auto">
          <a:xfrm>
            <a:off x="342106" y="4807095"/>
            <a:ext cx="88407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John, is allowed to hear what the thunders utter, even though told not to write it down for his readers.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5199" y="0"/>
            <a:ext cx="2168801" cy="1540588"/>
          </a:xfrm>
          <a:prstGeom prst="rect">
            <a:avLst/>
          </a:prstGeom>
        </p:spPr>
      </p:pic>
    </p:spTree>
    <p:extLst>
      <p:ext uri="{BB962C8B-B14F-4D97-AF65-F5344CB8AC3E}">
        <p14:creationId xmlns:p14="http://schemas.microsoft.com/office/powerpoint/2010/main" val="205779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900" decel="100000" fill="hold"/>
                                        <p:tgtEl>
                                          <p:spTgt spid="2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999426" name="Slide Number Placeholder 3"/>
          <p:cNvSpPr>
            <a:spLocks noGrp="1"/>
          </p:cNvSpPr>
          <p:nvPr>
            <p:ph type="sldNum" sz="quarter" idx="12"/>
          </p:nvPr>
        </p:nvSpPr>
        <p:spPr bwMode="auto">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8B740EF9-7914-461C-AACA-67F49BC0E0E9}" type="slidenum">
              <a:rPr lang="en-US" altLang="en-US" sz="1000" b="1" smtClean="0">
                <a:solidFill>
                  <a:srgbClr val="FFFFFF"/>
                </a:solidFill>
                <a:latin typeface="Verdana" pitchFamily="34" charset="0"/>
              </a:rPr>
              <a:pPr eaLnBrk="1" hangingPunct="1">
                <a:spcBef>
                  <a:spcPct val="0"/>
                </a:spcBef>
                <a:buFontTx/>
                <a:buNone/>
              </a:pPr>
              <a:t>12</a:t>
            </a:fld>
            <a:endParaRPr lang="en-US" altLang="en-US" sz="1000" b="1" smtClean="0">
              <a:solidFill>
                <a:srgbClr val="FFFFFF"/>
              </a:solidFill>
              <a:latin typeface="Verdana" pitchFamily="34" charset="0"/>
            </a:endParaRPr>
          </a:p>
        </p:txBody>
      </p:sp>
      <p:cxnSp>
        <p:nvCxnSpPr>
          <p:cNvPr id="999427" name="Straight Connector 12"/>
          <p:cNvCxnSpPr>
            <a:cxnSpLocks noChangeShapeType="1"/>
          </p:cNvCxnSpPr>
          <p:nvPr/>
        </p:nvCxnSpPr>
        <p:spPr bwMode="auto">
          <a:xfrm>
            <a:off x="723900" y="706438"/>
            <a:ext cx="8077200" cy="1587"/>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sp>
        <p:nvSpPr>
          <p:cNvPr id="999428" name="TextBox 5"/>
          <p:cNvSpPr txBox="1">
            <a:spLocks noChangeArrowheads="1"/>
          </p:cNvSpPr>
          <p:nvPr/>
        </p:nvSpPr>
        <p:spPr bwMode="auto">
          <a:xfrm>
            <a:off x="647700" y="0"/>
            <a:ext cx="7848600" cy="708025"/>
          </a:xfrm>
          <a:prstGeom prst="rect">
            <a:avLst/>
          </a:prstGeom>
          <a:noFill/>
          <a:ln>
            <a:noFill/>
          </a:ln>
          <a:effectLst>
            <a:outerShdw dist="38100" dir="2700000"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4000" b="1">
                <a:solidFill>
                  <a:srgbClr val="FFFF00"/>
                </a:solidFill>
                <a:latin typeface="Verdana" pitchFamily="34" charset="0"/>
              </a:rPr>
              <a:t>Revelation 10</a:t>
            </a:r>
          </a:p>
        </p:txBody>
      </p:sp>
      <p:sp>
        <p:nvSpPr>
          <p:cNvPr id="999429" name="Footer Placeholder 7"/>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000" b="1" smtClean="0">
                <a:solidFill>
                  <a:srgbClr val="FFFFFF"/>
                </a:solidFill>
                <a:latin typeface="Verdana" pitchFamily="34" charset="0"/>
              </a:rPr>
              <a:t>Revelation 10 Lesson</a:t>
            </a:r>
          </a:p>
        </p:txBody>
      </p:sp>
      <p:sp>
        <p:nvSpPr>
          <p:cNvPr id="999430" name="Date Placeholder 1"/>
          <p:cNvSpPr>
            <a:spLocks noGrp="1"/>
          </p:cNvSpPr>
          <p:nvPr>
            <p:ph type="dt" sz="quarter" idx="10"/>
          </p:nvPr>
        </p:nvSpPr>
        <p:spPr bwMode="auto">
          <a:xfrm>
            <a:off x="457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AF134412-5F0F-42DE-AE9E-F60D8BF0201C}" type="datetime1">
              <a:rPr lang="en-US" altLang="en-US" sz="1000" smtClean="0">
                <a:solidFill>
                  <a:srgbClr val="FFFFFF"/>
                </a:solidFill>
                <a:latin typeface="Verdana" pitchFamily="34" charset="0"/>
              </a:rPr>
              <a:pPr eaLnBrk="1" hangingPunct="1">
                <a:spcBef>
                  <a:spcPct val="0"/>
                </a:spcBef>
                <a:buFontTx/>
                <a:buNone/>
              </a:pPr>
              <a:t>2/27/2022</a:t>
            </a:fld>
            <a:endParaRPr lang="en-US" altLang="en-US" sz="1000" smtClean="0">
              <a:solidFill>
                <a:srgbClr val="FFFFFF"/>
              </a:solidFill>
              <a:latin typeface="Verdana" pitchFamily="34" charset="0"/>
            </a:endParaRPr>
          </a:p>
        </p:txBody>
      </p:sp>
      <p:sp>
        <p:nvSpPr>
          <p:cNvPr id="999431" name="TextBox 16"/>
          <p:cNvSpPr txBox="1">
            <a:spLocks noChangeArrowheads="1"/>
          </p:cNvSpPr>
          <p:nvPr/>
        </p:nvSpPr>
        <p:spPr bwMode="auto">
          <a:xfrm>
            <a:off x="647700" y="1438275"/>
            <a:ext cx="8039100" cy="523875"/>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2800" b="1" i="1">
                <a:solidFill>
                  <a:srgbClr val="FFFFFF"/>
                </a:solidFill>
                <a:latin typeface="Verdana" pitchFamily="34" charset="0"/>
              </a:rPr>
              <a:t>The Little Book and Seven Thunders</a:t>
            </a:r>
          </a:p>
        </p:txBody>
      </p:sp>
      <p:sp>
        <p:nvSpPr>
          <p:cNvPr id="999432" name="TextBox 13"/>
          <p:cNvSpPr txBox="1">
            <a:spLocks noChangeArrowheads="1"/>
          </p:cNvSpPr>
          <p:nvPr/>
        </p:nvSpPr>
        <p:spPr bwMode="auto">
          <a:xfrm>
            <a:off x="303213" y="1973263"/>
            <a:ext cx="884078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Arial" pitchFamily="34" charset="0"/>
              <a:buNone/>
            </a:pPr>
            <a:r>
              <a:rPr lang="en-US" altLang="en-US" sz="2000" b="1" i="1" dirty="0">
                <a:solidFill>
                  <a:srgbClr val="FFFFFF"/>
                </a:solidFill>
                <a:latin typeface="Verdana" pitchFamily="34" charset="0"/>
              </a:rPr>
              <a:t>Revelation 10:4. </a:t>
            </a:r>
            <a:r>
              <a:rPr lang="en-US" altLang="en-US" sz="2000" b="1" i="1" dirty="0">
                <a:solidFill>
                  <a:srgbClr val="FFFF00"/>
                </a:solidFill>
                <a:latin typeface="Verdana" pitchFamily="34" charset="0"/>
              </a:rPr>
              <a:t>And when the seven thunders had uttered their voices, I was about to write: and I heard a voice from heaven saying unto me, Seal up those things which the seven thunders uttered, and write them not. </a:t>
            </a:r>
            <a:r>
              <a:rPr lang="en-US" altLang="en-US" sz="2000" b="1" i="1" dirty="0">
                <a:solidFill>
                  <a:srgbClr val="FFFFFF"/>
                </a:solidFill>
                <a:latin typeface="Verdana" pitchFamily="34" charset="0"/>
              </a:rPr>
              <a:t>(Cont’d)</a:t>
            </a:r>
          </a:p>
          <a:p>
            <a:pPr defTabSz="457200" eaLnBrk="1" fontAlgn="base" hangingPunct="1">
              <a:spcBef>
                <a:spcPct val="0"/>
              </a:spcBef>
              <a:spcAft>
                <a:spcPct val="0"/>
              </a:spcAft>
              <a:buClr>
                <a:srgbClr val="FFFF00"/>
              </a:buClr>
              <a:buFontTx/>
              <a:buNone/>
            </a:pPr>
            <a:endParaRPr lang="en-US" altLang="en-US" sz="2000" b="1" i="1" dirty="0">
              <a:solidFill>
                <a:srgbClr val="FFFF00"/>
              </a:solidFill>
              <a:latin typeface="Verdana" pitchFamily="34" charset="0"/>
            </a:endParaRPr>
          </a:p>
        </p:txBody>
      </p:sp>
      <p:sp>
        <p:nvSpPr>
          <p:cNvPr id="999433" name="TextBox 18"/>
          <p:cNvSpPr txBox="1">
            <a:spLocks noChangeArrowheads="1"/>
          </p:cNvSpPr>
          <p:nvPr/>
        </p:nvSpPr>
        <p:spPr bwMode="auto">
          <a:xfrm>
            <a:off x="145774" y="708025"/>
            <a:ext cx="6891130" cy="646331"/>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3600" b="1" i="1" dirty="0">
                <a:solidFill>
                  <a:srgbClr val="FFFFFF"/>
                </a:solidFill>
                <a:latin typeface="Verdana" pitchFamily="34" charset="0"/>
              </a:rPr>
              <a:t>Bitter-Sweet Inheritance</a:t>
            </a:r>
          </a:p>
        </p:txBody>
      </p:sp>
      <p:sp>
        <p:nvSpPr>
          <p:cNvPr id="20" name="TextBox 19"/>
          <p:cNvSpPr txBox="1">
            <a:spLocks noChangeArrowheads="1"/>
          </p:cNvSpPr>
          <p:nvPr/>
        </p:nvSpPr>
        <p:spPr bwMode="auto">
          <a:xfrm>
            <a:off x="315913" y="3228975"/>
            <a:ext cx="882808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a:t>
            </a:r>
            <a:r>
              <a:rPr lang="en-US" altLang="en-US" sz="2000" b="1" i="1" dirty="0" smtClean="0">
                <a:solidFill>
                  <a:srgbClr val="FFFFFF"/>
                </a:solidFill>
                <a:latin typeface="Verdana" pitchFamily="34" charset="0"/>
              </a:rPr>
              <a:t>What </a:t>
            </a:r>
            <a:r>
              <a:rPr lang="en-US" altLang="en-US" sz="2000" b="1" i="1" dirty="0">
                <a:solidFill>
                  <a:srgbClr val="FFFFFF"/>
                </a:solidFill>
                <a:latin typeface="Verdana" pitchFamily="34" charset="0"/>
              </a:rPr>
              <a:t>the seven thunders utter is apparently of great importance and divine </a:t>
            </a:r>
            <a:r>
              <a:rPr lang="en-US" altLang="en-US" sz="2000" b="1" i="1" dirty="0" smtClean="0">
                <a:solidFill>
                  <a:srgbClr val="FFFFFF"/>
                </a:solidFill>
                <a:latin typeface="Verdana" pitchFamily="34" charset="0"/>
              </a:rPr>
              <a:t>privacy. </a:t>
            </a:r>
            <a:r>
              <a:rPr lang="en-US" altLang="en-US" sz="2000" b="1" i="1" dirty="0">
                <a:solidFill>
                  <a:srgbClr val="FFFFFF"/>
                </a:solidFill>
                <a:latin typeface="Verdana" pitchFamily="34" charset="0"/>
              </a:rPr>
              <a:t>This argues for identifying the thunders with the very voice of God Himself in that they evidently declare the mystery of God which must remain a mystery throughout the centuries from the day of John to the time of the end.</a:t>
            </a:r>
          </a:p>
        </p:txBody>
      </p:sp>
      <p:sp>
        <p:nvSpPr>
          <p:cNvPr id="21" name="TextBox 20"/>
          <p:cNvSpPr txBox="1">
            <a:spLocks noChangeArrowheads="1"/>
          </p:cNvSpPr>
          <p:nvPr/>
        </p:nvSpPr>
        <p:spPr bwMode="auto">
          <a:xfrm>
            <a:off x="303213" y="5341632"/>
            <a:ext cx="88407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a:t>
            </a:r>
            <a:r>
              <a:rPr lang="en-US" altLang="en-US" sz="2000" b="1" i="1" dirty="0" smtClean="0">
                <a:solidFill>
                  <a:srgbClr val="FFFFFF"/>
                </a:solidFill>
                <a:latin typeface="Verdana" pitchFamily="34" charset="0"/>
              </a:rPr>
              <a:t>Each </a:t>
            </a:r>
            <a:r>
              <a:rPr lang="en-US" altLang="en-US" sz="2000" b="1" i="1" dirty="0">
                <a:solidFill>
                  <a:srgbClr val="FFFFFF"/>
                </a:solidFill>
                <a:latin typeface="Verdana" pitchFamily="34" charset="0"/>
              </a:rPr>
              <a:t>of the seven thunders uttered a unique message, although we cannot be dogmatic on this point. The seven thunders and their seven utterances are an indication of the completeness of judgment which attend their declaration.</a:t>
            </a:r>
          </a:p>
        </p:txBody>
      </p:sp>
    </p:spTree>
    <p:extLst>
      <p:ext uri="{BB962C8B-B14F-4D97-AF65-F5344CB8AC3E}">
        <p14:creationId xmlns:p14="http://schemas.microsoft.com/office/powerpoint/2010/main" val="927510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900" decel="100000" fill="hold"/>
                                        <p:tgtEl>
                                          <p:spTgt spid="2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999426" name="Slide Number Placeholder 3"/>
          <p:cNvSpPr>
            <a:spLocks noGrp="1"/>
          </p:cNvSpPr>
          <p:nvPr>
            <p:ph type="sldNum" sz="quarter" idx="12"/>
          </p:nvPr>
        </p:nvSpPr>
        <p:spPr bwMode="auto">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8B740EF9-7914-461C-AACA-67F49BC0E0E9}" type="slidenum">
              <a:rPr lang="en-US" altLang="en-US" sz="1000" b="1" smtClean="0">
                <a:solidFill>
                  <a:srgbClr val="FFFFFF"/>
                </a:solidFill>
                <a:latin typeface="Verdana" pitchFamily="34" charset="0"/>
              </a:rPr>
              <a:pPr eaLnBrk="1" hangingPunct="1">
                <a:spcBef>
                  <a:spcPct val="0"/>
                </a:spcBef>
                <a:buFontTx/>
                <a:buNone/>
              </a:pPr>
              <a:t>13</a:t>
            </a:fld>
            <a:endParaRPr lang="en-US" altLang="en-US" sz="1000" b="1" smtClean="0">
              <a:solidFill>
                <a:srgbClr val="FFFFFF"/>
              </a:solidFill>
              <a:latin typeface="Verdana" pitchFamily="34" charset="0"/>
            </a:endParaRPr>
          </a:p>
        </p:txBody>
      </p:sp>
      <p:cxnSp>
        <p:nvCxnSpPr>
          <p:cNvPr id="999427" name="Straight Connector 12"/>
          <p:cNvCxnSpPr>
            <a:cxnSpLocks noChangeShapeType="1"/>
          </p:cNvCxnSpPr>
          <p:nvPr/>
        </p:nvCxnSpPr>
        <p:spPr bwMode="auto">
          <a:xfrm>
            <a:off x="723900" y="706438"/>
            <a:ext cx="8077200" cy="1587"/>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sp>
        <p:nvSpPr>
          <p:cNvPr id="999428" name="TextBox 5"/>
          <p:cNvSpPr txBox="1">
            <a:spLocks noChangeArrowheads="1"/>
          </p:cNvSpPr>
          <p:nvPr/>
        </p:nvSpPr>
        <p:spPr bwMode="auto">
          <a:xfrm>
            <a:off x="647700" y="0"/>
            <a:ext cx="7848600" cy="708025"/>
          </a:xfrm>
          <a:prstGeom prst="rect">
            <a:avLst/>
          </a:prstGeom>
          <a:noFill/>
          <a:ln>
            <a:noFill/>
          </a:ln>
          <a:effectLst>
            <a:outerShdw dist="38100" dir="2700000"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4000" b="1">
                <a:solidFill>
                  <a:srgbClr val="FFFF00"/>
                </a:solidFill>
                <a:latin typeface="Verdana" pitchFamily="34" charset="0"/>
              </a:rPr>
              <a:t>Revelation 10</a:t>
            </a:r>
          </a:p>
        </p:txBody>
      </p:sp>
      <p:sp>
        <p:nvSpPr>
          <p:cNvPr id="999429" name="Footer Placeholder 7"/>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000" b="1" smtClean="0">
                <a:solidFill>
                  <a:srgbClr val="FFFFFF"/>
                </a:solidFill>
                <a:latin typeface="Verdana" pitchFamily="34" charset="0"/>
              </a:rPr>
              <a:t>Revelation 10 Lesson</a:t>
            </a:r>
          </a:p>
        </p:txBody>
      </p:sp>
      <p:sp>
        <p:nvSpPr>
          <p:cNvPr id="999430" name="Date Placeholder 1"/>
          <p:cNvSpPr>
            <a:spLocks noGrp="1"/>
          </p:cNvSpPr>
          <p:nvPr>
            <p:ph type="dt" sz="quarter" idx="10"/>
          </p:nvPr>
        </p:nvSpPr>
        <p:spPr bwMode="auto">
          <a:xfrm>
            <a:off x="457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AF134412-5F0F-42DE-AE9E-F60D8BF0201C}" type="datetime1">
              <a:rPr lang="en-US" altLang="en-US" sz="1000" smtClean="0">
                <a:solidFill>
                  <a:srgbClr val="FFFFFF"/>
                </a:solidFill>
                <a:latin typeface="Verdana" pitchFamily="34" charset="0"/>
              </a:rPr>
              <a:pPr eaLnBrk="1" hangingPunct="1">
                <a:spcBef>
                  <a:spcPct val="0"/>
                </a:spcBef>
                <a:buFontTx/>
                <a:buNone/>
              </a:pPr>
              <a:t>2/27/2022</a:t>
            </a:fld>
            <a:endParaRPr lang="en-US" altLang="en-US" sz="1000" smtClean="0">
              <a:solidFill>
                <a:srgbClr val="FFFFFF"/>
              </a:solidFill>
              <a:latin typeface="Verdana" pitchFamily="34" charset="0"/>
            </a:endParaRPr>
          </a:p>
        </p:txBody>
      </p:sp>
      <p:sp>
        <p:nvSpPr>
          <p:cNvPr id="999431" name="TextBox 16"/>
          <p:cNvSpPr txBox="1">
            <a:spLocks noChangeArrowheads="1"/>
          </p:cNvSpPr>
          <p:nvPr/>
        </p:nvSpPr>
        <p:spPr bwMode="auto">
          <a:xfrm>
            <a:off x="647700" y="1438275"/>
            <a:ext cx="8039100" cy="523875"/>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2800" b="1" i="1">
                <a:solidFill>
                  <a:srgbClr val="FFFFFF"/>
                </a:solidFill>
                <a:latin typeface="Verdana" pitchFamily="34" charset="0"/>
              </a:rPr>
              <a:t>The Little Book and Seven Thunders</a:t>
            </a:r>
          </a:p>
        </p:txBody>
      </p:sp>
      <p:sp>
        <p:nvSpPr>
          <p:cNvPr id="999432" name="TextBox 13"/>
          <p:cNvSpPr txBox="1">
            <a:spLocks noChangeArrowheads="1"/>
          </p:cNvSpPr>
          <p:nvPr/>
        </p:nvSpPr>
        <p:spPr bwMode="auto">
          <a:xfrm>
            <a:off x="303213" y="1973263"/>
            <a:ext cx="884078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Arial" pitchFamily="34" charset="0"/>
              <a:buNone/>
            </a:pPr>
            <a:r>
              <a:rPr lang="en-US" altLang="en-US" sz="2000" b="1" i="1" dirty="0">
                <a:solidFill>
                  <a:srgbClr val="FFFFFF"/>
                </a:solidFill>
                <a:latin typeface="Verdana" pitchFamily="34" charset="0"/>
              </a:rPr>
              <a:t>Revelation 10:4. </a:t>
            </a:r>
            <a:r>
              <a:rPr lang="en-US" altLang="en-US" sz="2000" b="1" i="1" dirty="0">
                <a:solidFill>
                  <a:srgbClr val="FFFF00"/>
                </a:solidFill>
                <a:latin typeface="Verdana" pitchFamily="34" charset="0"/>
              </a:rPr>
              <a:t>And when the seven thunders had uttered their voices, I was about to write: and I heard a voice from heaven saying unto me, Seal up those things which the seven thunders uttered, and write them not. </a:t>
            </a:r>
            <a:r>
              <a:rPr lang="en-US" altLang="en-US" sz="2000" b="1" i="1" dirty="0">
                <a:solidFill>
                  <a:srgbClr val="FFFFFF"/>
                </a:solidFill>
                <a:latin typeface="Verdana" pitchFamily="34" charset="0"/>
              </a:rPr>
              <a:t>(Cont’d)</a:t>
            </a:r>
          </a:p>
          <a:p>
            <a:pPr defTabSz="457200" eaLnBrk="1" fontAlgn="base" hangingPunct="1">
              <a:spcBef>
                <a:spcPct val="0"/>
              </a:spcBef>
              <a:spcAft>
                <a:spcPct val="0"/>
              </a:spcAft>
              <a:buClr>
                <a:srgbClr val="FFFF00"/>
              </a:buClr>
              <a:buFont typeface="Arial" pitchFamily="34" charset="0"/>
              <a:buNone/>
            </a:pPr>
            <a:endParaRPr lang="en-US" altLang="en-US" sz="2000" b="1" i="1" dirty="0">
              <a:solidFill>
                <a:srgbClr val="FFFF00"/>
              </a:solidFill>
              <a:latin typeface="Verdana" pitchFamily="34" charset="0"/>
            </a:endParaRPr>
          </a:p>
        </p:txBody>
      </p:sp>
      <p:sp>
        <p:nvSpPr>
          <p:cNvPr id="999433" name="TextBox 18"/>
          <p:cNvSpPr txBox="1">
            <a:spLocks noChangeArrowheads="1"/>
          </p:cNvSpPr>
          <p:nvPr/>
        </p:nvSpPr>
        <p:spPr bwMode="auto">
          <a:xfrm>
            <a:off x="145774" y="708025"/>
            <a:ext cx="6891130" cy="646331"/>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3600" b="1" i="1" dirty="0">
                <a:solidFill>
                  <a:srgbClr val="FFFFFF"/>
                </a:solidFill>
                <a:latin typeface="Verdana" pitchFamily="34" charset="0"/>
              </a:rPr>
              <a:t>Bitter-Sweet Inheritance</a:t>
            </a:r>
          </a:p>
        </p:txBody>
      </p:sp>
      <p:sp>
        <p:nvSpPr>
          <p:cNvPr id="15" name="TextBox 14"/>
          <p:cNvSpPr txBox="1">
            <a:spLocks noChangeArrowheads="1"/>
          </p:cNvSpPr>
          <p:nvPr/>
        </p:nvSpPr>
        <p:spPr bwMode="auto">
          <a:xfrm>
            <a:off x="315913" y="5321300"/>
            <a:ext cx="88280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a:solidFill>
                  <a:srgbClr val="FFFFFF"/>
                </a:solidFill>
                <a:latin typeface="Verdana" pitchFamily="34" charset="0"/>
              </a:rPr>
              <a:t> Both Daniel and John seem to have heard terrible words of final judgment on the world of wicked men in the very last days. Both were told to seal up the words for a while.  Still three-and-a-half years before final imposition. </a:t>
            </a:r>
          </a:p>
        </p:txBody>
      </p:sp>
      <p:sp>
        <p:nvSpPr>
          <p:cNvPr id="20" name="TextBox 19"/>
          <p:cNvSpPr txBox="1">
            <a:spLocks noChangeArrowheads="1"/>
          </p:cNvSpPr>
          <p:nvPr/>
        </p:nvSpPr>
        <p:spPr bwMode="auto">
          <a:xfrm>
            <a:off x="315913" y="3228975"/>
            <a:ext cx="8485187"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Evidently, God wanted us to know not only that the seven thunders had spoken, but also that the fulfillment of their utterances had been </a:t>
            </a:r>
            <a:r>
              <a:rPr lang="en-US" altLang="en-US" sz="2000" b="1" i="1" dirty="0" smtClean="0">
                <a:solidFill>
                  <a:srgbClr val="FFFFFF"/>
                </a:solidFill>
                <a:latin typeface="Verdana" pitchFamily="34" charset="0"/>
              </a:rPr>
              <a:t>delayed</a:t>
            </a:r>
            <a:r>
              <a:rPr lang="en-US" altLang="en-US" sz="2000" b="1" i="1" dirty="0">
                <a:solidFill>
                  <a:srgbClr val="FFFFFF"/>
                </a:solidFill>
                <a:latin typeface="Verdana" pitchFamily="34" charset="0"/>
              </a:rPr>
              <a:t>, just as they had at the great Flood</a:t>
            </a:r>
            <a:r>
              <a:rPr lang="en-US" altLang="en-US" sz="2000" b="1" i="1" dirty="0">
                <a:solidFill>
                  <a:srgbClr val="FFFF00"/>
                </a:solidFill>
                <a:latin typeface="Verdana" pitchFamily="34" charset="0"/>
              </a:rPr>
              <a:t> (Genesis 7:4</a:t>
            </a:r>
            <a:r>
              <a:rPr lang="en-US" altLang="en-US" sz="2000" b="1" i="1" dirty="0">
                <a:solidFill>
                  <a:srgbClr val="FFFFFF"/>
                </a:solidFill>
                <a:latin typeface="Verdana" pitchFamily="34" charset="0"/>
              </a:rPr>
              <a:t>).</a:t>
            </a:r>
          </a:p>
        </p:txBody>
      </p:sp>
      <p:sp>
        <p:nvSpPr>
          <p:cNvPr id="21" name="TextBox 20"/>
          <p:cNvSpPr txBox="1">
            <a:spLocks noChangeArrowheads="1"/>
          </p:cNvSpPr>
          <p:nvPr/>
        </p:nvSpPr>
        <p:spPr bwMode="auto">
          <a:xfrm>
            <a:off x="315913" y="4576763"/>
            <a:ext cx="84851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a:solidFill>
                  <a:srgbClr val="FFFFFF"/>
                </a:solidFill>
                <a:latin typeface="Verdana" pitchFamily="34" charset="0"/>
              </a:rPr>
              <a:t> There is a very similar scene at the end of Daniel’s prophecy (</a:t>
            </a:r>
            <a:r>
              <a:rPr lang="en-US" altLang="en-US" sz="2000" b="1" i="1">
                <a:solidFill>
                  <a:srgbClr val="FFFF00"/>
                </a:solidFill>
                <a:latin typeface="Verdana" pitchFamily="34" charset="0"/>
              </a:rPr>
              <a:t>Daniel 12:1-8</a:t>
            </a:r>
            <a:r>
              <a:rPr lang="en-US" altLang="en-US" sz="2000" b="1" i="1">
                <a:solidFill>
                  <a:srgbClr val="FFFFFF"/>
                </a:solidFill>
                <a:latin typeface="Verdana" pitchFamily="34" charset="0"/>
              </a:rPr>
              <a:t>).</a:t>
            </a:r>
          </a:p>
        </p:txBody>
      </p:sp>
    </p:spTree>
    <p:extLst>
      <p:ext uri="{BB962C8B-B14F-4D97-AF65-F5344CB8AC3E}">
        <p14:creationId xmlns:p14="http://schemas.microsoft.com/office/powerpoint/2010/main" val="2753306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900" decel="100000" fill="hold"/>
                                        <p:tgtEl>
                                          <p:spTgt spid="2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1000450" name="Slide Number Placeholder 3"/>
          <p:cNvSpPr>
            <a:spLocks noGrp="1"/>
          </p:cNvSpPr>
          <p:nvPr>
            <p:ph type="sldNum" sz="quarter" idx="12"/>
          </p:nvPr>
        </p:nvSpPr>
        <p:spPr bwMode="auto">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CFECDDD3-54F6-466D-88FF-A4285810F588}" type="slidenum">
              <a:rPr lang="en-US" altLang="en-US" sz="1000" b="1" smtClean="0">
                <a:solidFill>
                  <a:srgbClr val="FFFFFF"/>
                </a:solidFill>
                <a:latin typeface="Verdana" pitchFamily="34" charset="0"/>
              </a:rPr>
              <a:pPr eaLnBrk="1" hangingPunct="1">
                <a:spcBef>
                  <a:spcPct val="0"/>
                </a:spcBef>
                <a:buFontTx/>
                <a:buNone/>
              </a:pPr>
              <a:t>14</a:t>
            </a:fld>
            <a:endParaRPr lang="en-US" altLang="en-US" sz="1000" b="1" smtClean="0">
              <a:solidFill>
                <a:srgbClr val="FFFFFF"/>
              </a:solidFill>
              <a:latin typeface="Verdana" pitchFamily="34" charset="0"/>
            </a:endParaRPr>
          </a:p>
        </p:txBody>
      </p:sp>
      <p:cxnSp>
        <p:nvCxnSpPr>
          <p:cNvPr id="1000451" name="Straight Connector 12"/>
          <p:cNvCxnSpPr>
            <a:cxnSpLocks noChangeShapeType="1"/>
          </p:cNvCxnSpPr>
          <p:nvPr/>
        </p:nvCxnSpPr>
        <p:spPr bwMode="auto">
          <a:xfrm>
            <a:off x="723900" y="706438"/>
            <a:ext cx="8077200" cy="1587"/>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sp>
        <p:nvSpPr>
          <p:cNvPr id="1000452" name="TextBox 5"/>
          <p:cNvSpPr txBox="1">
            <a:spLocks noChangeArrowheads="1"/>
          </p:cNvSpPr>
          <p:nvPr/>
        </p:nvSpPr>
        <p:spPr bwMode="auto">
          <a:xfrm>
            <a:off x="647700" y="0"/>
            <a:ext cx="7848600" cy="708025"/>
          </a:xfrm>
          <a:prstGeom prst="rect">
            <a:avLst/>
          </a:prstGeom>
          <a:noFill/>
          <a:ln>
            <a:noFill/>
          </a:ln>
          <a:effectLst>
            <a:outerShdw dist="38100" dir="2700000"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4000" b="1">
                <a:solidFill>
                  <a:srgbClr val="FFFF00"/>
                </a:solidFill>
                <a:latin typeface="Verdana" pitchFamily="34" charset="0"/>
              </a:rPr>
              <a:t>Revelation 10</a:t>
            </a:r>
          </a:p>
        </p:txBody>
      </p:sp>
      <p:sp>
        <p:nvSpPr>
          <p:cNvPr id="1000453" name="Footer Placeholder 7"/>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000" b="1" smtClean="0">
                <a:solidFill>
                  <a:srgbClr val="FFFFFF"/>
                </a:solidFill>
                <a:latin typeface="Verdana" pitchFamily="34" charset="0"/>
              </a:rPr>
              <a:t>Revelation 10 Lesson</a:t>
            </a:r>
          </a:p>
        </p:txBody>
      </p:sp>
      <p:sp>
        <p:nvSpPr>
          <p:cNvPr id="1000454" name="Date Placeholder 1"/>
          <p:cNvSpPr>
            <a:spLocks noGrp="1"/>
          </p:cNvSpPr>
          <p:nvPr>
            <p:ph type="dt" sz="quarter" idx="10"/>
          </p:nvPr>
        </p:nvSpPr>
        <p:spPr bwMode="auto">
          <a:xfrm>
            <a:off x="457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86130B81-8D87-450E-B173-E75425D33D49}" type="datetime1">
              <a:rPr lang="en-US" altLang="en-US" sz="1000" smtClean="0">
                <a:solidFill>
                  <a:srgbClr val="FFFFFF"/>
                </a:solidFill>
                <a:latin typeface="Verdana" pitchFamily="34" charset="0"/>
              </a:rPr>
              <a:pPr eaLnBrk="1" hangingPunct="1">
                <a:spcBef>
                  <a:spcPct val="0"/>
                </a:spcBef>
                <a:buFontTx/>
                <a:buNone/>
              </a:pPr>
              <a:t>2/27/2022</a:t>
            </a:fld>
            <a:endParaRPr lang="en-US" altLang="en-US" sz="1000" smtClean="0">
              <a:solidFill>
                <a:srgbClr val="FFFFFF"/>
              </a:solidFill>
              <a:latin typeface="Verdana" pitchFamily="34" charset="0"/>
            </a:endParaRPr>
          </a:p>
        </p:txBody>
      </p:sp>
      <p:sp>
        <p:nvSpPr>
          <p:cNvPr id="1000455" name="TextBox 16"/>
          <p:cNvSpPr txBox="1">
            <a:spLocks noChangeArrowheads="1"/>
          </p:cNvSpPr>
          <p:nvPr/>
        </p:nvSpPr>
        <p:spPr bwMode="auto">
          <a:xfrm>
            <a:off x="647700" y="1438275"/>
            <a:ext cx="8039100" cy="523875"/>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2800" b="1" i="1">
                <a:solidFill>
                  <a:srgbClr val="FFFFFF"/>
                </a:solidFill>
                <a:latin typeface="Verdana" pitchFamily="34" charset="0"/>
              </a:rPr>
              <a:t>The Little Book and Seven Thunders</a:t>
            </a:r>
          </a:p>
        </p:txBody>
      </p:sp>
      <p:sp>
        <p:nvSpPr>
          <p:cNvPr id="1000456" name="TextBox 13"/>
          <p:cNvSpPr txBox="1">
            <a:spLocks noChangeArrowheads="1"/>
          </p:cNvSpPr>
          <p:nvPr/>
        </p:nvSpPr>
        <p:spPr bwMode="auto">
          <a:xfrm>
            <a:off x="303213" y="1973263"/>
            <a:ext cx="8840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Tx/>
              <a:buNone/>
            </a:pPr>
            <a:r>
              <a:rPr lang="en-US" altLang="en-US" sz="2000" b="1" i="1">
                <a:solidFill>
                  <a:srgbClr val="FFFFFF"/>
                </a:solidFill>
                <a:latin typeface="Verdana" pitchFamily="34" charset="0"/>
              </a:rPr>
              <a:t>Revelation 10:5. </a:t>
            </a:r>
            <a:r>
              <a:rPr lang="en-US" altLang="en-US" sz="2000" b="1" i="1">
                <a:solidFill>
                  <a:srgbClr val="FFFF00"/>
                </a:solidFill>
                <a:latin typeface="Verdana" pitchFamily="34" charset="0"/>
              </a:rPr>
              <a:t>And the angel which I saw stand upon the sea and upon the earth lifted up his hand to heaven.</a:t>
            </a:r>
            <a:endParaRPr lang="en-US" altLang="en-US" sz="2000" b="1" i="1">
              <a:solidFill>
                <a:srgbClr val="FFFFFF"/>
              </a:solidFill>
              <a:latin typeface="Verdana" pitchFamily="34" charset="0"/>
            </a:endParaRPr>
          </a:p>
        </p:txBody>
      </p:sp>
      <p:sp>
        <p:nvSpPr>
          <p:cNvPr id="1000457" name="TextBox 18"/>
          <p:cNvSpPr txBox="1">
            <a:spLocks noChangeArrowheads="1"/>
          </p:cNvSpPr>
          <p:nvPr/>
        </p:nvSpPr>
        <p:spPr bwMode="auto">
          <a:xfrm>
            <a:off x="303214" y="708025"/>
            <a:ext cx="7582002" cy="646113"/>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3600" b="1" i="1" dirty="0">
                <a:solidFill>
                  <a:srgbClr val="FFFFFF"/>
                </a:solidFill>
                <a:latin typeface="Verdana" pitchFamily="34" charset="0"/>
              </a:rPr>
              <a:t>Bitter-Sweet Inheritance</a:t>
            </a:r>
          </a:p>
        </p:txBody>
      </p:sp>
      <p:sp>
        <p:nvSpPr>
          <p:cNvPr id="20" name="TextBox 19"/>
          <p:cNvSpPr txBox="1">
            <a:spLocks noChangeArrowheads="1"/>
          </p:cNvSpPr>
          <p:nvPr/>
        </p:nvSpPr>
        <p:spPr bwMode="auto">
          <a:xfrm>
            <a:off x="303213" y="2795588"/>
            <a:ext cx="87296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a:t>
            </a:r>
            <a:r>
              <a:rPr lang="en-US" altLang="en-US" sz="2000" b="1" i="1" dirty="0" smtClean="0">
                <a:solidFill>
                  <a:srgbClr val="FFFFFF"/>
                </a:solidFill>
                <a:latin typeface="Verdana" pitchFamily="34" charset="0"/>
              </a:rPr>
              <a:t>Christ </a:t>
            </a:r>
            <a:r>
              <a:rPr lang="en-US" altLang="en-US" sz="2000" b="1" i="1" dirty="0">
                <a:solidFill>
                  <a:srgbClr val="FFFFFF"/>
                </a:solidFill>
                <a:latin typeface="Verdana" pitchFamily="34" charset="0"/>
              </a:rPr>
              <a:t>is still standing on the sea and land when he raises his hand to swear. Raising the hand was a common practice when taking an </a:t>
            </a:r>
            <a:r>
              <a:rPr lang="en-US" altLang="en-US" sz="2000" b="1" i="1" dirty="0" smtClean="0">
                <a:solidFill>
                  <a:srgbClr val="FFFFFF"/>
                </a:solidFill>
                <a:latin typeface="Verdana" pitchFamily="34" charset="0"/>
              </a:rPr>
              <a:t>oath.</a:t>
            </a:r>
            <a:endParaRPr lang="en-US" altLang="en-US" sz="2000" b="1" i="1" dirty="0">
              <a:solidFill>
                <a:srgbClr val="FFFFFF"/>
              </a:solidFill>
              <a:latin typeface="Verdana" pitchFamily="34" charset="0"/>
            </a:endParaRPr>
          </a:p>
        </p:txBody>
      </p:sp>
      <p:sp>
        <p:nvSpPr>
          <p:cNvPr id="21" name="TextBox 20"/>
          <p:cNvSpPr txBox="1">
            <a:spLocks noChangeArrowheads="1"/>
          </p:cNvSpPr>
          <p:nvPr/>
        </p:nvSpPr>
        <p:spPr bwMode="auto">
          <a:xfrm>
            <a:off x="303213" y="3973513"/>
            <a:ext cx="524106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a:t>
            </a:r>
            <a:r>
              <a:rPr lang="en-US" altLang="en-US" sz="2000" b="1" i="1" dirty="0" smtClean="0">
                <a:solidFill>
                  <a:srgbClr val="FFFFFF"/>
                </a:solidFill>
                <a:latin typeface="Verdana" pitchFamily="34" charset="0"/>
              </a:rPr>
              <a:t>The verse </a:t>
            </a:r>
            <a:r>
              <a:rPr lang="en-US" altLang="en-US" sz="2000" b="1" i="1" dirty="0">
                <a:solidFill>
                  <a:srgbClr val="FFFFFF"/>
                </a:solidFill>
                <a:latin typeface="Verdana" pitchFamily="34" charset="0"/>
              </a:rPr>
              <a:t>indicate </a:t>
            </a:r>
            <a:r>
              <a:rPr lang="en-US" altLang="en-US" sz="2000" b="1" i="1" dirty="0" smtClean="0">
                <a:solidFill>
                  <a:srgbClr val="FFFFFF"/>
                </a:solidFill>
                <a:latin typeface="Verdana" pitchFamily="34" charset="0"/>
              </a:rPr>
              <a:t>Christ </a:t>
            </a:r>
            <a:r>
              <a:rPr lang="en-US" altLang="en-US" sz="2000" b="1" i="1" dirty="0">
                <a:solidFill>
                  <a:srgbClr val="FFFFFF"/>
                </a:solidFill>
                <a:latin typeface="Verdana" pitchFamily="34" charset="0"/>
              </a:rPr>
              <a:t>raised his right hand, in which case the book would be held in his left hand.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019" y="3699363"/>
            <a:ext cx="2471746" cy="2793512"/>
          </a:xfrm>
          <a:prstGeom prst="rect">
            <a:avLst/>
          </a:prstGeom>
        </p:spPr>
      </p:pic>
    </p:spTree>
    <p:extLst>
      <p:ext uri="{BB962C8B-B14F-4D97-AF65-F5344CB8AC3E}">
        <p14:creationId xmlns:p14="http://schemas.microsoft.com/office/powerpoint/2010/main" val="2224252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1000" fill="hold"/>
                                        <p:tgtEl>
                                          <p:spTgt spid="21"/>
                                        </p:tgtEl>
                                        <p:attrNameLst>
                                          <p:attrName>ppt_w</p:attrName>
                                        </p:attrNameLst>
                                      </p:cBhvr>
                                      <p:tavLst>
                                        <p:tav tm="0">
                                          <p:val>
                                            <p:fltVal val="0"/>
                                          </p:val>
                                        </p:tav>
                                        <p:tav tm="100000">
                                          <p:val>
                                            <p:strVal val="#ppt_w"/>
                                          </p:val>
                                        </p:tav>
                                      </p:tavLst>
                                    </p:anim>
                                    <p:anim calcmode="lin" valueType="num">
                                      <p:cBhvr>
                                        <p:cTn id="16" dur="1000" fill="hold"/>
                                        <p:tgtEl>
                                          <p:spTgt spid="21"/>
                                        </p:tgtEl>
                                        <p:attrNameLst>
                                          <p:attrName>ppt_h</p:attrName>
                                        </p:attrNameLst>
                                      </p:cBhvr>
                                      <p:tavLst>
                                        <p:tav tm="0">
                                          <p:val>
                                            <p:fltVal val="0"/>
                                          </p:val>
                                        </p:tav>
                                        <p:tav tm="100000">
                                          <p:val>
                                            <p:strVal val="#ppt_h"/>
                                          </p:val>
                                        </p:tav>
                                      </p:tavLst>
                                    </p:anim>
                                    <p:anim calcmode="lin" valueType="num">
                                      <p:cBhvr>
                                        <p:cTn id="17"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1"/>
                                        </p:tgtEl>
                                        <p:attrNameLst>
                                          <p:attrName>ppt_y</p:attrName>
                                        </p:attrNameLst>
                                      </p:cBhvr>
                                      <p:tavLst>
                                        <p:tav tm="0" fmla="#ppt_y+(sin(-2*pi*(1-$))*-#ppt_x+cos(-2*pi*(1-$))*(1-#ppt_y))*(1-$)">
                                          <p:val>
                                            <p:fltVal val="0"/>
                                          </p:val>
                                        </p:tav>
                                        <p:tav tm="100000">
                                          <p:val>
                                            <p:fltVal val="1"/>
                                          </p:val>
                                        </p:tav>
                                      </p:tavLst>
                                    </p:anim>
                                  </p:childTnLst>
                                </p:cTn>
                              </p:par>
                              <p:par>
                                <p:cTn id="19" presetID="6" presetClass="entr" presetSubtype="16"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1000450" name="Slide Number Placeholder 3"/>
          <p:cNvSpPr>
            <a:spLocks noGrp="1"/>
          </p:cNvSpPr>
          <p:nvPr>
            <p:ph type="sldNum" sz="quarter" idx="12"/>
          </p:nvPr>
        </p:nvSpPr>
        <p:spPr bwMode="auto">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CFECDDD3-54F6-466D-88FF-A4285810F588}" type="slidenum">
              <a:rPr lang="en-US" altLang="en-US" sz="1000" b="1" smtClean="0">
                <a:solidFill>
                  <a:srgbClr val="FFFFFF"/>
                </a:solidFill>
                <a:latin typeface="Verdana" pitchFamily="34" charset="0"/>
              </a:rPr>
              <a:pPr eaLnBrk="1" hangingPunct="1">
                <a:spcBef>
                  <a:spcPct val="0"/>
                </a:spcBef>
                <a:buFontTx/>
                <a:buNone/>
              </a:pPr>
              <a:t>15</a:t>
            </a:fld>
            <a:endParaRPr lang="en-US" altLang="en-US" sz="1000" b="1" smtClean="0">
              <a:solidFill>
                <a:srgbClr val="FFFFFF"/>
              </a:solidFill>
              <a:latin typeface="Verdana" pitchFamily="34" charset="0"/>
            </a:endParaRPr>
          </a:p>
        </p:txBody>
      </p:sp>
      <p:cxnSp>
        <p:nvCxnSpPr>
          <p:cNvPr id="1000451" name="Straight Connector 12"/>
          <p:cNvCxnSpPr>
            <a:cxnSpLocks noChangeShapeType="1"/>
          </p:cNvCxnSpPr>
          <p:nvPr/>
        </p:nvCxnSpPr>
        <p:spPr bwMode="auto">
          <a:xfrm>
            <a:off x="723900" y="706438"/>
            <a:ext cx="8077200" cy="1587"/>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sp>
        <p:nvSpPr>
          <p:cNvPr id="1000452" name="TextBox 5"/>
          <p:cNvSpPr txBox="1">
            <a:spLocks noChangeArrowheads="1"/>
          </p:cNvSpPr>
          <p:nvPr/>
        </p:nvSpPr>
        <p:spPr bwMode="auto">
          <a:xfrm>
            <a:off x="647700" y="0"/>
            <a:ext cx="7848600" cy="708025"/>
          </a:xfrm>
          <a:prstGeom prst="rect">
            <a:avLst/>
          </a:prstGeom>
          <a:noFill/>
          <a:ln>
            <a:noFill/>
          </a:ln>
          <a:effectLst>
            <a:outerShdw dist="38100" dir="2700000"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4000" b="1">
                <a:solidFill>
                  <a:srgbClr val="FFFF00"/>
                </a:solidFill>
                <a:latin typeface="Verdana" pitchFamily="34" charset="0"/>
              </a:rPr>
              <a:t>Revelation 10</a:t>
            </a:r>
          </a:p>
        </p:txBody>
      </p:sp>
      <p:sp>
        <p:nvSpPr>
          <p:cNvPr id="1000453" name="Footer Placeholder 7"/>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000" b="1" smtClean="0">
                <a:solidFill>
                  <a:srgbClr val="FFFFFF"/>
                </a:solidFill>
                <a:latin typeface="Verdana" pitchFamily="34" charset="0"/>
              </a:rPr>
              <a:t>Revelation 10 Lesson</a:t>
            </a:r>
          </a:p>
        </p:txBody>
      </p:sp>
      <p:sp>
        <p:nvSpPr>
          <p:cNvPr id="1000454" name="Date Placeholder 1"/>
          <p:cNvSpPr>
            <a:spLocks noGrp="1"/>
          </p:cNvSpPr>
          <p:nvPr>
            <p:ph type="dt" sz="quarter" idx="10"/>
          </p:nvPr>
        </p:nvSpPr>
        <p:spPr bwMode="auto">
          <a:xfrm>
            <a:off x="457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86130B81-8D87-450E-B173-E75425D33D49}" type="datetime1">
              <a:rPr lang="en-US" altLang="en-US" sz="1000" smtClean="0">
                <a:solidFill>
                  <a:srgbClr val="FFFFFF"/>
                </a:solidFill>
                <a:latin typeface="Verdana" pitchFamily="34" charset="0"/>
              </a:rPr>
              <a:pPr eaLnBrk="1" hangingPunct="1">
                <a:spcBef>
                  <a:spcPct val="0"/>
                </a:spcBef>
                <a:buFontTx/>
                <a:buNone/>
              </a:pPr>
              <a:t>2/27/2022</a:t>
            </a:fld>
            <a:endParaRPr lang="en-US" altLang="en-US" sz="1000" smtClean="0">
              <a:solidFill>
                <a:srgbClr val="FFFFFF"/>
              </a:solidFill>
              <a:latin typeface="Verdana" pitchFamily="34" charset="0"/>
            </a:endParaRPr>
          </a:p>
        </p:txBody>
      </p:sp>
      <p:sp>
        <p:nvSpPr>
          <p:cNvPr id="1000455" name="TextBox 16"/>
          <p:cNvSpPr txBox="1">
            <a:spLocks noChangeArrowheads="1"/>
          </p:cNvSpPr>
          <p:nvPr/>
        </p:nvSpPr>
        <p:spPr bwMode="auto">
          <a:xfrm>
            <a:off x="647700" y="1438275"/>
            <a:ext cx="8039100" cy="523875"/>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2800" b="1" i="1">
                <a:solidFill>
                  <a:srgbClr val="FFFFFF"/>
                </a:solidFill>
                <a:latin typeface="Verdana" pitchFamily="34" charset="0"/>
              </a:rPr>
              <a:t>The Little Book and Seven Thunders</a:t>
            </a:r>
          </a:p>
        </p:txBody>
      </p:sp>
      <p:sp>
        <p:nvSpPr>
          <p:cNvPr id="1000456" name="TextBox 13"/>
          <p:cNvSpPr txBox="1">
            <a:spLocks noChangeArrowheads="1"/>
          </p:cNvSpPr>
          <p:nvPr/>
        </p:nvSpPr>
        <p:spPr bwMode="auto">
          <a:xfrm>
            <a:off x="303213" y="1973263"/>
            <a:ext cx="88407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Tx/>
              <a:buNone/>
            </a:pPr>
            <a:r>
              <a:rPr lang="en-US" altLang="en-US" sz="2000" b="1" i="1" dirty="0">
                <a:solidFill>
                  <a:srgbClr val="FFFFFF"/>
                </a:solidFill>
                <a:latin typeface="Verdana" pitchFamily="34" charset="0"/>
              </a:rPr>
              <a:t>Revelation 10:5. </a:t>
            </a:r>
            <a:r>
              <a:rPr lang="en-US" altLang="en-US" sz="2000" b="1" i="1" dirty="0">
                <a:solidFill>
                  <a:srgbClr val="FFFF00"/>
                </a:solidFill>
                <a:latin typeface="Verdana" pitchFamily="34" charset="0"/>
              </a:rPr>
              <a:t>And the angel which I saw stand upon the sea and upon the earth lifted up his hand to heaven</a:t>
            </a:r>
            <a:r>
              <a:rPr lang="en-US" altLang="en-US" sz="2000" b="1" i="1" dirty="0" smtClean="0">
                <a:solidFill>
                  <a:srgbClr val="FFFF00"/>
                </a:solidFill>
                <a:latin typeface="Verdana" pitchFamily="34" charset="0"/>
              </a:rPr>
              <a:t>.</a:t>
            </a:r>
            <a:r>
              <a:rPr lang="en-US" altLang="en-US" sz="2000" b="1" i="1" dirty="0">
                <a:solidFill>
                  <a:srgbClr val="FFFFFF"/>
                </a:solidFill>
                <a:latin typeface="Verdana" pitchFamily="34" charset="0"/>
              </a:rPr>
              <a:t> (Cont’d)</a:t>
            </a:r>
          </a:p>
        </p:txBody>
      </p:sp>
      <p:sp>
        <p:nvSpPr>
          <p:cNvPr id="1000457" name="TextBox 18"/>
          <p:cNvSpPr txBox="1">
            <a:spLocks noChangeArrowheads="1"/>
          </p:cNvSpPr>
          <p:nvPr/>
        </p:nvSpPr>
        <p:spPr bwMode="auto">
          <a:xfrm>
            <a:off x="303214" y="708025"/>
            <a:ext cx="7582002" cy="646113"/>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3600" b="1" i="1" dirty="0">
                <a:solidFill>
                  <a:srgbClr val="FFFFFF"/>
                </a:solidFill>
                <a:latin typeface="Verdana" pitchFamily="34" charset="0"/>
              </a:rPr>
              <a:t>Bitter-Sweet Inheritance</a:t>
            </a:r>
          </a:p>
        </p:txBody>
      </p:sp>
      <p:sp>
        <p:nvSpPr>
          <p:cNvPr id="15" name="TextBox 14"/>
          <p:cNvSpPr txBox="1">
            <a:spLocks noChangeArrowheads="1"/>
          </p:cNvSpPr>
          <p:nvPr/>
        </p:nvSpPr>
        <p:spPr bwMode="auto">
          <a:xfrm>
            <a:off x="723900" y="5441950"/>
            <a:ext cx="8420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a:solidFill>
                  <a:srgbClr val="FFFFFF"/>
                </a:solidFill>
                <a:latin typeface="Verdana" pitchFamily="34" charset="0"/>
              </a:rPr>
              <a:t> The Angel with the prayers of all the saints (</a:t>
            </a:r>
            <a:r>
              <a:rPr lang="en-US" altLang="en-US" sz="2000" b="1" i="1">
                <a:solidFill>
                  <a:srgbClr val="FFFF00"/>
                </a:solidFill>
                <a:latin typeface="Verdana" pitchFamily="34" charset="0"/>
              </a:rPr>
              <a:t>Rev. 8:3</a:t>
            </a:r>
            <a:r>
              <a:rPr lang="en-US" altLang="en-US" sz="2000" b="1" i="1">
                <a:solidFill>
                  <a:srgbClr val="FFFFFF"/>
                </a:solidFill>
                <a:latin typeface="Verdana" pitchFamily="34" charset="0"/>
              </a:rPr>
              <a:t>)</a:t>
            </a:r>
          </a:p>
        </p:txBody>
      </p:sp>
      <p:sp>
        <p:nvSpPr>
          <p:cNvPr id="20" name="TextBox 19"/>
          <p:cNvSpPr txBox="1">
            <a:spLocks noChangeArrowheads="1"/>
          </p:cNvSpPr>
          <p:nvPr/>
        </p:nvSpPr>
        <p:spPr bwMode="auto">
          <a:xfrm>
            <a:off x="303214" y="2936749"/>
            <a:ext cx="87296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God manifests Himself in varied ways, though always through His Son </a:t>
            </a:r>
            <a:r>
              <a:rPr lang="en-US" altLang="en-US" sz="2000" b="1" i="1" dirty="0">
                <a:solidFill>
                  <a:srgbClr val="FFFF00"/>
                </a:solidFill>
                <a:latin typeface="Verdana" pitchFamily="34" charset="0"/>
              </a:rPr>
              <a:t>(John 1:18)</a:t>
            </a:r>
            <a:r>
              <a:rPr lang="en-US" altLang="en-US" sz="2000" b="1" i="1" dirty="0">
                <a:solidFill>
                  <a:srgbClr val="FFFFFF"/>
                </a:solidFill>
                <a:latin typeface="Verdana" pitchFamily="34" charset="0"/>
              </a:rPr>
              <a:t>.  To John, He has already been seen as the:</a:t>
            </a:r>
          </a:p>
        </p:txBody>
      </p:sp>
      <p:sp>
        <p:nvSpPr>
          <p:cNvPr id="21" name="TextBox 20"/>
          <p:cNvSpPr txBox="1">
            <a:spLocks noChangeArrowheads="1"/>
          </p:cNvSpPr>
          <p:nvPr/>
        </p:nvSpPr>
        <p:spPr bwMode="auto">
          <a:xfrm>
            <a:off x="723900" y="3973513"/>
            <a:ext cx="806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a:solidFill>
                  <a:srgbClr val="FFFFFF"/>
                </a:solidFill>
                <a:latin typeface="Verdana" pitchFamily="34" charset="0"/>
              </a:rPr>
              <a:t> Glorified Son of man (</a:t>
            </a:r>
            <a:r>
              <a:rPr lang="en-US" altLang="en-US" sz="2000" b="1" i="1">
                <a:solidFill>
                  <a:srgbClr val="FFFF00"/>
                </a:solidFill>
                <a:latin typeface="Verdana" pitchFamily="34" charset="0"/>
              </a:rPr>
              <a:t>Rev. 1:13</a:t>
            </a:r>
            <a:r>
              <a:rPr lang="en-US" altLang="en-US" sz="2000" b="1" i="1">
                <a:solidFill>
                  <a:srgbClr val="FFFFFF"/>
                </a:solidFill>
                <a:latin typeface="Verdana" pitchFamily="34" charset="0"/>
              </a:rPr>
              <a:t>)</a:t>
            </a:r>
          </a:p>
        </p:txBody>
      </p:sp>
      <p:sp>
        <p:nvSpPr>
          <p:cNvPr id="13" name="TextBox 12"/>
          <p:cNvSpPr txBox="1">
            <a:spLocks noChangeArrowheads="1"/>
          </p:cNvSpPr>
          <p:nvPr/>
        </p:nvSpPr>
        <p:spPr bwMode="auto">
          <a:xfrm>
            <a:off x="723900" y="4413250"/>
            <a:ext cx="8308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The Creator on His throne (</a:t>
            </a:r>
            <a:r>
              <a:rPr lang="en-US" altLang="en-US" sz="2000" b="1" i="1" dirty="0">
                <a:solidFill>
                  <a:srgbClr val="FFFF00"/>
                </a:solidFill>
                <a:latin typeface="Verdana" pitchFamily="34" charset="0"/>
              </a:rPr>
              <a:t>Rev. 4:2, </a:t>
            </a:r>
            <a:r>
              <a:rPr lang="en-US" altLang="en-US" sz="2000" b="1" i="1" dirty="0" smtClean="0">
                <a:solidFill>
                  <a:srgbClr val="FFFF00"/>
                </a:solidFill>
                <a:latin typeface="Verdana" pitchFamily="34" charset="0"/>
              </a:rPr>
              <a:t>4:11</a:t>
            </a:r>
            <a:r>
              <a:rPr lang="en-US" altLang="en-US" sz="2000" b="1" i="1" dirty="0">
                <a:solidFill>
                  <a:srgbClr val="FFFFFF"/>
                </a:solidFill>
                <a:latin typeface="Verdana" pitchFamily="34" charset="0"/>
              </a:rPr>
              <a:t>)</a:t>
            </a:r>
          </a:p>
        </p:txBody>
      </p:sp>
      <p:sp>
        <p:nvSpPr>
          <p:cNvPr id="16" name="TextBox 15"/>
          <p:cNvSpPr txBox="1">
            <a:spLocks noChangeArrowheads="1"/>
          </p:cNvSpPr>
          <p:nvPr/>
        </p:nvSpPr>
        <p:spPr bwMode="auto">
          <a:xfrm>
            <a:off x="723900" y="5865813"/>
            <a:ext cx="8308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a:solidFill>
                  <a:srgbClr val="FFFFFF"/>
                </a:solidFill>
                <a:latin typeface="Verdana" pitchFamily="34" charset="0"/>
              </a:rPr>
              <a:t> The seven thunders and the mighty angel of the rainbow crown.</a:t>
            </a:r>
          </a:p>
        </p:txBody>
      </p:sp>
      <p:sp>
        <p:nvSpPr>
          <p:cNvPr id="18" name="TextBox 17"/>
          <p:cNvSpPr txBox="1">
            <a:spLocks noChangeArrowheads="1"/>
          </p:cNvSpPr>
          <p:nvPr/>
        </p:nvSpPr>
        <p:spPr bwMode="auto">
          <a:xfrm>
            <a:off x="723900" y="4933950"/>
            <a:ext cx="8308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a:solidFill>
                  <a:srgbClr val="FFFFFF"/>
                </a:solidFill>
                <a:latin typeface="Verdana" pitchFamily="34" charset="0"/>
              </a:rPr>
              <a:t> The Lamb in the midst of the elders (</a:t>
            </a:r>
            <a:r>
              <a:rPr lang="en-US" altLang="en-US" sz="2000" b="1" i="1">
                <a:solidFill>
                  <a:srgbClr val="FFFF00"/>
                </a:solidFill>
                <a:latin typeface="Verdana" pitchFamily="34" charset="0"/>
              </a:rPr>
              <a:t>Rev. 5:6</a:t>
            </a:r>
            <a:r>
              <a:rPr lang="en-US" altLang="en-US" sz="2000" b="1" i="1">
                <a:solidFill>
                  <a:srgbClr val="FFFFFF"/>
                </a:solidFill>
                <a:latin typeface="Verdana" pitchFamily="34" charset="0"/>
              </a:rPr>
              <a:t>)</a:t>
            </a:r>
          </a:p>
        </p:txBody>
      </p:sp>
    </p:spTree>
    <p:extLst>
      <p:ext uri="{BB962C8B-B14F-4D97-AF65-F5344CB8AC3E}">
        <p14:creationId xmlns:p14="http://schemas.microsoft.com/office/powerpoint/2010/main" val="2150092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1000" fill="hold"/>
                                        <p:tgtEl>
                                          <p:spTgt spid="21"/>
                                        </p:tgtEl>
                                        <p:attrNameLst>
                                          <p:attrName>ppt_w</p:attrName>
                                        </p:attrNameLst>
                                      </p:cBhvr>
                                      <p:tavLst>
                                        <p:tav tm="0">
                                          <p:val>
                                            <p:fltVal val="0"/>
                                          </p:val>
                                        </p:tav>
                                        <p:tav tm="100000">
                                          <p:val>
                                            <p:strVal val="#ppt_w"/>
                                          </p:val>
                                        </p:tav>
                                      </p:tavLst>
                                    </p:anim>
                                    <p:anim calcmode="lin" valueType="num">
                                      <p:cBhvr>
                                        <p:cTn id="16" dur="1000" fill="hold"/>
                                        <p:tgtEl>
                                          <p:spTgt spid="21"/>
                                        </p:tgtEl>
                                        <p:attrNameLst>
                                          <p:attrName>ppt_h</p:attrName>
                                        </p:attrNameLst>
                                      </p:cBhvr>
                                      <p:tavLst>
                                        <p:tav tm="0">
                                          <p:val>
                                            <p:fltVal val="0"/>
                                          </p:val>
                                        </p:tav>
                                        <p:tav tm="100000">
                                          <p:val>
                                            <p:strVal val="#ppt_h"/>
                                          </p:val>
                                        </p:tav>
                                      </p:tavLst>
                                    </p:anim>
                                    <p:anim calcmode="lin" valueType="num">
                                      <p:cBhvr>
                                        <p:cTn id="17"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fltVal val="0"/>
                                          </p:val>
                                        </p:tav>
                                        <p:tav tm="100000">
                                          <p:val>
                                            <p:strVal val="#ppt_w"/>
                                          </p:val>
                                        </p:tav>
                                      </p:tavLst>
                                    </p:anim>
                                    <p:anim calcmode="lin" valueType="num">
                                      <p:cBhvr>
                                        <p:cTn id="32" dur="1000" fill="hold"/>
                                        <p:tgtEl>
                                          <p:spTgt spid="18"/>
                                        </p:tgtEl>
                                        <p:attrNameLst>
                                          <p:attrName>ppt_h</p:attrName>
                                        </p:attrNameLst>
                                      </p:cBhvr>
                                      <p:tavLst>
                                        <p:tav tm="0">
                                          <p:val>
                                            <p:fltVal val="0"/>
                                          </p:val>
                                        </p:tav>
                                        <p:tav tm="100000">
                                          <p:val>
                                            <p:strVal val="#ppt_h"/>
                                          </p:val>
                                        </p:tav>
                                      </p:tavLst>
                                    </p:anim>
                                    <p:anim calcmode="lin" valueType="num">
                                      <p:cBhvr>
                                        <p:cTn id="33"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 calcmode="lin" valueType="num">
                                      <p:cBhvr>
                                        <p:cTn id="39"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1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ppt_w</p:attrName>
                                        </p:attrNameLst>
                                      </p:cBhvr>
                                      <p:tavLst>
                                        <p:tav tm="0">
                                          <p:val>
                                            <p:fltVal val="0"/>
                                          </p:val>
                                        </p:tav>
                                        <p:tav tm="100000">
                                          <p:val>
                                            <p:strVal val="#ppt_w"/>
                                          </p:val>
                                        </p:tav>
                                      </p:tavLst>
                                    </p:anim>
                                    <p:anim calcmode="lin" valueType="num">
                                      <p:cBhvr>
                                        <p:cTn id="48" dur="1000" fill="hold"/>
                                        <p:tgtEl>
                                          <p:spTgt spid="16"/>
                                        </p:tgtEl>
                                        <p:attrNameLst>
                                          <p:attrName>ppt_h</p:attrName>
                                        </p:attrNameLst>
                                      </p:cBhvr>
                                      <p:tavLst>
                                        <p:tav tm="0">
                                          <p:val>
                                            <p:fltVal val="0"/>
                                          </p:val>
                                        </p:tav>
                                        <p:tav tm="100000">
                                          <p:val>
                                            <p:strVal val="#ppt_h"/>
                                          </p:val>
                                        </p:tav>
                                      </p:tavLst>
                                    </p:anim>
                                    <p:anim calcmode="lin" valueType="num">
                                      <p:cBhvr>
                                        <p:cTn id="49"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13" grpId="0"/>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1001474" name="Slide Number Placeholder 3"/>
          <p:cNvSpPr>
            <a:spLocks noGrp="1"/>
          </p:cNvSpPr>
          <p:nvPr>
            <p:ph type="sldNum" sz="quarter" idx="12"/>
          </p:nvPr>
        </p:nvSpPr>
        <p:spPr bwMode="auto">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0097D6CF-B31D-4AAA-9AA5-CA3E0A1526F2}" type="slidenum">
              <a:rPr lang="en-US" altLang="en-US" sz="1000" b="1" smtClean="0">
                <a:solidFill>
                  <a:srgbClr val="FFFFFF"/>
                </a:solidFill>
                <a:latin typeface="Verdana" pitchFamily="34" charset="0"/>
              </a:rPr>
              <a:pPr eaLnBrk="1" hangingPunct="1">
                <a:spcBef>
                  <a:spcPct val="0"/>
                </a:spcBef>
                <a:buFontTx/>
                <a:buNone/>
              </a:pPr>
              <a:t>16</a:t>
            </a:fld>
            <a:endParaRPr lang="en-US" altLang="en-US" sz="1000" b="1" smtClean="0">
              <a:solidFill>
                <a:srgbClr val="FFFFFF"/>
              </a:solidFill>
              <a:latin typeface="Verdana" pitchFamily="34" charset="0"/>
            </a:endParaRPr>
          </a:p>
        </p:txBody>
      </p:sp>
      <p:cxnSp>
        <p:nvCxnSpPr>
          <p:cNvPr id="1001475" name="Straight Connector 12"/>
          <p:cNvCxnSpPr>
            <a:cxnSpLocks noChangeShapeType="1"/>
          </p:cNvCxnSpPr>
          <p:nvPr/>
        </p:nvCxnSpPr>
        <p:spPr bwMode="auto">
          <a:xfrm>
            <a:off x="723900" y="706438"/>
            <a:ext cx="8077200" cy="1587"/>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sp>
        <p:nvSpPr>
          <p:cNvPr id="1001476" name="TextBox 5"/>
          <p:cNvSpPr txBox="1">
            <a:spLocks noChangeArrowheads="1"/>
          </p:cNvSpPr>
          <p:nvPr/>
        </p:nvSpPr>
        <p:spPr bwMode="auto">
          <a:xfrm>
            <a:off x="647700" y="0"/>
            <a:ext cx="7848600" cy="708025"/>
          </a:xfrm>
          <a:prstGeom prst="rect">
            <a:avLst/>
          </a:prstGeom>
          <a:noFill/>
          <a:ln>
            <a:noFill/>
          </a:ln>
          <a:effectLst>
            <a:outerShdw dist="38100" dir="2700000"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4000" b="1">
                <a:solidFill>
                  <a:srgbClr val="FFFF00"/>
                </a:solidFill>
                <a:latin typeface="Verdana" pitchFamily="34" charset="0"/>
              </a:rPr>
              <a:t>Revelation 10</a:t>
            </a:r>
          </a:p>
        </p:txBody>
      </p:sp>
      <p:sp>
        <p:nvSpPr>
          <p:cNvPr id="1001477" name="Footer Placeholder 7"/>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000" b="1" smtClean="0">
                <a:solidFill>
                  <a:srgbClr val="FFFFFF"/>
                </a:solidFill>
                <a:latin typeface="Verdana" pitchFamily="34" charset="0"/>
              </a:rPr>
              <a:t>Revelation 10 Lesson</a:t>
            </a:r>
          </a:p>
        </p:txBody>
      </p:sp>
      <p:sp>
        <p:nvSpPr>
          <p:cNvPr id="1001478" name="Date Placeholder 1"/>
          <p:cNvSpPr>
            <a:spLocks noGrp="1"/>
          </p:cNvSpPr>
          <p:nvPr>
            <p:ph type="dt" sz="quarter" idx="10"/>
          </p:nvPr>
        </p:nvSpPr>
        <p:spPr bwMode="auto">
          <a:xfrm>
            <a:off x="457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A47D20F2-5DA4-4F5D-95F4-7F576BB26C53}" type="datetime1">
              <a:rPr lang="en-US" altLang="en-US" sz="1000" smtClean="0">
                <a:solidFill>
                  <a:srgbClr val="FFFFFF"/>
                </a:solidFill>
                <a:latin typeface="Verdana" pitchFamily="34" charset="0"/>
              </a:rPr>
              <a:pPr eaLnBrk="1" hangingPunct="1">
                <a:spcBef>
                  <a:spcPct val="0"/>
                </a:spcBef>
                <a:buFontTx/>
                <a:buNone/>
              </a:pPr>
              <a:t>2/27/2022</a:t>
            </a:fld>
            <a:endParaRPr lang="en-US" altLang="en-US" sz="1000" smtClean="0">
              <a:solidFill>
                <a:srgbClr val="FFFFFF"/>
              </a:solidFill>
              <a:latin typeface="Verdana" pitchFamily="34" charset="0"/>
            </a:endParaRPr>
          </a:p>
        </p:txBody>
      </p:sp>
      <p:sp>
        <p:nvSpPr>
          <p:cNvPr id="1001479" name="TextBox 16"/>
          <p:cNvSpPr txBox="1">
            <a:spLocks noChangeArrowheads="1"/>
          </p:cNvSpPr>
          <p:nvPr/>
        </p:nvSpPr>
        <p:spPr bwMode="auto">
          <a:xfrm>
            <a:off x="647700" y="1438275"/>
            <a:ext cx="8039100" cy="523875"/>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2800" b="1" i="1">
                <a:solidFill>
                  <a:srgbClr val="FFFFFF"/>
                </a:solidFill>
                <a:latin typeface="Verdana" pitchFamily="34" charset="0"/>
              </a:rPr>
              <a:t>The Little Book and Seven Thunders</a:t>
            </a:r>
          </a:p>
        </p:txBody>
      </p:sp>
      <p:sp>
        <p:nvSpPr>
          <p:cNvPr id="1001480" name="TextBox 13"/>
          <p:cNvSpPr txBox="1">
            <a:spLocks noChangeArrowheads="1"/>
          </p:cNvSpPr>
          <p:nvPr/>
        </p:nvSpPr>
        <p:spPr bwMode="auto">
          <a:xfrm>
            <a:off x="303213" y="1973263"/>
            <a:ext cx="88407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Tx/>
              <a:buNone/>
            </a:pPr>
            <a:r>
              <a:rPr lang="en-US" altLang="en-US" sz="2000" b="1" i="1" dirty="0">
                <a:solidFill>
                  <a:srgbClr val="FFFFFF"/>
                </a:solidFill>
                <a:latin typeface="Verdana" pitchFamily="34" charset="0"/>
              </a:rPr>
              <a:t>Revelation 10:5. </a:t>
            </a:r>
            <a:r>
              <a:rPr lang="en-US" altLang="en-US" sz="2000" b="1" i="1" dirty="0">
                <a:solidFill>
                  <a:srgbClr val="FFFF00"/>
                </a:solidFill>
                <a:latin typeface="Verdana" pitchFamily="34" charset="0"/>
              </a:rPr>
              <a:t>And the angel which I saw stand upon the sea and upon the earth lifted up his hand to heaven. </a:t>
            </a:r>
            <a:r>
              <a:rPr lang="en-US" altLang="en-US" sz="2000" b="1" i="1" dirty="0">
                <a:solidFill>
                  <a:srgbClr val="FFFFFF"/>
                </a:solidFill>
                <a:latin typeface="Verdana" pitchFamily="34" charset="0"/>
              </a:rPr>
              <a:t>(Cont’d)</a:t>
            </a:r>
          </a:p>
        </p:txBody>
      </p:sp>
      <p:sp>
        <p:nvSpPr>
          <p:cNvPr id="1001481" name="TextBox 18"/>
          <p:cNvSpPr txBox="1">
            <a:spLocks noChangeArrowheads="1"/>
          </p:cNvSpPr>
          <p:nvPr/>
        </p:nvSpPr>
        <p:spPr bwMode="auto">
          <a:xfrm>
            <a:off x="647700" y="708025"/>
            <a:ext cx="8039100" cy="646113"/>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3600" b="1" i="1">
                <a:solidFill>
                  <a:srgbClr val="FFFFFF"/>
                </a:solidFill>
                <a:latin typeface="Verdana" pitchFamily="34" charset="0"/>
              </a:rPr>
              <a:t>Bitter-Sweet Inheritance</a:t>
            </a:r>
          </a:p>
        </p:txBody>
      </p:sp>
      <p:sp>
        <p:nvSpPr>
          <p:cNvPr id="20" name="TextBox 19"/>
          <p:cNvSpPr txBox="1">
            <a:spLocks noChangeArrowheads="1"/>
          </p:cNvSpPr>
          <p:nvPr/>
        </p:nvSpPr>
        <p:spPr bwMode="auto">
          <a:xfrm>
            <a:off x="315913" y="2989263"/>
            <a:ext cx="84851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a:solidFill>
                  <a:srgbClr val="FFFFFF"/>
                </a:solidFill>
                <a:latin typeface="Verdana" pitchFamily="34" charset="0"/>
              </a:rPr>
              <a:t> John has just heard Him as the thunders, and now again his attention is directed to Him as the angel astride the land and sea.</a:t>
            </a:r>
          </a:p>
        </p:txBody>
      </p:sp>
      <p:sp>
        <p:nvSpPr>
          <p:cNvPr id="21" name="TextBox 20"/>
          <p:cNvSpPr txBox="1">
            <a:spLocks noChangeArrowheads="1"/>
          </p:cNvSpPr>
          <p:nvPr/>
        </p:nvSpPr>
        <p:spPr bwMode="auto">
          <a:xfrm>
            <a:off x="315913" y="5564188"/>
            <a:ext cx="88407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In Daniel’s case, he “saw this great vision” (</a:t>
            </a:r>
            <a:r>
              <a:rPr lang="en-US" altLang="en-US" sz="2000" b="1" i="1" dirty="0">
                <a:solidFill>
                  <a:srgbClr val="FFFF00"/>
                </a:solidFill>
                <a:latin typeface="Verdana" pitchFamily="34" charset="0"/>
              </a:rPr>
              <a:t>Daniel 10:8</a:t>
            </a:r>
            <a:r>
              <a:rPr lang="en-US" altLang="en-US" sz="2000" b="1" i="1" dirty="0">
                <a:solidFill>
                  <a:srgbClr val="FFFFFF"/>
                </a:solidFill>
                <a:latin typeface="Verdana" pitchFamily="34" charset="0"/>
              </a:rPr>
              <a:t>), </a:t>
            </a:r>
            <a:r>
              <a:rPr lang="en-US" altLang="en-US" sz="2000" b="1" i="1" dirty="0" smtClean="0">
                <a:solidFill>
                  <a:srgbClr val="FFFFFF"/>
                </a:solidFill>
                <a:latin typeface="Verdana" pitchFamily="34" charset="0"/>
              </a:rPr>
              <a:t>of God.  </a:t>
            </a:r>
            <a:r>
              <a:rPr lang="en-US" altLang="en-US" sz="2000" b="1" i="1" dirty="0">
                <a:solidFill>
                  <a:srgbClr val="FFFFFF"/>
                </a:solidFill>
                <a:latin typeface="Verdana" pitchFamily="34" charset="0"/>
              </a:rPr>
              <a:t>John saw Him, however, not in a vision but in reality.</a:t>
            </a:r>
          </a:p>
        </p:txBody>
      </p:sp>
      <p:sp>
        <p:nvSpPr>
          <p:cNvPr id="22" name="TextBox 21"/>
          <p:cNvSpPr txBox="1">
            <a:spLocks noChangeArrowheads="1"/>
          </p:cNvSpPr>
          <p:nvPr/>
        </p:nvSpPr>
        <p:spPr bwMode="auto">
          <a:xfrm>
            <a:off x="303213" y="4095750"/>
            <a:ext cx="8840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This act of lifting His hand identifies him yet more clearly with the </a:t>
            </a:r>
            <a:r>
              <a:rPr lang="en-US" altLang="en-US" sz="2000" b="1" i="1" dirty="0" smtClean="0">
                <a:solidFill>
                  <a:srgbClr val="FFFFFF"/>
                </a:solidFill>
                <a:latin typeface="Verdana" pitchFamily="34" charset="0"/>
              </a:rPr>
              <a:t>angel</a:t>
            </a:r>
            <a:r>
              <a:rPr lang="en-US" altLang="en-US" sz="2000" b="1" i="1" dirty="0">
                <a:solidFill>
                  <a:srgbClr val="FFFFFF"/>
                </a:solidFill>
                <a:latin typeface="Verdana" pitchFamily="34" charset="0"/>
              </a:rPr>
              <a:t>, seen by Daniel (</a:t>
            </a:r>
            <a:r>
              <a:rPr lang="en-US" altLang="en-US" sz="2000" b="1" i="1" dirty="0">
                <a:solidFill>
                  <a:srgbClr val="FFFF00"/>
                </a:solidFill>
                <a:latin typeface="Verdana" pitchFamily="34" charset="0"/>
              </a:rPr>
              <a:t>Daniel 12:7</a:t>
            </a:r>
            <a:r>
              <a:rPr lang="en-US" altLang="en-US" sz="2000" b="1" i="1" dirty="0">
                <a:solidFill>
                  <a:srgbClr val="FFFFFF"/>
                </a:solidFill>
                <a:latin typeface="Verdana" pitchFamily="34" charset="0"/>
              </a:rPr>
              <a:t>).</a:t>
            </a:r>
          </a:p>
        </p:txBody>
      </p:sp>
      <p:sp>
        <p:nvSpPr>
          <p:cNvPr id="23" name="TextBox 22"/>
          <p:cNvSpPr txBox="1">
            <a:spLocks noChangeArrowheads="1"/>
          </p:cNvSpPr>
          <p:nvPr/>
        </p:nvSpPr>
        <p:spPr bwMode="auto">
          <a:xfrm>
            <a:off x="315913" y="4835525"/>
            <a:ext cx="8840787"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a:solidFill>
                  <a:srgbClr val="FFFFFF"/>
                </a:solidFill>
                <a:latin typeface="Verdana" pitchFamily="34" charset="0"/>
              </a:rPr>
              <a:t> The identification is beyond doubt. But there is one great difference.  </a:t>
            </a:r>
          </a:p>
        </p:txBody>
      </p:sp>
    </p:spTree>
    <p:extLst>
      <p:ext uri="{BB962C8B-B14F-4D97-AF65-F5344CB8AC3E}">
        <p14:creationId xmlns:p14="http://schemas.microsoft.com/office/powerpoint/2010/main" val="3070358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900" decel="100000" fill="hold"/>
                                        <p:tgtEl>
                                          <p:spTgt spid="2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900" decel="100000" fill="hold"/>
                                        <p:tgtEl>
                                          <p:spTgt spid="23"/>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1002498" name="Slide Number Placeholder 3"/>
          <p:cNvSpPr>
            <a:spLocks noGrp="1"/>
          </p:cNvSpPr>
          <p:nvPr>
            <p:ph type="sldNum" sz="quarter" idx="12"/>
          </p:nvPr>
        </p:nvSpPr>
        <p:spPr bwMode="auto">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1127242E-CADB-4D85-8F31-15A7DB01161D}" type="slidenum">
              <a:rPr lang="en-US" altLang="en-US" sz="1000" b="1" smtClean="0">
                <a:solidFill>
                  <a:srgbClr val="FFFFFF"/>
                </a:solidFill>
                <a:latin typeface="Verdana" pitchFamily="34" charset="0"/>
              </a:rPr>
              <a:pPr eaLnBrk="1" hangingPunct="1">
                <a:spcBef>
                  <a:spcPct val="0"/>
                </a:spcBef>
                <a:buFontTx/>
                <a:buNone/>
              </a:pPr>
              <a:t>17</a:t>
            </a:fld>
            <a:endParaRPr lang="en-US" altLang="en-US" sz="1000" b="1" smtClean="0">
              <a:solidFill>
                <a:srgbClr val="FFFFFF"/>
              </a:solidFill>
              <a:latin typeface="Verdana" pitchFamily="34" charset="0"/>
            </a:endParaRPr>
          </a:p>
        </p:txBody>
      </p:sp>
      <p:cxnSp>
        <p:nvCxnSpPr>
          <p:cNvPr id="1002499" name="Straight Connector 12"/>
          <p:cNvCxnSpPr>
            <a:cxnSpLocks noChangeShapeType="1"/>
          </p:cNvCxnSpPr>
          <p:nvPr/>
        </p:nvCxnSpPr>
        <p:spPr bwMode="auto">
          <a:xfrm>
            <a:off x="723900" y="706438"/>
            <a:ext cx="8077200" cy="1587"/>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sp>
        <p:nvSpPr>
          <p:cNvPr id="1002500" name="TextBox 5"/>
          <p:cNvSpPr txBox="1">
            <a:spLocks noChangeArrowheads="1"/>
          </p:cNvSpPr>
          <p:nvPr/>
        </p:nvSpPr>
        <p:spPr bwMode="auto">
          <a:xfrm>
            <a:off x="647700" y="0"/>
            <a:ext cx="7848600" cy="708025"/>
          </a:xfrm>
          <a:prstGeom prst="rect">
            <a:avLst/>
          </a:prstGeom>
          <a:noFill/>
          <a:ln>
            <a:noFill/>
          </a:ln>
          <a:effectLst>
            <a:outerShdw dist="38100" dir="2700000"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4000" b="1">
                <a:solidFill>
                  <a:srgbClr val="FFFF00"/>
                </a:solidFill>
                <a:latin typeface="Verdana" pitchFamily="34" charset="0"/>
              </a:rPr>
              <a:t>Revelation 10</a:t>
            </a:r>
          </a:p>
        </p:txBody>
      </p:sp>
      <p:sp>
        <p:nvSpPr>
          <p:cNvPr id="1002501" name="Footer Placeholder 7"/>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000" b="1" smtClean="0">
                <a:solidFill>
                  <a:srgbClr val="FFFFFF"/>
                </a:solidFill>
                <a:latin typeface="Verdana" pitchFamily="34" charset="0"/>
              </a:rPr>
              <a:t>Revelation 10 Lesson</a:t>
            </a:r>
          </a:p>
        </p:txBody>
      </p:sp>
      <p:sp>
        <p:nvSpPr>
          <p:cNvPr id="1002502" name="Date Placeholder 1"/>
          <p:cNvSpPr>
            <a:spLocks noGrp="1"/>
          </p:cNvSpPr>
          <p:nvPr>
            <p:ph type="dt" sz="quarter" idx="10"/>
          </p:nvPr>
        </p:nvSpPr>
        <p:spPr bwMode="auto">
          <a:xfrm>
            <a:off x="457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8F9224FE-2DAB-40D9-AB98-A32A3CE8F3C5}" type="datetime1">
              <a:rPr lang="en-US" altLang="en-US" sz="1000" smtClean="0">
                <a:solidFill>
                  <a:srgbClr val="FFFFFF"/>
                </a:solidFill>
                <a:latin typeface="Verdana" pitchFamily="34" charset="0"/>
              </a:rPr>
              <a:pPr eaLnBrk="1" hangingPunct="1">
                <a:spcBef>
                  <a:spcPct val="0"/>
                </a:spcBef>
                <a:buFontTx/>
                <a:buNone/>
              </a:pPr>
              <a:t>2/27/2022</a:t>
            </a:fld>
            <a:endParaRPr lang="en-US" altLang="en-US" sz="1000" smtClean="0">
              <a:solidFill>
                <a:srgbClr val="FFFFFF"/>
              </a:solidFill>
              <a:latin typeface="Verdana" pitchFamily="34" charset="0"/>
            </a:endParaRPr>
          </a:p>
        </p:txBody>
      </p:sp>
      <p:sp>
        <p:nvSpPr>
          <p:cNvPr id="1002503" name="TextBox 16"/>
          <p:cNvSpPr txBox="1">
            <a:spLocks noChangeArrowheads="1"/>
          </p:cNvSpPr>
          <p:nvPr/>
        </p:nvSpPr>
        <p:spPr bwMode="auto">
          <a:xfrm>
            <a:off x="647700" y="1370013"/>
            <a:ext cx="8039100" cy="523875"/>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2800" b="1" i="1">
                <a:solidFill>
                  <a:srgbClr val="FFFFFF"/>
                </a:solidFill>
                <a:latin typeface="Verdana" pitchFamily="34" charset="0"/>
              </a:rPr>
              <a:t>Time No Longer</a:t>
            </a:r>
          </a:p>
        </p:txBody>
      </p:sp>
      <p:sp>
        <p:nvSpPr>
          <p:cNvPr id="1002504" name="TextBox 13"/>
          <p:cNvSpPr txBox="1">
            <a:spLocks noChangeArrowheads="1"/>
          </p:cNvSpPr>
          <p:nvPr/>
        </p:nvSpPr>
        <p:spPr bwMode="auto">
          <a:xfrm>
            <a:off x="303213" y="1893888"/>
            <a:ext cx="8840787"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Tx/>
              <a:buNone/>
            </a:pPr>
            <a:r>
              <a:rPr lang="en-US" altLang="en-US" sz="2000" b="1" i="1">
                <a:solidFill>
                  <a:srgbClr val="FFFFFF"/>
                </a:solidFill>
                <a:latin typeface="Verdana" pitchFamily="34" charset="0"/>
              </a:rPr>
              <a:t>Revelation 10:6</a:t>
            </a:r>
            <a:r>
              <a:rPr lang="en-US" altLang="en-US" sz="2000" b="1" i="1">
                <a:solidFill>
                  <a:srgbClr val="FFFF00"/>
                </a:solidFill>
                <a:latin typeface="Verdana" pitchFamily="34" charset="0"/>
              </a:rPr>
              <a:t>. And sware by him that liveth for ever and ever, who created heaven, and the things that therein are, and the earth, and the things that therein are, and the sea, and the things which are therein, that there should be time no longer:</a:t>
            </a:r>
          </a:p>
        </p:txBody>
      </p:sp>
      <p:sp>
        <p:nvSpPr>
          <p:cNvPr id="1002505" name="TextBox 18"/>
          <p:cNvSpPr txBox="1">
            <a:spLocks noChangeArrowheads="1"/>
          </p:cNvSpPr>
          <p:nvPr/>
        </p:nvSpPr>
        <p:spPr bwMode="auto">
          <a:xfrm>
            <a:off x="647700" y="708025"/>
            <a:ext cx="6928757" cy="646113"/>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3600" b="1" i="1" dirty="0">
                <a:solidFill>
                  <a:srgbClr val="FFFFFF"/>
                </a:solidFill>
                <a:latin typeface="Verdana" pitchFamily="34" charset="0"/>
              </a:rPr>
              <a:t>Bitter-Sweet Inheritance</a:t>
            </a:r>
          </a:p>
        </p:txBody>
      </p:sp>
      <p:sp>
        <p:nvSpPr>
          <p:cNvPr id="22" name="TextBox 21"/>
          <p:cNvSpPr txBox="1">
            <a:spLocks noChangeArrowheads="1"/>
          </p:cNvSpPr>
          <p:nvPr/>
        </p:nvSpPr>
        <p:spPr bwMode="auto">
          <a:xfrm>
            <a:off x="303213" y="3524250"/>
            <a:ext cx="88407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a:solidFill>
                  <a:srgbClr val="FFFFFF"/>
                </a:solidFill>
                <a:latin typeface="Verdana" pitchFamily="34" charset="0"/>
              </a:rPr>
              <a:t> The one who “</a:t>
            </a:r>
            <a:r>
              <a:rPr lang="en-US" altLang="ja-JP" sz="2000" b="1" i="1">
                <a:solidFill>
                  <a:srgbClr val="FFFFFF"/>
                </a:solidFill>
                <a:latin typeface="Verdana" pitchFamily="34" charset="0"/>
              </a:rPr>
              <a:t>liveth for ever and ever</a:t>
            </a:r>
            <a:r>
              <a:rPr lang="en-US" altLang="en-US" sz="2000" b="1" i="1">
                <a:solidFill>
                  <a:srgbClr val="FFFFFF"/>
                </a:solidFill>
                <a:latin typeface="Verdana" pitchFamily="34" charset="0"/>
              </a:rPr>
              <a:t>”</a:t>
            </a:r>
            <a:r>
              <a:rPr lang="en-US" altLang="ja-JP" sz="2000" b="1" i="1">
                <a:solidFill>
                  <a:srgbClr val="FFFFFF"/>
                </a:solidFill>
                <a:latin typeface="Verdana" pitchFamily="34" charset="0"/>
              </a:rPr>
              <a:t> is the Creator.  There can be none greater.  </a:t>
            </a:r>
            <a:r>
              <a:rPr lang="en-US" altLang="en-US" sz="2000" b="1" i="1">
                <a:solidFill>
                  <a:srgbClr val="FFFF00"/>
                </a:solidFill>
                <a:latin typeface="Verdana" pitchFamily="34" charset="0"/>
              </a:rPr>
              <a:t>“</a:t>
            </a:r>
            <a:r>
              <a:rPr lang="en-US" altLang="ja-JP" sz="2000" b="1" i="1">
                <a:solidFill>
                  <a:srgbClr val="FFFF00"/>
                </a:solidFill>
                <a:latin typeface="Verdana" pitchFamily="34" charset="0"/>
              </a:rPr>
              <a:t>Because He could swear by no greater, he sware by himself</a:t>
            </a:r>
            <a:r>
              <a:rPr lang="en-US" altLang="en-US" sz="2000" b="1" i="1">
                <a:solidFill>
                  <a:srgbClr val="FFFF00"/>
                </a:solidFill>
                <a:latin typeface="Verdana" pitchFamily="34" charset="0"/>
              </a:rPr>
              <a:t>”</a:t>
            </a:r>
            <a:r>
              <a:rPr lang="en-US" altLang="ja-JP" sz="2000" b="1" i="1">
                <a:solidFill>
                  <a:srgbClr val="FFFF00"/>
                </a:solidFill>
                <a:latin typeface="Verdana" pitchFamily="34" charset="0"/>
              </a:rPr>
              <a:t> </a:t>
            </a:r>
            <a:r>
              <a:rPr lang="en-US" altLang="ja-JP" sz="2000" b="1" i="1">
                <a:solidFill>
                  <a:srgbClr val="FFFFFF"/>
                </a:solidFill>
                <a:latin typeface="Verdana" pitchFamily="34" charset="0"/>
              </a:rPr>
              <a:t>(Hebrews 6:13).</a:t>
            </a:r>
            <a:endParaRPr lang="en-US" altLang="en-US" sz="2000" b="1" i="1">
              <a:solidFill>
                <a:srgbClr val="FFFFFF"/>
              </a:solidFill>
              <a:latin typeface="Verdana" pitchFamily="34" charset="0"/>
            </a:endParaRPr>
          </a:p>
        </p:txBody>
      </p:sp>
      <p:sp>
        <p:nvSpPr>
          <p:cNvPr id="23" name="TextBox 22"/>
          <p:cNvSpPr txBox="1">
            <a:spLocks noChangeArrowheads="1"/>
          </p:cNvSpPr>
          <p:nvPr/>
        </p:nvSpPr>
        <p:spPr bwMode="auto">
          <a:xfrm>
            <a:off x="315913" y="4549775"/>
            <a:ext cx="884078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Emphasis is placed upon the identity of God as Creator, for the declaration </a:t>
            </a:r>
            <a:r>
              <a:rPr lang="en-US" altLang="en-US" sz="2000" b="1" i="1" dirty="0" smtClean="0">
                <a:solidFill>
                  <a:srgbClr val="FFFFFF"/>
                </a:solidFill>
                <a:latin typeface="Verdana" pitchFamily="34" charset="0"/>
              </a:rPr>
              <a:t>in </a:t>
            </a:r>
            <a:r>
              <a:rPr lang="en-US" altLang="en-US" sz="2000" b="1" i="1" dirty="0">
                <a:solidFill>
                  <a:srgbClr val="FFFFFF"/>
                </a:solidFill>
                <a:latin typeface="Verdana" pitchFamily="34" charset="0"/>
              </a:rPr>
              <a:t>this chapter is intimately connected with God repossessing the title to the earth (both land and sea, indeed the entire creation), which has been marred by the interposition of sin and Satan.</a:t>
            </a:r>
          </a:p>
        </p:txBody>
      </p:sp>
    </p:spTree>
    <p:extLst>
      <p:ext uri="{BB962C8B-B14F-4D97-AF65-F5344CB8AC3E}">
        <p14:creationId xmlns:p14="http://schemas.microsoft.com/office/powerpoint/2010/main" val="54844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1002498" name="Slide Number Placeholder 3"/>
          <p:cNvSpPr>
            <a:spLocks noGrp="1"/>
          </p:cNvSpPr>
          <p:nvPr>
            <p:ph type="sldNum" sz="quarter" idx="12"/>
          </p:nvPr>
        </p:nvSpPr>
        <p:spPr bwMode="auto">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1127242E-CADB-4D85-8F31-15A7DB01161D}" type="slidenum">
              <a:rPr lang="en-US" altLang="en-US" sz="1000" b="1" smtClean="0">
                <a:solidFill>
                  <a:srgbClr val="FFFFFF"/>
                </a:solidFill>
                <a:latin typeface="Verdana" pitchFamily="34" charset="0"/>
              </a:rPr>
              <a:pPr eaLnBrk="1" hangingPunct="1">
                <a:spcBef>
                  <a:spcPct val="0"/>
                </a:spcBef>
                <a:buFontTx/>
                <a:buNone/>
              </a:pPr>
              <a:t>18</a:t>
            </a:fld>
            <a:endParaRPr lang="en-US" altLang="en-US" sz="1000" b="1" smtClean="0">
              <a:solidFill>
                <a:srgbClr val="FFFFFF"/>
              </a:solidFill>
              <a:latin typeface="Verdana" pitchFamily="34" charset="0"/>
            </a:endParaRPr>
          </a:p>
        </p:txBody>
      </p:sp>
      <p:cxnSp>
        <p:nvCxnSpPr>
          <p:cNvPr id="1002499" name="Straight Connector 12"/>
          <p:cNvCxnSpPr>
            <a:cxnSpLocks noChangeShapeType="1"/>
          </p:cNvCxnSpPr>
          <p:nvPr/>
        </p:nvCxnSpPr>
        <p:spPr bwMode="auto">
          <a:xfrm>
            <a:off x="723900" y="706438"/>
            <a:ext cx="8077200" cy="1587"/>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sp>
        <p:nvSpPr>
          <p:cNvPr id="1002500" name="TextBox 5"/>
          <p:cNvSpPr txBox="1">
            <a:spLocks noChangeArrowheads="1"/>
          </p:cNvSpPr>
          <p:nvPr/>
        </p:nvSpPr>
        <p:spPr bwMode="auto">
          <a:xfrm>
            <a:off x="647700" y="0"/>
            <a:ext cx="7848600" cy="708025"/>
          </a:xfrm>
          <a:prstGeom prst="rect">
            <a:avLst/>
          </a:prstGeom>
          <a:noFill/>
          <a:ln>
            <a:noFill/>
          </a:ln>
          <a:effectLst>
            <a:outerShdw dist="38100" dir="2700000"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4000" b="1">
                <a:solidFill>
                  <a:srgbClr val="FFFF00"/>
                </a:solidFill>
                <a:latin typeface="Verdana" pitchFamily="34" charset="0"/>
              </a:rPr>
              <a:t>Revelation 10</a:t>
            </a:r>
          </a:p>
        </p:txBody>
      </p:sp>
      <p:sp>
        <p:nvSpPr>
          <p:cNvPr id="1002501" name="Footer Placeholder 7"/>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000" b="1" smtClean="0">
                <a:solidFill>
                  <a:srgbClr val="FFFFFF"/>
                </a:solidFill>
                <a:latin typeface="Verdana" pitchFamily="34" charset="0"/>
              </a:rPr>
              <a:t>Revelation 10 Lesson</a:t>
            </a:r>
          </a:p>
        </p:txBody>
      </p:sp>
      <p:sp>
        <p:nvSpPr>
          <p:cNvPr id="1002502" name="Date Placeholder 1"/>
          <p:cNvSpPr>
            <a:spLocks noGrp="1"/>
          </p:cNvSpPr>
          <p:nvPr>
            <p:ph type="dt" sz="quarter" idx="10"/>
          </p:nvPr>
        </p:nvSpPr>
        <p:spPr bwMode="auto">
          <a:xfrm>
            <a:off x="457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8F9224FE-2DAB-40D9-AB98-A32A3CE8F3C5}" type="datetime1">
              <a:rPr lang="en-US" altLang="en-US" sz="1000" smtClean="0">
                <a:solidFill>
                  <a:srgbClr val="FFFFFF"/>
                </a:solidFill>
                <a:latin typeface="Verdana" pitchFamily="34" charset="0"/>
              </a:rPr>
              <a:pPr eaLnBrk="1" hangingPunct="1">
                <a:spcBef>
                  <a:spcPct val="0"/>
                </a:spcBef>
                <a:buFontTx/>
                <a:buNone/>
              </a:pPr>
              <a:t>2/27/2022</a:t>
            </a:fld>
            <a:endParaRPr lang="en-US" altLang="en-US" sz="1000" smtClean="0">
              <a:solidFill>
                <a:srgbClr val="FFFFFF"/>
              </a:solidFill>
              <a:latin typeface="Verdana" pitchFamily="34" charset="0"/>
            </a:endParaRPr>
          </a:p>
        </p:txBody>
      </p:sp>
      <p:sp>
        <p:nvSpPr>
          <p:cNvPr id="1002503" name="TextBox 16"/>
          <p:cNvSpPr txBox="1">
            <a:spLocks noChangeArrowheads="1"/>
          </p:cNvSpPr>
          <p:nvPr/>
        </p:nvSpPr>
        <p:spPr bwMode="auto">
          <a:xfrm>
            <a:off x="647700" y="1370013"/>
            <a:ext cx="8039100" cy="523875"/>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2800" b="1" i="1">
                <a:solidFill>
                  <a:srgbClr val="FFFFFF"/>
                </a:solidFill>
                <a:latin typeface="Verdana" pitchFamily="34" charset="0"/>
              </a:rPr>
              <a:t>Time No Longer</a:t>
            </a:r>
          </a:p>
        </p:txBody>
      </p:sp>
      <p:sp>
        <p:nvSpPr>
          <p:cNvPr id="1002504" name="TextBox 13"/>
          <p:cNvSpPr txBox="1">
            <a:spLocks noChangeArrowheads="1"/>
          </p:cNvSpPr>
          <p:nvPr/>
        </p:nvSpPr>
        <p:spPr bwMode="auto">
          <a:xfrm>
            <a:off x="303213" y="1893888"/>
            <a:ext cx="884078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Arial" pitchFamily="34" charset="0"/>
              <a:buNone/>
            </a:pPr>
            <a:r>
              <a:rPr lang="en-US" altLang="en-US" sz="2000" b="1" i="1" dirty="0">
                <a:solidFill>
                  <a:srgbClr val="FFFFFF"/>
                </a:solidFill>
                <a:latin typeface="Verdana" pitchFamily="34" charset="0"/>
              </a:rPr>
              <a:t>Revelation 10:6</a:t>
            </a:r>
            <a:r>
              <a:rPr lang="en-US" altLang="en-US" sz="2000" b="1" i="1" dirty="0">
                <a:solidFill>
                  <a:srgbClr val="FFFF00"/>
                </a:solidFill>
                <a:latin typeface="Verdana" pitchFamily="34" charset="0"/>
              </a:rPr>
              <a:t>. And </a:t>
            </a:r>
            <a:r>
              <a:rPr lang="en-US" altLang="en-US" sz="2000" b="1" i="1" dirty="0" err="1">
                <a:solidFill>
                  <a:srgbClr val="FFFF00"/>
                </a:solidFill>
                <a:latin typeface="Verdana" pitchFamily="34" charset="0"/>
              </a:rPr>
              <a:t>sware</a:t>
            </a:r>
            <a:r>
              <a:rPr lang="en-US" altLang="en-US" sz="2000" b="1" i="1" dirty="0">
                <a:solidFill>
                  <a:srgbClr val="FFFF00"/>
                </a:solidFill>
                <a:latin typeface="Verdana" pitchFamily="34" charset="0"/>
              </a:rPr>
              <a:t> by him that </a:t>
            </a:r>
            <a:r>
              <a:rPr lang="en-US" altLang="en-US" sz="2000" b="1" i="1" dirty="0" err="1">
                <a:solidFill>
                  <a:srgbClr val="FFFF00"/>
                </a:solidFill>
                <a:latin typeface="Verdana" pitchFamily="34" charset="0"/>
              </a:rPr>
              <a:t>liveth</a:t>
            </a:r>
            <a:r>
              <a:rPr lang="en-US" altLang="en-US" sz="2000" b="1" i="1" dirty="0">
                <a:solidFill>
                  <a:srgbClr val="FFFF00"/>
                </a:solidFill>
                <a:latin typeface="Verdana" pitchFamily="34" charset="0"/>
              </a:rPr>
              <a:t> for ever and ever, who created heaven, and the things that therein are, and the earth, and the things that therein are, and the sea, and the things which are therein, that there should be time no longer</a:t>
            </a:r>
            <a:r>
              <a:rPr lang="en-US" altLang="en-US" sz="2000" b="1" i="1" dirty="0" smtClean="0">
                <a:solidFill>
                  <a:srgbClr val="FFFF00"/>
                </a:solidFill>
                <a:latin typeface="Verdana" pitchFamily="34" charset="0"/>
              </a:rPr>
              <a:t>: </a:t>
            </a:r>
            <a:r>
              <a:rPr lang="en-US" altLang="en-US" sz="2000" b="1" i="1" dirty="0" smtClean="0">
                <a:solidFill>
                  <a:srgbClr val="FFFFFF"/>
                </a:solidFill>
                <a:latin typeface="Verdana" pitchFamily="34" charset="0"/>
              </a:rPr>
              <a:t>(</a:t>
            </a:r>
            <a:r>
              <a:rPr lang="en-US" altLang="en-US" sz="2000" b="1" i="1" dirty="0">
                <a:solidFill>
                  <a:srgbClr val="FFFFFF"/>
                </a:solidFill>
                <a:latin typeface="Verdana" pitchFamily="34" charset="0"/>
              </a:rPr>
              <a:t>Cont’d)</a:t>
            </a:r>
            <a:endParaRPr lang="en-US" altLang="en-US" sz="2000" b="1" i="1" dirty="0">
              <a:solidFill>
                <a:srgbClr val="FFFF00"/>
              </a:solidFill>
              <a:latin typeface="Verdana" pitchFamily="34" charset="0"/>
            </a:endParaRPr>
          </a:p>
          <a:p>
            <a:pPr defTabSz="457200" eaLnBrk="1" fontAlgn="base" hangingPunct="1">
              <a:spcBef>
                <a:spcPct val="0"/>
              </a:spcBef>
              <a:spcAft>
                <a:spcPct val="0"/>
              </a:spcAft>
              <a:buClr>
                <a:srgbClr val="FFFF00"/>
              </a:buClr>
              <a:buFontTx/>
              <a:buNone/>
            </a:pPr>
            <a:endParaRPr lang="en-US" altLang="en-US" sz="2000" b="1" i="1" dirty="0">
              <a:solidFill>
                <a:srgbClr val="FFFF00"/>
              </a:solidFill>
              <a:latin typeface="Verdana" pitchFamily="34" charset="0"/>
            </a:endParaRPr>
          </a:p>
        </p:txBody>
      </p:sp>
      <p:sp>
        <p:nvSpPr>
          <p:cNvPr id="1002505" name="TextBox 18"/>
          <p:cNvSpPr txBox="1">
            <a:spLocks noChangeArrowheads="1"/>
          </p:cNvSpPr>
          <p:nvPr/>
        </p:nvSpPr>
        <p:spPr bwMode="auto">
          <a:xfrm>
            <a:off x="647700" y="708025"/>
            <a:ext cx="6928757" cy="646113"/>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3600" b="1" i="1" dirty="0">
                <a:solidFill>
                  <a:srgbClr val="FFFFFF"/>
                </a:solidFill>
                <a:latin typeface="Verdana" pitchFamily="34" charset="0"/>
              </a:rPr>
              <a:t>Bitter-Sweet Inheritance</a:t>
            </a:r>
          </a:p>
        </p:txBody>
      </p:sp>
      <p:sp>
        <p:nvSpPr>
          <p:cNvPr id="22" name="TextBox 21"/>
          <p:cNvSpPr txBox="1">
            <a:spLocks noChangeArrowheads="1"/>
          </p:cNvSpPr>
          <p:nvPr/>
        </p:nvSpPr>
        <p:spPr bwMode="auto">
          <a:xfrm>
            <a:off x="303213" y="3524250"/>
            <a:ext cx="88407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Although the final judgment has been deferred for yet a time and times and half a </a:t>
            </a:r>
            <a:r>
              <a:rPr lang="en-US" altLang="en-US" sz="2000" b="1" i="1" dirty="0" smtClean="0">
                <a:solidFill>
                  <a:srgbClr val="FFFFFF"/>
                </a:solidFill>
                <a:latin typeface="Verdana" pitchFamily="34" charset="0"/>
              </a:rPr>
              <a:t>time(3 1/2 years), </a:t>
            </a:r>
            <a:r>
              <a:rPr lang="en-US" altLang="en-US" sz="2000" b="1" i="1" dirty="0">
                <a:solidFill>
                  <a:srgbClr val="FFFFFF"/>
                </a:solidFill>
                <a:latin typeface="Verdana" pitchFamily="34" charset="0"/>
              </a:rPr>
              <a:t>there will be no delay beyond that.</a:t>
            </a:r>
          </a:p>
        </p:txBody>
      </p:sp>
      <p:sp>
        <p:nvSpPr>
          <p:cNvPr id="23" name="TextBox 22"/>
          <p:cNvSpPr txBox="1">
            <a:spLocks noChangeArrowheads="1"/>
          </p:cNvSpPr>
          <p:nvPr/>
        </p:nvSpPr>
        <p:spPr bwMode="auto">
          <a:xfrm>
            <a:off x="315913" y="4549775"/>
            <a:ext cx="884078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a:t>
            </a:r>
            <a:r>
              <a:rPr lang="en-US" altLang="en-US" sz="2000" b="1" i="1" dirty="0">
                <a:solidFill>
                  <a:prstClr val="white"/>
                </a:solidFill>
                <a:latin typeface="Verdana" pitchFamily="34" charset="0"/>
              </a:rPr>
              <a:t>Habakkuk set forth the principle of the patience that is needed in regard to prophetic pronouncements of God:</a:t>
            </a:r>
            <a:r>
              <a:rPr lang="en-US" altLang="en-US" sz="2000" b="1" i="1" dirty="0">
                <a:solidFill>
                  <a:srgbClr val="FFFF00"/>
                </a:solidFill>
                <a:latin typeface="Verdana" pitchFamily="34" charset="0"/>
              </a:rPr>
              <a:t> “For the vision is yet for an appointed time, but at the end it shall speak, and not lie: though it tarry, wait for it; because it will surely come, it will not tarry.”</a:t>
            </a:r>
            <a:r>
              <a:rPr lang="en-US" altLang="en-US" sz="2000" b="1" i="1" dirty="0" smtClean="0">
                <a:solidFill>
                  <a:srgbClr val="FFFFFF"/>
                </a:solidFill>
                <a:latin typeface="Verdana" pitchFamily="34" charset="0"/>
              </a:rPr>
              <a:t> </a:t>
            </a:r>
            <a:r>
              <a:rPr lang="en-US" altLang="en-US" sz="2000" b="1" i="1" dirty="0">
                <a:solidFill>
                  <a:srgbClr val="FFFFFF"/>
                </a:solidFill>
                <a:latin typeface="Verdana" pitchFamily="34" charset="0"/>
              </a:rPr>
              <a:t>(Hab. 2:3).</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3952" y="100465"/>
            <a:ext cx="1662607" cy="1662607"/>
          </a:xfrm>
          <a:prstGeom prst="rect">
            <a:avLst/>
          </a:prstGeom>
        </p:spPr>
      </p:pic>
    </p:spTree>
    <p:extLst>
      <p:ext uri="{BB962C8B-B14F-4D97-AF65-F5344CB8AC3E}">
        <p14:creationId xmlns:p14="http://schemas.microsoft.com/office/powerpoint/2010/main" val="3527012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1003522" name="Slide Number Placeholder 3"/>
          <p:cNvSpPr>
            <a:spLocks noGrp="1"/>
          </p:cNvSpPr>
          <p:nvPr>
            <p:ph type="sldNum" sz="quarter" idx="12"/>
          </p:nvPr>
        </p:nvSpPr>
        <p:spPr bwMode="auto">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DBB1931A-D429-4D3C-8DA8-FA5793915EA1}" type="slidenum">
              <a:rPr lang="en-US" altLang="en-US" sz="1000" b="1" smtClean="0">
                <a:solidFill>
                  <a:srgbClr val="FFFFFF"/>
                </a:solidFill>
                <a:latin typeface="Verdana" pitchFamily="34" charset="0"/>
              </a:rPr>
              <a:pPr eaLnBrk="1" hangingPunct="1">
                <a:spcBef>
                  <a:spcPct val="0"/>
                </a:spcBef>
                <a:buFontTx/>
                <a:buNone/>
              </a:pPr>
              <a:t>19</a:t>
            </a:fld>
            <a:endParaRPr lang="en-US" altLang="en-US" sz="1000" b="1" smtClean="0">
              <a:solidFill>
                <a:srgbClr val="FFFFFF"/>
              </a:solidFill>
              <a:latin typeface="Verdana" pitchFamily="34" charset="0"/>
            </a:endParaRPr>
          </a:p>
        </p:txBody>
      </p:sp>
      <p:cxnSp>
        <p:nvCxnSpPr>
          <p:cNvPr id="1003523" name="Straight Connector 12"/>
          <p:cNvCxnSpPr>
            <a:cxnSpLocks noChangeShapeType="1"/>
          </p:cNvCxnSpPr>
          <p:nvPr/>
        </p:nvCxnSpPr>
        <p:spPr bwMode="auto">
          <a:xfrm>
            <a:off x="723900" y="706438"/>
            <a:ext cx="8077200" cy="1587"/>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sp>
        <p:nvSpPr>
          <p:cNvPr id="1003524" name="TextBox 5"/>
          <p:cNvSpPr txBox="1">
            <a:spLocks noChangeArrowheads="1"/>
          </p:cNvSpPr>
          <p:nvPr/>
        </p:nvSpPr>
        <p:spPr bwMode="auto">
          <a:xfrm>
            <a:off x="647700" y="0"/>
            <a:ext cx="7848600" cy="708025"/>
          </a:xfrm>
          <a:prstGeom prst="rect">
            <a:avLst/>
          </a:prstGeom>
          <a:noFill/>
          <a:ln>
            <a:noFill/>
          </a:ln>
          <a:effectLst>
            <a:outerShdw dist="38100" dir="2700000"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4000" b="1">
                <a:solidFill>
                  <a:srgbClr val="FFFF00"/>
                </a:solidFill>
                <a:latin typeface="Verdana" pitchFamily="34" charset="0"/>
              </a:rPr>
              <a:t>Revelation 10</a:t>
            </a:r>
          </a:p>
        </p:txBody>
      </p:sp>
      <p:sp>
        <p:nvSpPr>
          <p:cNvPr id="1003525" name="Footer Placeholder 7"/>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000" b="1" smtClean="0">
                <a:solidFill>
                  <a:srgbClr val="FFFFFF"/>
                </a:solidFill>
                <a:latin typeface="Verdana" pitchFamily="34" charset="0"/>
              </a:rPr>
              <a:t>Revelation 10 Lesson</a:t>
            </a:r>
          </a:p>
        </p:txBody>
      </p:sp>
      <p:sp>
        <p:nvSpPr>
          <p:cNvPr id="1003526" name="Date Placeholder 1"/>
          <p:cNvSpPr>
            <a:spLocks noGrp="1"/>
          </p:cNvSpPr>
          <p:nvPr>
            <p:ph type="dt" sz="quarter" idx="10"/>
          </p:nvPr>
        </p:nvSpPr>
        <p:spPr bwMode="auto">
          <a:xfrm>
            <a:off x="457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A46E918E-9D1B-4F41-872A-7F54743B532B}" type="datetime1">
              <a:rPr lang="en-US" altLang="en-US" sz="1000" smtClean="0">
                <a:solidFill>
                  <a:srgbClr val="FFFFFF"/>
                </a:solidFill>
                <a:latin typeface="Verdana" pitchFamily="34" charset="0"/>
              </a:rPr>
              <a:pPr eaLnBrk="1" hangingPunct="1">
                <a:spcBef>
                  <a:spcPct val="0"/>
                </a:spcBef>
                <a:buFontTx/>
                <a:buNone/>
              </a:pPr>
              <a:t>2/27/2022</a:t>
            </a:fld>
            <a:endParaRPr lang="en-US" altLang="en-US" sz="1000" smtClean="0">
              <a:solidFill>
                <a:srgbClr val="FFFFFF"/>
              </a:solidFill>
              <a:latin typeface="Verdana" pitchFamily="34" charset="0"/>
            </a:endParaRPr>
          </a:p>
        </p:txBody>
      </p:sp>
      <p:sp>
        <p:nvSpPr>
          <p:cNvPr id="1003527" name="TextBox 16"/>
          <p:cNvSpPr txBox="1">
            <a:spLocks noChangeArrowheads="1"/>
          </p:cNvSpPr>
          <p:nvPr/>
        </p:nvSpPr>
        <p:spPr bwMode="auto">
          <a:xfrm>
            <a:off x="647700" y="1370013"/>
            <a:ext cx="8039100" cy="523875"/>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2800" b="1" i="1">
                <a:solidFill>
                  <a:srgbClr val="FFFFFF"/>
                </a:solidFill>
                <a:latin typeface="Verdana" pitchFamily="34" charset="0"/>
              </a:rPr>
              <a:t>Time No Longer</a:t>
            </a:r>
          </a:p>
        </p:txBody>
      </p:sp>
      <p:sp>
        <p:nvSpPr>
          <p:cNvPr id="1003528" name="TextBox 13"/>
          <p:cNvSpPr txBox="1">
            <a:spLocks noChangeArrowheads="1"/>
          </p:cNvSpPr>
          <p:nvPr/>
        </p:nvSpPr>
        <p:spPr bwMode="auto">
          <a:xfrm>
            <a:off x="303213" y="1893888"/>
            <a:ext cx="8840787"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Tx/>
              <a:buNone/>
            </a:pPr>
            <a:r>
              <a:rPr lang="en-US" altLang="en-US" sz="2000" b="1" i="1" dirty="0">
                <a:solidFill>
                  <a:srgbClr val="FFFFFF"/>
                </a:solidFill>
                <a:latin typeface="Verdana" pitchFamily="34" charset="0"/>
              </a:rPr>
              <a:t>Revelation 10:6</a:t>
            </a:r>
            <a:r>
              <a:rPr lang="en-US" altLang="en-US" sz="2000" b="1" i="1" dirty="0">
                <a:solidFill>
                  <a:srgbClr val="FFFF00"/>
                </a:solidFill>
                <a:latin typeface="Verdana" pitchFamily="34" charset="0"/>
              </a:rPr>
              <a:t>. And </a:t>
            </a:r>
            <a:r>
              <a:rPr lang="en-US" altLang="en-US" sz="2000" b="1" i="1" dirty="0" err="1">
                <a:solidFill>
                  <a:srgbClr val="FFFF00"/>
                </a:solidFill>
                <a:latin typeface="Verdana" pitchFamily="34" charset="0"/>
              </a:rPr>
              <a:t>sware</a:t>
            </a:r>
            <a:r>
              <a:rPr lang="en-US" altLang="en-US" sz="2000" b="1" i="1" dirty="0">
                <a:solidFill>
                  <a:srgbClr val="FFFF00"/>
                </a:solidFill>
                <a:latin typeface="Verdana" pitchFamily="34" charset="0"/>
              </a:rPr>
              <a:t> by him that </a:t>
            </a:r>
            <a:r>
              <a:rPr lang="en-US" altLang="en-US" sz="2000" b="1" i="1" dirty="0" err="1">
                <a:solidFill>
                  <a:srgbClr val="FFFF00"/>
                </a:solidFill>
                <a:latin typeface="Verdana" pitchFamily="34" charset="0"/>
              </a:rPr>
              <a:t>liveth</a:t>
            </a:r>
            <a:r>
              <a:rPr lang="en-US" altLang="en-US" sz="2000" b="1" i="1" dirty="0">
                <a:solidFill>
                  <a:srgbClr val="FFFF00"/>
                </a:solidFill>
                <a:latin typeface="Verdana" pitchFamily="34" charset="0"/>
              </a:rPr>
              <a:t> for ever and ever, who created heaven, and the things that therein are, and the earth, and the things that therein are, and the sea, and the things which are therein, that there should be time no longer: </a:t>
            </a:r>
            <a:r>
              <a:rPr lang="en-US" altLang="en-US" sz="2000" b="1" i="1" dirty="0">
                <a:solidFill>
                  <a:srgbClr val="FFFFFF"/>
                </a:solidFill>
                <a:latin typeface="Verdana" pitchFamily="34" charset="0"/>
              </a:rPr>
              <a:t>(Cont’d)</a:t>
            </a:r>
            <a:endParaRPr lang="en-US" altLang="en-US" sz="2000" b="1" i="1" dirty="0">
              <a:solidFill>
                <a:srgbClr val="FFFF00"/>
              </a:solidFill>
              <a:latin typeface="Verdana" pitchFamily="34" charset="0"/>
            </a:endParaRPr>
          </a:p>
        </p:txBody>
      </p:sp>
      <p:sp>
        <p:nvSpPr>
          <p:cNvPr id="1003529" name="TextBox 18"/>
          <p:cNvSpPr txBox="1">
            <a:spLocks noChangeArrowheads="1"/>
          </p:cNvSpPr>
          <p:nvPr/>
        </p:nvSpPr>
        <p:spPr bwMode="auto">
          <a:xfrm>
            <a:off x="647700" y="708025"/>
            <a:ext cx="6679375" cy="646113"/>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3600" b="1" i="1" dirty="0">
                <a:solidFill>
                  <a:srgbClr val="FFFFFF"/>
                </a:solidFill>
                <a:latin typeface="Verdana" pitchFamily="34" charset="0"/>
              </a:rPr>
              <a:t>Bitter-Sweet Inheritance</a:t>
            </a:r>
          </a:p>
        </p:txBody>
      </p:sp>
      <p:sp>
        <p:nvSpPr>
          <p:cNvPr id="22" name="TextBox 21"/>
          <p:cNvSpPr txBox="1">
            <a:spLocks noChangeArrowheads="1"/>
          </p:cNvSpPr>
          <p:nvPr/>
        </p:nvSpPr>
        <p:spPr bwMode="auto">
          <a:xfrm>
            <a:off x="303213" y="3524250"/>
            <a:ext cx="88407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God indeed is long-suffering </a:t>
            </a:r>
            <a:r>
              <a:rPr lang="en-US" altLang="en-US" sz="2000" b="1" i="1" dirty="0">
                <a:solidFill>
                  <a:srgbClr val="FFFF00"/>
                </a:solidFill>
                <a:latin typeface="Verdana" pitchFamily="34" charset="0"/>
              </a:rPr>
              <a:t>(2 Peter 3:9)</a:t>
            </a:r>
            <a:r>
              <a:rPr lang="en-US" altLang="en-US" sz="2000" b="1" i="1" dirty="0">
                <a:solidFill>
                  <a:srgbClr val="FFFFFF"/>
                </a:solidFill>
                <a:latin typeface="Verdana" pitchFamily="34" charset="0"/>
              </a:rPr>
              <a:t>.  But those who have persisted in hardening their hearts throughout the successive waves of chastisement for three and a half years are surely beyond hope.</a:t>
            </a:r>
          </a:p>
        </p:txBody>
      </p:sp>
      <p:sp>
        <p:nvSpPr>
          <p:cNvPr id="23" name="TextBox 22"/>
          <p:cNvSpPr txBox="1">
            <a:spLocks noChangeArrowheads="1"/>
          </p:cNvSpPr>
          <p:nvPr/>
        </p:nvSpPr>
        <p:spPr bwMode="auto">
          <a:xfrm>
            <a:off x="303213" y="4960938"/>
            <a:ext cx="88407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Nevertheless, our “God of all grace” </a:t>
            </a:r>
            <a:r>
              <a:rPr lang="en-US" altLang="en-US" sz="2000" b="1" i="1" dirty="0">
                <a:solidFill>
                  <a:srgbClr val="FFFF00"/>
                </a:solidFill>
                <a:latin typeface="Verdana" pitchFamily="34" charset="0"/>
              </a:rPr>
              <a:t>(1 Peter 5:10) </a:t>
            </a:r>
            <a:r>
              <a:rPr lang="en-US" altLang="en-US" sz="2000" b="1" i="1" dirty="0">
                <a:solidFill>
                  <a:srgbClr val="FFFFFF"/>
                </a:solidFill>
                <a:latin typeface="Verdana" pitchFamily="34" charset="0"/>
              </a:rPr>
              <a:t>will endure such vessels of wrath yet another three and a half years, then </a:t>
            </a:r>
            <a:r>
              <a:rPr lang="en-US" altLang="en-US" sz="2000" b="1" i="1" dirty="0" smtClean="0">
                <a:solidFill>
                  <a:srgbClr val="FFFFFF"/>
                </a:solidFill>
                <a:latin typeface="Verdana" pitchFamily="34" charset="0"/>
              </a:rPr>
              <a:t>comes </a:t>
            </a:r>
            <a:r>
              <a:rPr lang="en-US" altLang="en-US" sz="2000" b="1" i="1" dirty="0">
                <a:solidFill>
                  <a:srgbClr val="FFFFFF"/>
                </a:solidFill>
                <a:latin typeface="Verdana" pitchFamily="34" charset="0"/>
              </a:rPr>
              <a:t>the end.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908" y="59374"/>
            <a:ext cx="1847662" cy="1484417"/>
          </a:xfrm>
          <a:prstGeom prst="rect">
            <a:avLst/>
          </a:prstGeom>
        </p:spPr>
      </p:pic>
    </p:spTree>
    <p:extLst>
      <p:ext uri="{BB962C8B-B14F-4D97-AF65-F5344CB8AC3E}">
        <p14:creationId xmlns:p14="http://schemas.microsoft.com/office/powerpoint/2010/main" val="409360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heel(1)">
                                      <p:cBhvr>
                                        <p:cTn id="1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991234" name="Slide Number Placeholder 3"/>
          <p:cNvSpPr>
            <a:spLocks noGrp="1"/>
          </p:cNvSpPr>
          <p:nvPr>
            <p:ph type="sldNum" sz="quarter" idx="12"/>
          </p:nvPr>
        </p:nvSpPr>
        <p:spPr bwMode="auto">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35D20E62-356D-4E1C-851C-10DC5EC8306D}" type="slidenum">
              <a:rPr lang="en-US" altLang="en-US" sz="1000" b="1" smtClean="0">
                <a:solidFill>
                  <a:srgbClr val="FFFFFF"/>
                </a:solidFill>
                <a:latin typeface="Verdana" pitchFamily="34" charset="0"/>
              </a:rPr>
              <a:pPr eaLnBrk="1" hangingPunct="1">
                <a:spcBef>
                  <a:spcPct val="0"/>
                </a:spcBef>
                <a:buFontTx/>
                <a:buNone/>
              </a:pPr>
              <a:t>2</a:t>
            </a:fld>
            <a:endParaRPr lang="en-US" altLang="en-US" sz="1000" b="1" smtClean="0">
              <a:solidFill>
                <a:srgbClr val="FFFFFF"/>
              </a:solidFill>
              <a:latin typeface="Verdana" pitchFamily="34" charset="0"/>
            </a:endParaRPr>
          </a:p>
        </p:txBody>
      </p:sp>
      <p:cxnSp>
        <p:nvCxnSpPr>
          <p:cNvPr id="991235" name="Straight Connector 12"/>
          <p:cNvCxnSpPr>
            <a:cxnSpLocks noChangeShapeType="1"/>
          </p:cNvCxnSpPr>
          <p:nvPr/>
        </p:nvCxnSpPr>
        <p:spPr bwMode="auto">
          <a:xfrm>
            <a:off x="723900" y="706438"/>
            <a:ext cx="8077200" cy="1587"/>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sp>
        <p:nvSpPr>
          <p:cNvPr id="991236" name="TextBox 5"/>
          <p:cNvSpPr txBox="1">
            <a:spLocks noChangeArrowheads="1"/>
          </p:cNvSpPr>
          <p:nvPr/>
        </p:nvSpPr>
        <p:spPr bwMode="auto">
          <a:xfrm>
            <a:off x="647700" y="0"/>
            <a:ext cx="7848600" cy="708025"/>
          </a:xfrm>
          <a:prstGeom prst="rect">
            <a:avLst/>
          </a:prstGeom>
          <a:noFill/>
          <a:ln>
            <a:noFill/>
          </a:ln>
          <a:effectLst>
            <a:outerShdw dist="38100" dir="2700000"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4000" b="1">
                <a:solidFill>
                  <a:srgbClr val="FFFF00"/>
                </a:solidFill>
                <a:latin typeface="Verdana" pitchFamily="34" charset="0"/>
              </a:rPr>
              <a:t>Revelation 10</a:t>
            </a:r>
          </a:p>
        </p:txBody>
      </p:sp>
      <p:sp>
        <p:nvSpPr>
          <p:cNvPr id="991237" name="Footer Placeholder 7"/>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000" b="1" smtClean="0">
                <a:solidFill>
                  <a:srgbClr val="FFFFFF"/>
                </a:solidFill>
                <a:latin typeface="Verdana" pitchFamily="34" charset="0"/>
              </a:rPr>
              <a:t>Revelation 10 Lesson</a:t>
            </a:r>
          </a:p>
        </p:txBody>
      </p:sp>
      <p:sp>
        <p:nvSpPr>
          <p:cNvPr id="991238" name="Date Placeholder 1"/>
          <p:cNvSpPr>
            <a:spLocks noGrp="1"/>
          </p:cNvSpPr>
          <p:nvPr>
            <p:ph type="dt" sz="quarter" idx="10"/>
          </p:nvPr>
        </p:nvSpPr>
        <p:spPr bwMode="auto">
          <a:xfrm>
            <a:off x="457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3E134116-C54C-464B-9A60-AB1CB4D3467D}" type="datetime1">
              <a:rPr lang="en-US" altLang="en-US" sz="1000" smtClean="0">
                <a:solidFill>
                  <a:srgbClr val="FFFFFF"/>
                </a:solidFill>
                <a:latin typeface="Verdana" pitchFamily="34" charset="0"/>
              </a:rPr>
              <a:pPr eaLnBrk="1" hangingPunct="1">
                <a:spcBef>
                  <a:spcPct val="0"/>
                </a:spcBef>
                <a:buFontTx/>
                <a:buNone/>
              </a:pPr>
              <a:t>2/27/2022</a:t>
            </a:fld>
            <a:endParaRPr lang="en-US" altLang="en-US" sz="1000" smtClean="0">
              <a:solidFill>
                <a:srgbClr val="FFFFFF"/>
              </a:solidFill>
              <a:latin typeface="Verdana" pitchFamily="34" charset="0"/>
            </a:endParaRPr>
          </a:p>
        </p:txBody>
      </p:sp>
      <p:sp>
        <p:nvSpPr>
          <p:cNvPr id="991239" name="TextBox 16"/>
          <p:cNvSpPr txBox="1">
            <a:spLocks noChangeArrowheads="1"/>
          </p:cNvSpPr>
          <p:nvPr/>
        </p:nvSpPr>
        <p:spPr bwMode="auto">
          <a:xfrm>
            <a:off x="647700" y="708025"/>
            <a:ext cx="8039100" cy="646113"/>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3600" b="1" i="1">
                <a:solidFill>
                  <a:srgbClr val="FFFFFF"/>
                </a:solidFill>
                <a:latin typeface="Verdana" pitchFamily="34" charset="0"/>
              </a:rPr>
              <a:t>Bitter-Sweet Inheritance</a:t>
            </a:r>
          </a:p>
        </p:txBody>
      </p:sp>
      <p:sp>
        <p:nvSpPr>
          <p:cNvPr id="991241" name="TextBox 17"/>
          <p:cNvSpPr txBox="1">
            <a:spLocks noChangeArrowheads="1"/>
          </p:cNvSpPr>
          <p:nvPr/>
        </p:nvSpPr>
        <p:spPr bwMode="auto">
          <a:xfrm>
            <a:off x="298450" y="1481138"/>
            <a:ext cx="8839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Tx/>
              <a:buNone/>
            </a:pPr>
            <a:r>
              <a:rPr lang="en-US" altLang="en-US" sz="2800" b="1" i="1">
                <a:solidFill>
                  <a:srgbClr val="FFFFFF"/>
                </a:solidFill>
                <a:latin typeface="Verdana" pitchFamily="34" charset="0"/>
              </a:rPr>
              <a:t>Introduction</a:t>
            </a:r>
            <a:endParaRPr lang="en-US" altLang="en-US" sz="2800" b="1" i="1">
              <a:solidFill>
                <a:srgbClr val="FFFF00"/>
              </a:solidFill>
              <a:latin typeface="Verdana" pitchFamily="34" charset="0"/>
            </a:endParaRPr>
          </a:p>
        </p:txBody>
      </p:sp>
      <p:sp>
        <p:nvSpPr>
          <p:cNvPr id="14" name="TextBox 13"/>
          <p:cNvSpPr txBox="1">
            <a:spLocks noChangeArrowheads="1"/>
          </p:cNvSpPr>
          <p:nvPr/>
        </p:nvSpPr>
        <p:spPr bwMode="auto">
          <a:xfrm>
            <a:off x="342900" y="2014988"/>
            <a:ext cx="8839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Arial" pitchFamily="34" charset="0"/>
              <a:buNone/>
            </a:pPr>
            <a:r>
              <a:rPr lang="en-US" altLang="en-US" sz="2000" b="1" i="1" dirty="0" smtClean="0">
                <a:solidFill>
                  <a:srgbClr val="FFFFFF"/>
                </a:solidFill>
                <a:latin typeface="Verdana" pitchFamily="34" charset="0"/>
              </a:rPr>
              <a:t>In </a:t>
            </a:r>
            <a:r>
              <a:rPr lang="en-US" altLang="en-US" sz="2000" b="1" i="1" dirty="0">
                <a:solidFill>
                  <a:srgbClr val="FFFFFF"/>
                </a:solidFill>
                <a:latin typeface="Verdana" pitchFamily="34" charset="0"/>
              </a:rPr>
              <a:t>a similar way to which chapter 7 stood between the sixth and seventh seal judgments, </a:t>
            </a:r>
            <a:r>
              <a:rPr lang="en-US" altLang="en-US" sz="2000" b="1" i="1" dirty="0" smtClean="0">
                <a:solidFill>
                  <a:srgbClr val="FFFFFF"/>
                </a:solidFill>
                <a:latin typeface="Verdana" pitchFamily="34" charset="0"/>
              </a:rPr>
              <a:t>chapter 10 </a:t>
            </a:r>
            <a:r>
              <a:rPr lang="en-US" altLang="en-US" sz="2000" b="1" i="1" dirty="0">
                <a:solidFill>
                  <a:srgbClr val="FFFFFF"/>
                </a:solidFill>
                <a:latin typeface="Verdana" pitchFamily="34" charset="0"/>
              </a:rPr>
              <a:t>is placed between the sixth and seventh trumpets and sets the stage for </a:t>
            </a:r>
            <a:r>
              <a:rPr lang="en-US" altLang="en-US" sz="2000" b="1" i="1" dirty="0" smtClean="0">
                <a:solidFill>
                  <a:srgbClr val="FFFFFF"/>
                </a:solidFill>
                <a:latin typeface="Verdana" pitchFamily="34" charset="0"/>
              </a:rPr>
              <a:t>the </a:t>
            </a:r>
            <a:r>
              <a:rPr lang="en-US" altLang="en-US" sz="2000" b="1" i="1" dirty="0">
                <a:solidFill>
                  <a:srgbClr val="FFFFFF"/>
                </a:solidFill>
                <a:latin typeface="Verdana" pitchFamily="34" charset="0"/>
              </a:rPr>
              <a:t>final trumpet. These interludes encourage God’s people in the midst of the fury and horror of divine judgment, and remind them that God is still in sovereign control of all events. During the interludes God comforts His people with the knowledge that He has not forgotten them, and that they will ultimately be victorious.</a:t>
            </a:r>
          </a:p>
        </p:txBody>
      </p:sp>
      <p:sp>
        <p:nvSpPr>
          <p:cNvPr id="2" name="TextBox 1"/>
          <p:cNvSpPr txBox="1"/>
          <p:nvPr/>
        </p:nvSpPr>
        <p:spPr>
          <a:xfrm>
            <a:off x="342900" y="4877310"/>
            <a:ext cx="8794750" cy="1631216"/>
          </a:xfrm>
          <a:prstGeom prst="rect">
            <a:avLst/>
          </a:prstGeom>
          <a:noFill/>
        </p:spPr>
        <p:txBody>
          <a:bodyPr wrap="square" rtlCol="0">
            <a:spAutoFit/>
          </a:bodyPr>
          <a:lstStyle/>
          <a:p>
            <a:pPr defTabSz="457200" fontAlgn="base">
              <a:spcBef>
                <a:spcPct val="0"/>
              </a:spcBef>
              <a:spcAft>
                <a:spcPct val="0"/>
              </a:spcAft>
            </a:pPr>
            <a:r>
              <a:rPr lang="en-US" sz="2000" b="1" i="1" dirty="0">
                <a:solidFill>
                  <a:prstClr val="white"/>
                </a:solidFill>
                <a:latin typeface="Verdana" panose="020B0604030504040204" pitchFamily="34" charset="0"/>
                <a:ea typeface="Verdana" panose="020B0604030504040204" pitchFamily="34" charset="0"/>
              </a:rPr>
              <a:t>The theme of this chapter appears to be the declaration of God’s intention and right to take possession of the earth—both land and sea—and to bring to fulfillment the many prophetic themes found in Scripture which point to the establishment of God’s kingdom on earth. </a:t>
            </a:r>
          </a:p>
        </p:txBody>
      </p:sp>
    </p:spTree>
    <p:extLst>
      <p:ext uri="{BB962C8B-B14F-4D97-AF65-F5344CB8AC3E}">
        <p14:creationId xmlns:p14="http://schemas.microsoft.com/office/powerpoint/2010/main" val="94546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1004546" name="Slide Number Placeholder 3"/>
          <p:cNvSpPr>
            <a:spLocks noGrp="1"/>
          </p:cNvSpPr>
          <p:nvPr>
            <p:ph type="sldNum" sz="quarter" idx="12"/>
          </p:nvPr>
        </p:nvSpPr>
        <p:spPr bwMode="auto">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29BA369D-8996-44B3-8128-C7E964ADDBF6}" type="slidenum">
              <a:rPr lang="en-US" altLang="en-US" sz="1000" b="1" smtClean="0">
                <a:solidFill>
                  <a:srgbClr val="FFFFFF"/>
                </a:solidFill>
                <a:latin typeface="Verdana" pitchFamily="34" charset="0"/>
              </a:rPr>
              <a:pPr eaLnBrk="1" hangingPunct="1">
                <a:spcBef>
                  <a:spcPct val="0"/>
                </a:spcBef>
                <a:buFontTx/>
                <a:buNone/>
              </a:pPr>
              <a:t>20</a:t>
            </a:fld>
            <a:endParaRPr lang="en-US" altLang="en-US" sz="1000" b="1" smtClean="0">
              <a:solidFill>
                <a:srgbClr val="FFFFFF"/>
              </a:solidFill>
              <a:latin typeface="Verdana" pitchFamily="34" charset="0"/>
            </a:endParaRPr>
          </a:p>
        </p:txBody>
      </p:sp>
      <p:cxnSp>
        <p:nvCxnSpPr>
          <p:cNvPr id="1004547" name="Straight Connector 12"/>
          <p:cNvCxnSpPr>
            <a:cxnSpLocks noChangeShapeType="1"/>
          </p:cNvCxnSpPr>
          <p:nvPr/>
        </p:nvCxnSpPr>
        <p:spPr bwMode="auto">
          <a:xfrm>
            <a:off x="723900" y="706438"/>
            <a:ext cx="8077200" cy="1587"/>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sp>
        <p:nvSpPr>
          <p:cNvPr id="1004548" name="TextBox 5"/>
          <p:cNvSpPr txBox="1">
            <a:spLocks noChangeArrowheads="1"/>
          </p:cNvSpPr>
          <p:nvPr/>
        </p:nvSpPr>
        <p:spPr bwMode="auto">
          <a:xfrm>
            <a:off x="647700" y="0"/>
            <a:ext cx="7848600" cy="708025"/>
          </a:xfrm>
          <a:prstGeom prst="rect">
            <a:avLst/>
          </a:prstGeom>
          <a:noFill/>
          <a:ln>
            <a:noFill/>
          </a:ln>
          <a:effectLst>
            <a:outerShdw dist="38100" dir="2700000"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4000" b="1">
                <a:solidFill>
                  <a:srgbClr val="FFFF00"/>
                </a:solidFill>
                <a:latin typeface="Verdana" pitchFamily="34" charset="0"/>
              </a:rPr>
              <a:t>Revelation 10</a:t>
            </a:r>
          </a:p>
        </p:txBody>
      </p:sp>
      <p:sp>
        <p:nvSpPr>
          <p:cNvPr id="1004549" name="Footer Placeholder 7"/>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000" b="1" smtClean="0">
                <a:solidFill>
                  <a:srgbClr val="FFFFFF"/>
                </a:solidFill>
                <a:latin typeface="Verdana" pitchFamily="34" charset="0"/>
              </a:rPr>
              <a:t>Revelation 10 Lesson</a:t>
            </a:r>
          </a:p>
        </p:txBody>
      </p:sp>
      <p:sp>
        <p:nvSpPr>
          <p:cNvPr id="1004550" name="Date Placeholder 1"/>
          <p:cNvSpPr>
            <a:spLocks noGrp="1"/>
          </p:cNvSpPr>
          <p:nvPr>
            <p:ph type="dt" sz="quarter" idx="10"/>
          </p:nvPr>
        </p:nvSpPr>
        <p:spPr bwMode="auto">
          <a:xfrm>
            <a:off x="457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DC616023-F719-41C7-97B8-FBB1340195B2}" type="datetime1">
              <a:rPr lang="en-US" altLang="en-US" sz="1000" smtClean="0">
                <a:solidFill>
                  <a:srgbClr val="FFFFFF"/>
                </a:solidFill>
                <a:latin typeface="Verdana" pitchFamily="34" charset="0"/>
              </a:rPr>
              <a:pPr eaLnBrk="1" hangingPunct="1">
                <a:spcBef>
                  <a:spcPct val="0"/>
                </a:spcBef>
                <a:buFontTx/>
                <a:buNone/>
              </a:pPr>
              <a:t>2/27/2022</a:t>
            </a:fld>
            <a:endParaRPr lang="en-US" altLang="en-US" sz="1000" smtClean="0">
              <a:solidFill>
                <a:srgbClr val="FFFFFF"/>
              </a:solidFill>
              <a:latin typeface="Verdana" pitchFamily="34" charset="0"/>
            </a:endParaRPr>
          </a:p>
        </p:txBody>
      </p:sp>
      <p:sp>
        <p:nvSpPr>
          <p:cNvPr id="1004551" name="TextBox 16"/>
          <p:cNvSpPr txBox="1">
            <a:spLocks noChangeArrowheads="1"/>
          </p:cNvSpPr>
          <p:nvPr/>
        </p:nvSpPr>
        <p:spPr bwMode="auto">
          <a:xfrm>
            <a:off x="647700" y="1370013"/>
            <a:ext cx="8039100" cy="523875"/>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2800" b="1" i="1">
                <a:solidFill>
                  <a:srgbClr val="FFFFFF"/>
                </a:solidFill>
                <a:latin typeface="Verdana" pitchFamily="34" charset="0"/>
              </a:rPr>
              <a:t>Time No Longer</a:t>
            </a:r>
          </a:p>
        </p:txBody>
      </p:sp>
      <p:sp>
        <p:nvSpPr>
          <p:cNvPr id="1004552" name="TextBox 13"/>
          <p:cNvSpPr txBox="1">
            <a:spLocks noChangeArrowheads="1"/>
          </p:cNvSpPr>
          <p:nvPr/>
        </p:nvSpPr>
        <p:spPr bwMode="auto">
          <a:xfrm>
            <a:off x="303213" y="1893888"/>
            <a:ext cx="8840787"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Tx/>
              <a:buNone/>
            </a:pPr>
            <a:r>
              <a:rPr lang="en-US" altLang="en-US" sz="2000" b="1" i="1">
                <a:solidFill>
                  <a:srgbClr val="FFFFFF"/>
                </a:solidFill>
                <a:latin typeface="Verdana" pitchFamily="34" charset="0"/>
              </a:rPr>
              <a:t>Revelation 10:7</a:t>
            </a:r>
            <a:r>
              <a:rPr lang="en-US" altLang="en-US" sz="2000" b="1" i="1">
                <a:solidFill>
                  <a:srgbClr val="FFFF00"/>
                </a:solidFill>
                <a:latin typeface="Verdana" pitchFamily="34" charset="0"/>
              </a:rPr>
              <a:t>. But in the days of the voice of the seventh angel, when he shall begin to sound, the mystery of God should be finished, as he hath declared to his servants the prophets.</a:t>
            </a:r>
          </a:p>
        </p:txBody>
      </p:sp>
      <p:sp>
        <p:nvSpPr>
          <p:cNvPr id="1004553" name="TextBox 18"/>
          <p:cNvSpPr txBox="1">
            <a:spLocks noChangeArrowheads="1"/>
          </p:cNvSpPr>
          <p:nvPr/>
        </p:nvSpPr>
        <p:spPr bwMode="auto">
          <a:xfrm>
            <a:off x="303214" y="708025"/>
            <a:ext cx="7237618" cy="646113"/>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3600" b="1" i="1" dirty="0">
                <a:solidFill>
                  <a:srgbClr val="FFFFFF"/>
                </a:solidFill>
                <a:latin typeface="Verdana" pitchFamily="34" charset="0"/>
              </a:rPr>
              <a:t>Bitter-Sweet Inheritance</a:t>
            </a:r>
          </a:p>
        </p:txBody>
      </p:sp>
      <p:sp>
        <p:nvSpPr>
          <p:cNvPr id="22" name="TextBox 21"/>
          <p:cNvSpPr txBox="1">
            <a:spLocks noChangeArrowheads="1"/>
          </p:cNvSpPr>
          <p:nvPr/>
        </p:nvSpPr>
        <p:spPr bwMode="auto">
          <a:xfrm>
            <a:off x="196771" y="3241675"/>
            <a:ext cx="89472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This refers to the time period during which the seventh angel sounds and the final seven bowl judgments pour </a:t>
            </a:r>
            <a:r>
              <a:rPr lang="en-US" altLang="en-US" sz="2000" b="1" i="1" dirty="0" smtClean="0">
                <a:solidFill>
                  <a:srgbClr val="FFFFFF"/>
                </a:solidFill>
                <a:latin typeface="Verdana" pitchFamily="34" charset="0"/>
              </a:rPr>
              <a:t>forth.</a:t>
            </a:r>
            <a:endParaRPr lang="en-US" altLang="en-US" sz="2000" b="1" i="1" dirty="0">
              <a:solidFill>
                <a:srgbClr val="FFFFFF"/>
              </a:solidFill>
              <a:latin typeface="Verdana" pitchFamily="34" charset="0"/>
            </a:endParaRPr>
          </a:p>
        </p:txBody>
      </p:sp>
      <p:sp>
        <p:nvSpPr>
          <p:cNvPr id="23" name="TextBox 22"/>
          <p:cNvSpPr txBox="1">
            <a:spLocks noChangeArrowheads="1"/>
          </p:cNvSpPr>
          <p:nvPr/>
        </p:nvSpPr>
        <p:spPr bwMode="auto">
          <a:xfrm>
            <a:off x="196771" y="5316538"/>
            <a:ext cx="8947229"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But what is this </a:t>
            </a:r>
            <a:r>
              <a:rPr lang="en-US" altLang="en-US" sz="2000" b="1" i="1" dirty="0">
                <a:solidFill>
                  <a:prstClr val="white"/>
                </a:solidFill>
                <a:latin typeface="Verdana" pitchFamily="34" charset="0"/>
              </a:rPr>
              <a:t>“</a:t>
            </a:r>
            <a:r>
              <a:rPr lang="en-US" altLang="ja-JP" sz="2000" b="1" i="1" dirty="0">
                <a:solidFill>
                  <a:prstClr val="white"/>
                </a:solidFill>
                <a:latin typeface="Verdana" pitchFamily="34" charset="0"/>
              </a:rPr>
              <a:t>mystery of God?</a:t>
            </a:r>
            <a:r>
              <a:rPr lang="en-US" altLang="en-US" sz="2000" b="1" i="1" dirty="0">
                <a:solidFill>
                  <a:prstClr val="white"/>
                </a:solidFill>
                <a:latin typeface="Verdana" pitchFamily="34" charset="0"/>
              </a:rPr>
              <a:t>”</a:t>
            </a:r>
            <a:r>
              <a:rPr lang="en-US" altLang="ja-JP" sz="2000" b="1" i="1" dirty="0">
                <a:solidFill>
                  <a:prstClr val="white"/>
                </a:solidFill>
                <a:latin typeface="Verdana" pitchFamily="34" charset="0"/>
              </a:rPr>
              <a:t> </a:t>
            </a:r>
            <a:r>
              <a:rPr lang="en-US" altLang="ja-JP" sz="2000" b="1" i="1" dirty="0" smtClean="0">
                <a:solidFill>
                  <a:srgbClr val="FFFFFF"/>
                </a:solidFill>
                <a:latin typeface="Verdana" pitchFamily="34" charset="0"/>
              </a:rPr>
              <a:t>Although </a:t>
            </a:r>
            <a:r>
              <a:rPr lang="en-US" altLang="ja-JP" sz="2000" b="1" i="1" dirty="0">
                <a:solidFill>
                  <a:srgbClr val="FFFFFF"/>
                </a:solidFill>
                <a:latin typeface="Verdana" pitchFamily="34" charset="0"/>
              </a:rPr>
              <a:t>there are a number of mysteries referred to in the New Testament, the context here seems strongly to indicate that this mystery of God refers to the whole purpose and plan of God.</a:t>
            </a:r>
            <a:endParaRPr lang="en-US" altLang="en-US" sz="2000" b="1" i="1" dirty="0">
              <a:solidFill>
                <a:srgbClr val="FFFFFF"/>
              </a:solidFill>
              <a:latin typeface="Verdana" pitchFamily="34" charset="0"/>
            </a:endParaRPr>
          </a:p>
        </p:txBody>
      </p:sp>
      <p:sp>
        <p:nvSpPr>
          <p:cNvPr id="12" name="TextBox 11"/>
          <p:cNvSpPr txBox="1">
            <a:spLocks noChangeArrowheads="1"/>
          </p:cNvSpPr>
          <p:nvPr/>
        </p:nvSpPr>
        <p:spPr bwMode="auto">
          <a:xfrm>
            <a:off x="196771" y="3954463"/>
            <a:ext cx="8947229"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The seventh angel is not yet quite ready, however.  The second “woe” has not yet quite run its course </a:t>
            </a:r>
            <a:r>
              <a:rPr lang="en-US" altLang="en-US" sz="2000" b="1" i="1" dirty="0">
                <a:solidFill>
                  <a:srgbClr val="FFFF00"/>
                </a:solidFill>
                <a:latin typeface="Verdana" pitchFamily="34" charset="0"/>
              </a:rPr>
              <a:t>(Revelation 11:14)</a:t>
            </a:r>
            <a:r>
              <a:rPr lang="en-US" altLang="en-US" sz="2000" b="1" i="1" dirty="0">
                <a:solidFill>
                  <a:srgbClr val="FFFFFF"/>
                </a:solidFill>
                <a:latin typeface="Verdana" pitchFamily="34" charset="0"/>
              </a:rPr>
              <a:t> and only then will the seventh angel sound his trumpet </a:t>
            </a:r>
            <a:r>
              <a:rPr lang="en-US" altLang="en-US" sz="2000" b="1" i="1" dirty="0">
                <a:solidFill>
                  <a:srgbClr val="FFFF00"/>
                </a:solidFill>
                <a:latin typeface="Verdana" pitchFamily="34" charset="0"/>
              </a:rPr>
              <a:t>(Revelation 11:15)</a:t>
            </a:r>
            <a:r>
              <a:rPr lang="en-US" altLang="en-US" sz="2000" b="1" i="1" dirty="0">
                <a:solidFill>
                  <a:srgbClr val="FFFFFF"/>
                </a:solidFill>
                <a:latin typeface="Verdana" pitchFamily="34" charset="0"/>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6335" y="0"/>
            <a:ext cx="1724025" cy="1893888"/>
          </a:xfrm>
          <a:prstGeom prst="rect">
            <a:avLst/>
          </a:prstGeom>
        </p:spPr>
      </p:pic>
    </p:spTree>
    <p:extLst>
      <p:ext uri="{BB962C8B-B14F-4D97-AF65-F5344CB8AC3E}">
        <p14:creationId xmlns:p14="http://schemas.microsoft.com/office/powerpoint/2010/main" val="1121995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1005570" name="Slide Number Placeholder 3"/>
          <p:cNvSpPr>
            <a:spLocks noGrp="1"/>
          </p:cNvSpPr>
          <p:nvPr>
            <p:ph type="sldNum" sz="quarter" idx="12"/>
          </p:nvPr>
        </p:nvSpPr>
        <p:spPr bwMode="auto">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7666DFEB-485C-420E-A7AC-44425201E231}" type="slidenum">
              <a:rPr lang="en-US" altLang="en-US" sz="1000" b="1" smtClean="0">
                <a:solidFill>
                  <a:srgbClr val="FFFFFF"/>
                </a:solidFill>
                <a:latin typeface="Verdana" pitchFamily="34" charset="0"/>
              </a:rPr>
              <a:pPr eaLnBrk="1" hangingPunct="1">
                <a:spcBef>
                  <a:spcPct val="0"/>
                </a:spcBef>
                <a:buFontTx/>
                <a:buNone/>
              </a:pPr>
              <a:t>21</a:t>
            </a:fld>
            <a:endParaRPr lang="en-US" altLang="en-US" sz="1000" b="1" smtClean="0">
              <a:solidFill>
                <a:srgbClr val="FFFFFF"/>
              </a:solidFill>
              <a:latin typeface="Verdana" pitchFamily="34" charset="0"/>
            </a:endParaRPr>
          </a:p>
        </p:txBody>
      </p:sp>
      <p:cxnSp>
        <p:nvCxnSpPr>
          <p:cNvPr id="1005571" name="Straight Connector 12"/>
          <p:cNvCxnSpPr>
            <a:cxnSpLocks noChangeShapeType="1"/>
          </p:cNvCxnSpPr>
          <p:nvPr/>
        </p:nvCxnSpPr>
        <p:spPr bwMode="auto">
          <a:xfrm>
            <a:off x="723900" y="706438"/>
            <a:ext cx="8077200" cy="1587"/>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sp>
        <p:nvSpPr>
          <p:cNvPr id="1005572" name="TextBox 5"/>
          <p:cNvSpPr txBox="1">
            <a:spLocks noChangeArrowheads="1"/>
          </p:cNvSpPr>
          <p:nvPr/>
        </p:nvSpPr>
        <p:spPr bwMode="auto">
          <a:xfrm>
            <a:off x="647700" y="0"/>
            <a:ext cx="7848600" cy="708025"/>
          </a:xfrm>
          <a:prstGeom prst="rect">
            <a:avLst/>
          </a:prstGeom>
          <a:noFill/>
          <a:ln>
            <a:noFill/>
          </a:ln>
          <a:effectLst>
            <a:outerShdw dist="38100" dir="2700000"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4000" b="1">
                <a:solidFill>
                  <a:srgbClr val="FFFF00"/>
                </a:solidFill>
                <a:latin typeface="Verdana" pitchFamily="34" charset="0"/>
              </a:rPr>
              <a:t>Revelation 10</a:t>
            </a:r>
          </a:p>
        </p:txBody>
      </p:sp>
      <p:sp>
        <p:nvSpPr>
          <p:cNvPr id="1005573" name="Footer Placeholder 7"/>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000" b="1" smtClean="0">
                <a:solidFill>
                  <a:srgbClr val="FFFFFF"/>
                </a:solidFill>
                <a:latin typeface="Verdana" pitchFamily="34" charset="0"/>
              </a:rPr>
              <a:t>Revelation 10 Lesson</a:t>
            </a:r>
          </a:p>
        </p:txBody>
      </p:sp>
      <p:sp>
        <p:nvSpPr>
          <p:cNvPr id="1005574" name="Date Placeholder 1"/>
          <p:cNvSpPr>
            <a:spLocks noGrp="1"/>
          </p:cNvSpPr>
          <p:nvPr>
            <p:ph type="dt" sz="quarter" idx="10"/>
          </p:nvPr>
        </p:nvSpPr>
        <p:spPr bwMode="auto">
          <a:xfrm>
            <a:off x="457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01021402-0018-4FF9-86C0-5750E5CAC0CF}" type="datetime1">
              <a:rPr lang="en-US" altLang="en-US" sz="1000" smtClean="0">
                <a:solidFill>
                  <a:srgbClr val="FFFFFF"/>
                </a:solidFill>
                <a:latin typeface="Verdana" pitchFamily="34" charset="0"/>
              </a:rPr>
              <a:pPr eaLnBrk="1" hangingPunct="1">
                <a:spcBef>
                  <a:spcPct val="0"/>
                </a:spcBef>
                <a:buFontTx/>
                <a:buNone/>
              </a:pPr>
              <a:t>2/27/2022</a:t>
            </a:fld>
            <a:endParaRPr lang="en-US" altLang="en-US" sz="1000" smtClean="0">
              <a:solidFill>
                <a:srgbClr val="FFFFFF"/>
              </a:solidFill>
              <a:latin typeface="Verdana" pitchFamily="34" charset="0"/>
            </a:endParaRPr>
          </a:p>
        </p:txBody>
      </p:sp>
      <p:sp>
        <p:nvSpPr>
          <p:cNvPr id="1005575" name="TextBox 16"/>
          <p:cNvSpPr txBox="1">
            <a:spLocks noChangeArrowheads="1"/>
          </p:cNvSpPr>
          <p:nvPr/>
        </p:nvSpPr>
        <p:spPr bwMode="auto">
          <a:xfrm>
            <a:off x="647700" y="1335407"/>
            <a:ext cx="8039100" cy="523875"/>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2800" b="1" i="1" dirty="0">
                <a:solidFill>
                  <a:srgbClr val="FFFFFF"/>
                </a:solidFill>
                <a:latin typeface="Verdana" pitchFamily="34" charset="0"/>
              </a:rPr>
              <a:t>Time No Longer</a:t>
            </a:r>
          </a:p>
        </p:txBody>
      </p:sp>
      <p:sp>
        <p:nvSpPr>
          <p:cNvPr id="1005576" name="TextBox 13"/>
          <p:cNvSpPr txBox="1">
            <a:spLocks noChangeArrowheads="1"/>
          </p:cNvSpPr>
          <p:nvPr/>
        </p:nvSpPr>
        <p:spPr bwMode="auto">
          <a:xfrm>
            <a:off x="342106" y="1754992"/>
            <a:ext cx="8840787"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Tx/>
              <a:buNone/>
            </a:pPr>
            <a:r>
              <a:rPr lang="en-US" altLang="en-US" sz="2000" b="1" i="1" dirty="0">
                <a:solidFill>
                  <a:srgbClr val="FFFFFF"/>
                </a:solidFill>
                <a:latin typeface="Verdana" pitchFamily="34" charset="0"/>
              </a:rPr>
              <a:t>Revelation 10:7</a:t>
            </a:r>
            <a:r>
              <a:rPr lang="en-US" altLang="en-US" sz="2000" b="1" i="1" dirty="0">
                <a:solidFill>
                  <a:srgbClr val="FFFF00"/>
                </a:solidFill>
                <a:latin typeface="Verdana" pitchFamily="34" charset="0"/>
              </a:rPr>
              <a:t>. But in the days of the voice of the seventh angel, when he shall begin to sound, the mystery of God should be finished, as he hath declared to his servants the prophets. </a:t>
            </a:r>
            <a:r>
              <a:rPr lang="en-US" altLang="en-US" sz="2000" b="1" i="1" dirty="0">
                <a:solidFill>
                  <a:srgbClr val="FFFFFF"/>
                </a:solidFill>
                <a:latin typeface="Verdana" pitchFamily="34" charset="0"/>
              </a:rPr>
              <a:t>(Cont’d)</a:t>
            </a:r>
            <a:endParaRPr lang="en-US" altLang="en-US" sz="2000" b="1" i="1" dirty="0">
              <a:solidFill>
                <a:srgbClr val="FFFF00"/>
              </a:solidFill>
              <a:latin typeface="Verdana" pitchFamily="34" charset="0"/>
            </a:endParaRPr>
          </a:p>
        </p:txBody>
      </p:sp>
      <p:sp>
        <p:nvSpPr>
          <p:cNvPr id="1005577" name="TextBox 18"/>
          <p:cNvSpPr txBox="1">
            <a:spLocks noChangeArrowheads="1"/>
          </p:cNvSpPr>
          <p:nvPr/>
        </p:nvSpPr>
        <p:spPr bwMode="auto">
          <a:xfrm>
            <a:off x="457200" y="708025"/>
            <a:ext cx="6679870" cy="646331"/>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3600" b="1" i="1" dirty="0">
                <a:solidFill>
                  <a:srgbClr val="FFFFFF"/>
                </a:solidFill>
                <a:latin typeface="Verdana" pitchFamily="34" charset="0"/>
              </a:rPr>
              <a:t>Bitter-Sweet Inheritance</a:t>
            </a:r>
          </a:p>
        </p:txBody>
      </p:sp>
      <p:sp>
        <p:nvSpPr>
          <p:cNvPr id="22" name="TextBox 21"/>
          <p:cNvSpPr txBox="1">
            <a:spLocks noChangeArrowheads="1"/>
          </p:cNvSpPr>
          <p:nvPr/>
        </p:nvSpPr>
        <p:spPr bwMode="auto">
          <a:xfrm>
            <a:off x="647700" y="3089717"/>
            <a:ext cx="8496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Why has a holy God allowed evil to thrive for so long?</a:t>
            </a:r>
          </a:p>
        </p:txBody>
      </p:sp>
      <p:sp>
        <p:nvSpPr>
          <p:cNvPr id="23" name="TextBox 22"/>
          <p:cNvSpPr txBox="1">
            <a:spLocks noChangeArrowheads="1"/>
          </p:cNvSpPr>
          <p:nvPr/>
        </p:nvSpPr>
        <p:spPr bwMode="auto">
          <a:xfrm>
            <a:off x="647700" y="4668337"/>
            <a:ext cx="84963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All such mysteries of God’s dealing with men will finally be resolved and understood during these days of the sounding of the final </a:t>
            </a:r>
            <a:r>
              <a:rPr lang="en-US" altLang="en-US" sz="2000" b="1" i="1" dirty="0" smtClean="0">
                <a:solidFill>
                  <a:srgbClr val="FFFFFF"/>
                </a:solidFill>
                <a:latin typeface="Verdana" pitchFamily="34" charset="0"/>
              </a:rPr>
              <a:t>trumpet and the </a:t>
            </a:r>
            <a:r>
              <a:rPr lang="en-US" altLang="en-US" sz="2000" b="1" i="1" dirty="0">
                <a:solidFill>
                  <a:srgbClr val="FFFFFF"/>
                </a:solidFill>
                <a:latin typeface="Verdana" pitchFamily="34" charset="0"/>
              </a:rPr>
              <a:t>final (seventh) bowl </a:t>
            </a:r>
            <a:r>
              <a:rPr lang="en-US" altLang="en-US" sz="2000" b="1" i="1" dirty="0" smtClean="0">
                <a:solidFill>
                  <a:srgbClr val="FFFFFF"/>
                </a:solidFill>
                <a:latin typeface="Verdana" pitchFamily="34" charset="0"/>
              </a:rPr>
              <a:t>was </a:t>
            </a:r>
            <a:r>
              <a:rPr lang="en-US" altLang="en-US" sz="2000" b="1" i="1" dirty="0">
                <a:solidFill>
                  <a:srgbClr val="FFFFFF"/>
                </a:solidFill>
                <a:latin typeface="Verdana" pitchFamily="34" charset="0"/>
              </a:rPr>
              <a:t>poured forth, </a:t>
            </a:r>
            <a:r>
              <a:rPr lang="en-US" altLang="en-US" sz="2000" b="1" i="1" dirty="0">
                <a:solidFill>
                  <a:srgbClr val="FFFF00"/>
                </a:solidFill>
                <a:latin typeface="Verdana" pitchFamily="34" charset="0"/>
              </a:rPr>
              <a:t>“a loud voice came out of the temple in heaven, from the throne, saying, ‘It is done!’ </a:t>
            </a:r>
            <a:r>
              <a:rPr lang="en-US" altLang="en-US" sz="2000" b="1" i="1" dirty="0">
                <a:solidFill>
                  <a:srgbClr val="FFFFFF"/>
                </a:solidFill>
                <a:latin typeface="Verdana" pitchFamily="34" charset="0"/>
              </a:rPr>
              <a:t>(Rev. 16:17)</a:t>
            </a:r>
          </a:p>
          <a:p>
            <a:pPr defTabSz="457200" eaLnBrk="1" fontAlgn="base" hangingPunct="1">
              <a:spcBef>
                <a:spcPct val="0"/>
              </a:spcBef>
              <a:spcAft>
                <a:spcPct val="0"/>
              </a:spcAft>
              <a:buClr>
                <a:srgbClr val="FFFF00"/>
              </a:buClr>
              <a:buFont typeface="Lucida Grande" charset="0"/>
              <a:buChar char="➡"/>
            </a:pPr>
            <a:endParaRPr lang="en-US" altLang="en-US" sz="2000" b="1" i="1" dirty="0">
              <a:solidFill>
                <a:srgbClr val="FFFFFF"/>
              </a:solidFill>
              <a:latin typeface="Verdana" pitchFamily="34" charset="0"/>
            </a:endParaRPr>
          </a:p>
        </p:txBody>
      </p:sp>
      <p:sp>
        <p:nvSpPr>
          <p:cNvPr id="12" name="TextBox 11"/>
          <p:cNvSpPr txBox="1">
            <a:spLocks noChangeArrowheads="1"/>
          </p:cNvSpPr>
          <p:nvPr/>
        </p:nvSpPr>
        <p:spPr bwMode="auto">
          <a:xfrm>
            <a:off x="647700" y="3558654"/>
            <a:ext cx="8496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Why do the righteous suffer?</a:t>
            </a:r>
          </a:p>
        </p:txBody>
      </p:sp>
      <p:sp>
        <p:nvSpPr>
          <p:cNvPr id="13" name="TextBox 12"/>
          <p:cNvSpPr txBox="1">
            <a:spLocks noChangeArrowheads="1"/>
          </p:cNvSpPr>
          <p:nvPr/>
        </p:nvSpPr>
        <p:spPr bwMode="auto">
          <a:xfrm>
            <a:off x="624197" y="3960312"/>
            <a:ext cx="8496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What is God’s ultimate purpose for Israel, for the Gentiles, for the Church?</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1573" y="124339"/>
            <a:ext cx="2078924" cy="124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4487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900" decel="100000" fill="hold"/>
                                        <p:tgtEl>
                                          <p:spTgt spid="2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900" decel="100000" fill="hold"/>
                                        <p:tgtEl>
                                          <p:spTgt spid="1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900" decel="100000" fill="hold"/>
                                        <p:tgtEl>
                                          <p:spTgt spid="1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1006594" name="Slide Number Placeholder 3"/>
          <p:cNvSpPr>
            <a:spLocks noGrp="1"/>
          </p:cNvSpPr>
          <p:nvPr>
            <p:ph type="sldNum" sz="quarter" idx="12"/>
          </p:nvPr>
        </p:nvSpPr>
        <p:spPr bwMode="auto">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57ED22C1-0646-475C-9C92-62CFA0217987}" type="slidenum">
              <a:rPr lang="en-US" altLang="en-US" sz="1000" b="1" smtClean="0">
                <a:solidFill>
                  <a:srgbClr val="FFFFFF"/>
                </a:solidFill>
                <a:latin typeface="Verdana" pitchFamily="34" charset="0"/>
              </a:rPr>
              <a:pPr eaLnBrk="1" hangingPunct="1">
                <a:spcBef>
                  <a:spcPct val="0"/>
                </a:spcBef>
                <a:buFontTx/>
                <a:buNone/>
              </a:pPr>
              <a:t>22</a:t>
            </a:fld>
            <a:endParaRPr lang="en-US" altLang="en-US" sz="1000" b="1" smtClean="0">
              <a:solidFill>
                <a:srgbClr val="FFFFFF"/>
              </a:solidFill>
              <a:latin typeface="Verdana" pitchFamily="34" charset="0"/>
            </a:endParaRPr>
          </a:p>
        </p:txBody>
      </p:sp>
      <p:cxnSp>
        <p:nvCxnSpPr>
          <p:cNvPr id="1006595" name="Straight Connector 12"/>
          <p:cNvCxnSpPr>
            <a:cxnSpLocks noChangeShapeType="1"/>
          </p:cNvCxnSpPr>
          <p:nvPr/>
        </p:nvCxnSpPr>
        <p:spPr bwMode="auto">
          <a:xfrm>
            <a:off x="723900" y="706438"/>
            <a:ext cx="8077200" cy="1587"/>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sp>
        <p:nvSpPr>
          <p:cNvPr id="1006596" name="TextBox 5"/>
          <p:cNvSpPr txBox="1">
            <a:spLocks noChangeArrowheads="1"/>
          </p:cNvSpPr>
          <p:nvPr/>
        </p:nvSpPr>
        <p:spPr bwMode="auto">
          <a:xfrm>
            <a:off x="647700" y="0"/>
            <a:ext cx="7848600" cy="708025"/>
          </a:xfrm>
          <a:prstGeom prst="rect">
            <a:avLst/>
          </a:prstGeom>
          <a:noFill/>
          <a:ln>
            <a:noFill/>
          </a:ln>
          <a:effectLst>
            <a:outerShdw dist="38100" dir="2700000"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4000" b="1">
                <a:solidFill>
                  <a:srgbClr val="FFFF00"/>
                </a:solidFill>
                <a:latin typeface="Verdana" pitchFamily="34" charset="0"/>
              </a:rPr>
              <a:t>Revelation 10</a:t>
            </a:r>
          </a:p>
        </p:txBody>
      </p:sp>
      <p:sp>
        <p:nvSpPr>
          <p:cNvPr id="1006597" name="Footer Placeholder 7"/>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000" b="1" smtClean="0">
                <a:solidFill>
                  <a:srgbClr val="FFFFFF"/>
                </a:solidFill>
                <a:latin typeface="Verdana" pitchFamily="34" charset="0"/>
              </a:rPr>
              <a:t>Revelation 10 Lesson</a:t>
            </a:r>
          </a:p>
        </p:txBody>
      </p:sp>
      <p:sp>
        <p:nvSpPr>
          <p:cNvPr id="1006598" name="Date Placeholder 1"/>
          <p:cNvSpPr>
            <a:spLocks noGrp="1"/>
          </p:cNvSpPr>
          <p:nvPr>
            <p:ph type="dt" sz="quarter" idx="10"/>
          </p:nvPr>
        </p:nvSpPr>
        <p:spPr bwMode="auto">
          <a:xfrm>
            <a:off x="457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F5542C80-AE7C-4632-B5C1-F7744B65E647}" type="datetime1">
              <a:rPr lang="en-US" altLang="en-US" sz="1000" smtClean="0">
                <a:solidFill>
                  <a:srgbClr val="FFFFFF"/>
                </a:solidFill>
                <a:latin typeface="Verdana" pitchFamily="34" charset="0"/>
              </a:rPr>
              <a:pPr eaLnBrk="1" hangingPunct="1">
                <a:spcBef>
                  <a:spcPct val="0"/>
                </a:spcBef>
                <a:buFontTx/>
                <a:buNone/>
              </a:pPr>
              <a:t>2/27/2022</a:t>
            </a:fld>
            <a:endParaRPr lang="en-US" altLang="en-US" sz="1000" smtClean="0">
              <a:solidFill>
                <a:srgbClr val="FFFFFF"/>
              </a:solidFill>
              <a:latin typeface="Verdana" pitchFamily="34" charset="0"/>
            </a:endParaRPr>
          </a:p>
        </p:txBody>
      </p:sp>
      <p:sp>
        <p:nvSpPr>
          <p:cNvPr id="1006599" name="TextBox 16"/>
          <p:cNvSpPr txBox="1">
            <a:spLocks noChangeArrowheads="1"/>
          </p:cNvSpPr>
          <p:nvPr/>
        </p:nvSpPr>
        <p:spPr bwMode="auto">
          <a:xfrm>
            <a:off x="647700" y="1370013"/>
            <a:ext cx="8039100" cy="523875"/>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2800" b="1" i="1">
                <a:solidFill>
                  <a:srgbClr val="FFFFFF"/>
                </a:solidFill>
                <a:latin typeface="Verdana" pitchFamily="34" charset="0"/>
              </a:rPr>
              <a:t>The End Not Yet</a:t>
            </a:r>
          </a:p>
        </p:txBody>
      </p:sp>
      <p:sp>
        <p:nvSpPr>
          <p:cNvPr id="1006600" name="TextBox 13"/>
          <p:cNvSpPr txBox="1">
            <a:spLocks noChangeArrowheads="1"/>
          </p:cNvSpPr>
          <p:nvPr/>
        </p:nvSpPr>
        <p:spPr bwMode="auto">
          <a:xfrm>
            <a:off x="303213" y="2070100"/>
            <a:ext cx="88407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Tx/>
              <a:buNone/>
            </a:pPr>
            <a:r>
              <a:rPr lang="en-US" altLang="en-US" sz="2000" b="1" i="1">
                <a:solidFill>
                  <a:srgbClr val="FFFFFF"/>
                </a:solidFill>
                <a:latin typeface="Verdana" pitchFamily="34" charset="0"/>
              </a:rPr>
              <a:t>Revelation 10:8</a:t>
            </a:r>
            <a:r>
              <a:rPr lang="en-US" altLang="en-US" sz="2000" b="1" i="1">
                <a:solidFill>
                  <a:srgbClr val="FFFF00"/>
                </a:solidFill>
                <a:latin typeface="Verdana" pitchFamily="34" charset="0"/>
              </a:rPr>
              <a:t>. And the voice which I heard from heaven spake unto me again, and said, Go and take the little book which is open in the hand of the angel which standeth upon the sea and upon the earth.</a:t>
            </a:r>
          </a:p>
        </p:txBody>
      </p:sp>
      <p:sp>
        <p:nvSpPr>
          <p:cNvPr id="1006601" name="TextBox 18"/>
          <p:cNvSpPr txBox="1">
            <a:spLocks noChangeArrowheads="1"/>
          </p:cNvSpPr>
          <p:nvPr/>
        </p:nvSpPr>
        <p:spPr bwMode="auto">
          <a:xfrm>
            <a:off x="647700" y="708025"/>
            <a:ext cx="6905006" cy="646113"/>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3600" b="1" i="1" dirty="0">
                <a:solidFill>
                  <a:srgbClr val="FFFFFF"/>
                </a:solidFill>
                <a:latin typeface="Verdana" pitchFamily="34" charset="0"/>
              </a:rPr>
              <a:t>Bitter-Sweet Inheritance</a:t>
            </a:r>
          </a:p>
        </p:txBody>
      </p:sp>
      <p:sp>
        <p:nvSpPr>
          <p:cNvPr id="12" name="TextBox 11"/>
          <p:cNvSpPr txBox="1">
            <a:spLocks noChangeArrowheads="1"/>
          </p:cNvSpPr>
          <p:nvPr/>
        </p:nvSpPr>
        <p:spPr bwMode="auto">
          <a:xfrm>
            <a:off x="304800" y="3517900"/>
            <a:ext cx="88392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The same voice which instructed John not to write what the seven thunders uttered (Rev. </a:t>
            </a:r>
            <a:r>
              <a:rPr lang="en-US" altLang="en-US" sz="2000" b="1" i="1" dirty="0" smtClean="0">
                <a:solidFill>
                  <a:srgbClr val="FFFFFF"/>
                </a:solidFill>
                <a:latin typeface="Verdana" pitchFamily="34" charset="0"/>
              </a:rPr>
              <a:t>10:4). </a:t>
            </a:r>
            <a:r>
              <a:rPr lang="en-US" altLang="en-US" sz="2000" b="1" i="1" dirty="0">
                <a:solidFill>
                  <a:srgbClr val="FFFFFF"/>
                </a:solidFill>
                <a:latin typeface="Verdana" pitchFamily="34" charset="0"/>
              </a:rPr>
              <a:t>The divine authority of this voice is seen in its command which countermanded God’s earlier instructions that John was to record what he saw. Here, the divine authority is seen again in that John boldly approaches a mighty angel and tells him to turn over the </a:t>
            </a:r>
            <a:r>
              <a:rPr lang="en-US" altLang="en-US" sz="2000" b="1" i="1" dirty="0" smtClean="0">
                <a:solidFill>
                  <a:srgbClr val="FFFFFF"/>
                </a:solidFill>
                <a:latin typeface="Verdana" pitchFamily="34" charset="0"/>
              </a:rPr>
              <a:t>book.</a:t>
            </a:r>
            <a:endParaRPr lang="en-US" altLang="en-US" sz="2000" b="1" i="1" dirty="0">
              <a:solidFill>
                <a:srgbClr val="FFFFFF"/>
              </a:solidFill>
              <a:latin typeface="Verdan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9211" y="96022"/>
            <a:ext cx="1466309" cy="1974077"/>
          </a:xfrm>
          <a:prstGeom prst="rect">
            <a:avLst/>
          </a:prstGeom>
        </p:spPr>
      </p:pic>
    </p:spTree>
    <p:extLst>
      <p:ext uri="{BB962C8B-B14F-4D97-AF65-F5344CB8AC3E}">
        <p14:creationId xmlns:p14="http://schemas.microsoft.com/office/powerpoint/2010/main" val="2835462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heel(1)">
                                      <p:cBhvr>
                                        <p:cTn id="7"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1006594" name="Slide Number Placeholder 3"/>
          <p:cNvSpPr>
            <a:spLocks noGrp="1"/>
          </p:cNvSpPr>
          <p:nvPr>
            <p:ph type="sldNum" sz="quarter" idx="12"/>
          </p:nvPr>
        </p:nvSpPr>
        <p:spPr bwMode="auto">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57ED22C1-0646-475C-9C92-62CFA0217987}" type="slidenum">
              <a:rPr lang="en-US" altLang="en-US" sz="1000" b="1" smtClean="0">
                <a:solidFill>
                  <a:srgbClr val="FFFFFF"/>
                </a:solidFill>
                <a:latin typeface="Verdana" pitchFamily="34" charset="0"/>
              </a:rPr>
              <a:pPr eaLnBrk="1" hangingPunct="1">
                <a:spcBef>
                  <a:spcPct val="0"/>
                </a:spcBef>
                <a:buFontTx/>
                <a:buNone/>
              </a:pPr>
              <a:t>23</a:t>
            </a:fld>
            <a:endParaRPr lang="en-US" altLang="en-US" sz="1000" b="1" smtClean="0">
              <a:solidFill>
                <a:srgbClr val="FFFFFF"/>
              </a:solidFill>
              <a:latin typeface="Verdana" pitchFamily="34" charset="0"/>
            </a:endParaRPr>
          </a:p>
        </p:txBody>
      </p:sp>
      <p:cxnSp>
        <p:nvCxnSpPr>
          <p:cNvPr id="1006595" name="Straight Connector 12"/>
          <p:cNvCxnSpPr>
            <a:cxnSpLocks noChangeShapeType="1"/>
          </p:cNvCxnSpPr>
          <p:nvPr/>
        </p:nvCxnSpPr>
        <p:spPr bwMode="auto">
          <a:xfrm>
            <a:off x="723900" y="706438"/>
            <a:ext cx="8077200" cy="1587"/>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sp>
        <p:nvSpPr>
          <p:cNvPr id="1006596" name="TextBox 5"/>
          <p:cNvSpPr txBox="1">
            <a:spLocks noChangeArrowheads="1"/>
          </p:cNvSpPr>
          <p:nvPr/>
        </p:nvSpPr>
        <p:spPr bwMode="auto">
          <a:xfrm>
            <a:off x="647700" y="0"/>
            <a:ext cx="7848600" cy="708025"/>
          </a:xfrm>
          <a:prstGeom prst="rect">
            <a:avLst/>
          </a:prstGeom>
          <a:noFill/>
          <a:ln>
            <a:noFill/>
          </a:ln>
          <a:effectLst>
            <a:outerShdw dist="38100" dir="2700000"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4000" b="1">
                <a:solidFill>
                  <a:srgbClr val="FFFF00"/>
                </a:solidFill>
                <a:latin typeface="Verdana" pitchFamily="34" charset="0"/>
              </a:rPr>
              <a:t>Revelation 10</a:t>
            </a:r>
          </a:p>
        </p:txBody>
      </p:sp>
      <p:sp>
        <p:nvSpPr>
          <p:cNvPr id="1006597" name="Footer Placeholder 7"/>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000" b="1" smtClean="0">
                <a:solidFill>
                  <a:srgbClr val="FFFFFF"/>
                </a:solidFill>
                <a:latin typeface="Verdana" pitchFamily="34" charset="0"/>
              </a:rPr>
              <a:t>Revelation 10 Lesson</a:t>
            </a:r>
          </a:p>
        </p:txBody>
      </p:sp>
      <p:sp>
        <p:nvSpPr>
          <p:cNvPr id="1006598" name="Date Placeholder 1"/>
          <p:cNvSpPr>
            <a:spLocks noGrp="1"/>
          </p:cNvSpPr>
          <p:nvPr>
            <p:ph type="dt" sz="quarter" idx="10"/>
          </p:nvPr>
        </p:nvSpPr>
        <p:spPr bwMode="auto">
          <a:xfrm>
            <a:off x="457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F5542C80-AE7C-4632-B5C1-F7744B65E647}" type="datetime1">
              <a:rPr lang="en-US" altLang="en-US" sz="1000" smtClean="0">
                <a:solidFill>
                  <a:srgbClr val="FFFFFF"/>
                </a:solidFill>
                <a:latin typeface="Verdana" pitchFamily="34" charset="0"/>
              </a:rPr>
              <a:pPr eaLnBrk="1" hangingPunct="1">
                <a:spcBef>
                  <a:spcPct val="0"/>
                </a:spcBef>
                <a:buFontTx/>
                <a:buNone/>
              </a:pPr>
              <a:t>2/27/2022</a:t>
            </a:fld>
            <a:endParaRPr lang="en-US" altLang="en-US" sz="1000" smtClean="0">
              <a:solidFill>
                <a:srgbClr val="FFFFFF"/>
              </a:solidFill>
              <a:latin typeface="Verdana" pitchFamily="34" charset="0"/>
            </a:endParaRPr>
          </a:p>
        </p:txBody>
      </p:sp>
      <p:sp>
        <p:nvSpPr>
          <p:cNvPr id="1006599" name="TextBox 16"/>
          <p:cNvSpPr txBox="1">
            <a:spLocks noChangeArrowheads="1"/>
          </p:cNvSpPr>
          <p:nvPr/>
        </p:nvSpPr>
        <p:spPr bwMode="auto">
          <a:xfrm>
            <a:off x="647700" y="1370013"/>
            <a:ext cx="8039100" cy="523875"/>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2800" b="1" i="1">
                <a:solidFill>
                  <a:srgbClr val="FFFFFF"/>
                </a:solidFill>
                <a:latin typeface="Verdana" pitchFamily="34" charset="0"/>
              </a:rPr>
              <a:t>The End Not Yet</a:t>
            </a:r>
          </a:p>
        </p:txBody>
      </p:sp>
      <p:sp>
        <p:nvSpPr>
          <p:cNvPr id="1006600" name="TextBox 13"/>
          <p:cNvSpPr txBox="1">
            <a:spLocks noChangeArrowheads="1"/>
          </p:cNvSpPr>
          <p:nvPr/>
        </p:nvSpPr>
        <p:spPr bwMode="auto">
          <a:xfrm>
            <a:off x="303213" y="2070100"/>
            <a:ext cx="88407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Arial" pitchFamily="34" charset="0"/>
              <a:buNone/>
            </a:pPr>
            <a:r>
              <a:rPr lang="en-US" altLang="en-US" sz="2000" b="1" i="1" dirty="0">
                <a:solidFill>
                  <a:srgbClr val="FFFFFF"/>
                </a:solidFill>
                <a:latin typeface="Verdana" pitchFamily="34" charset="0"/>
              </a:rPr>
              <a:t>Revelation 10:8</a:t>
            </a:r>
            <a:r>
              <a:rPr lang="en-US" altLang="en-US" sz="2000" b="1" i="1" dirty="0">
                <a:solidFill>
                  <a:srgbClr val="FFFF00"/>
                </a:solidFill>
                <a:latin typeface="Verdana" pitchFamily="34" charset="0"/>
              </a:rPr>
              <a:t>. And the voice which I heard from heaven </a:t>
            </a:r>
            <a:r>
              <a:rPr lang="en-US" altLang="en-US" sz="2000" b="1" i="1" dirty="0" err="1">
                <a:solidFill>
                  <a:srgbClr val="FFFF00"/>
                </a:solidFill>
                <a:latin typeface="Verdana" pitchFamily="34" charset="0"/>
              </a:rPr>
              <a:t>spake</a:t>
            </a:r>
            <a:r>
              <a:rPr lang="en-US" altLang="en-US" sz="2000" b="1" i="1" dirty="0">
                <a:solidFill>
                  <a:srgbClr val="FFFF00"/>
                </a:solidFill>
                <a:latin typeface="Verdana" pitchFamily="34" charset="0"/>
              </a:rPr>
              <a:t> unto me again, and said, Go and take the little book which is open in the hand of the angel which </a:t>
            </a:r>
            <a:r>
              <a:rPr lang="en-US" altLang="en-US" sz="2000" b="1" i="1" dirty="0" err="1">
                <a:solidFill>
                  <a:srgbClr val="FFFF00"/>
                </a:solidFill>
                <a:latin typeface="Verdana" pitchFamily="34" charset="0"/>
              </a:rPr>
              <a:t>standeth</a:t>
            </a:r>
            <a:r>
              <a:rPr lang="en-US" altLang="en-US" sz="2000" b="1" i="1" dirty="0">
                <a:solidFill>
                  <a:srgbClr val="FFFF00"/>
                </a:solidFill>
                <a:latin typeface="Verdana" pitchFamily="34" charset="0"/>
              </a:rPr>
              <a:t> upon the sea and upon the earth</a:t>
            </a:r>
            <a:r>
              <a:rPr lang="en-US" altLang="en-US" sz="2000" b="1" i="1" dirty="0" smtClean="0">
                <a:solidFill>
                  <a:srgbClr val="FFFF00"/>
                </a:solidFill>
                <a:latin typeface="Verdana" pitchFamily="34" charset="0"/>
              </a:rPr>
              <a:t>.</a:t>
            </a:r>
            <a:r>
              <a:rPr lang="en-US" altLang="en-US" sz="2000" b="1" i="1" dirty="0">
                <a:solidFill>
                  <a:srgbClr val="FFFFFF"/>
                </a:solidFill>
                <a:latin typeface="Verdana" pitchFamily="34" charset="0"/>
              </a:rPr>
              <a:t> (Cont’d</a:t>
            </a:r>
            <a:r>
              <a:rPr lang="en-US" altLang="en-US" sz="2000" b="1" i="1" dirty="0" smtClean="0">
                <a:solidFill>
                  <a:srgbClr val="FFFFFF"/>
                </a:solidFill>
                <a:latin typeface="Verdana" pitchFamily="34" charset="0"/>
              </a:rPr>
              <a:t>)</a:t>
            </a:r>
            <a:endParaRPr lang="en-US" altLang="en-US" sz="2000" b="1" i="1" dirty="0">
              <a:solidFill>
                <a:srgbClr val="FFFF00"/>
              </a:solidFill>
              <a:latin typeface="Verdana" pitchFamily="34" charset="0"/>
            </a:endParaRPr>
          </a:p>
        </p:txBody>
      </p:sp>
      <p:sp>
        <p:nvSpPr>
          <p:cNvPr id="1006601" name="TextBox 18"/>
          <p:cNvSpPr txBox="1">
            <a:spLocks noChangeArrowheads="1"/>
          </p:cNvSpPr>
          <p:nvPr/>
        </p:nvSpPr>
        <p:spPr bwMode="auto">
          <a:xfrm>
            <a:off x="647700" y="708025"/>
            <a:ext cx="6905006" cy="646113"/>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3600" b="1" i="1" dirty="0">
                <a:solidFill>
                  <a:srgbClr val="FFFFFF"/>
                </a:solidFill>
                <a:latin typeface="Verdana" pitchFamily="34" charset="0"/>
              </a:rPr>
              <a:t>Bitter-Sweet Inheritance</a:t>
            </a:r>
          </a:p>
        </p:txBody>
      </p:sp>
      <p:sp>
        <p:nvSpPr>
          <p:cNvPr id="12" name="TextBox 11"/>
          <p:cNvSpPr txBox="1">
            <a:spLocks noChangeArrowheads="1"/>
          </p:cNvSpPr>
          <p:nvPr/>
        </p:nvSpPr>
        <p:spPr bwMode="auto">
          <a:xfrm>
            <a:off x="304800" y="3517900"/>
            <a:ext cx="8746603"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Those who are redeemed must still wait to receive their own inheritance, even as the Lord Jesus Christ still defers to take full possession of His.  They can share to a degree in its privileges and responsibilities even while waiting, however, and this seems to be the theme of the next scene.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9400" y="5257800"/>
            <a:ext cx="6045200" cy="1206500"/>
          </a:xfrm>
          <a:prstGeom prst="rect">
            <a:avLst/>
          </a:prstGeom>
        </p:spPr>
      </p:pic>
    </p:spTree>
    <p:extLst>
      <p:ext uri="{BB962C8B-B14F-4D97-AF65-F5344CB8AC3E}">
        <p14:creationId xmlns:p14="http://schemas.microsoft.com/office/powerpoint/2010/main" val="4151921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heel(1)">
                                      <p:cBhvr>
                                        <p:cTn id="7" dur="2000"/>
                                        <p:tgtEl>
                                          <p:spTgt spid="1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1007618" name="Slide Number Placeholder 3"/>
          <p:cNvSpPr>
            <a:spLocks noGrp="1"/>
          </p:cNvSpPr>
          <p:nvPr>
            <p:ph type="sldNum" sz="quarter" idx="12"/>
          </p:nvPr>
        </p:nvSpPr>
        <p:spPr bwMode="auto">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5BA9E54D-24A4-4B2A-83FA-CA96408DC799}" type="slidenum">
              <a:rPr lang="en-US" altLang="en-US" sz="1000" b="1" smtClean="0">
                <a:solidFill>
                  <a:srgbClr val="FFFFFF"/>
                </a:solidFill>
                <a:latin typeface="Verdana" pitchFamily="34" charset="0"/>
              </a:rPr>
              <a:pPr eaLnBrk="1" hangingPunct="1">
                <a:spcBef>
                  <a:spcPct val="0"/>
                </a:spcBef>
                <a:buFontTx/>
                <a:buNone/>
              </a:pPr>
              <a:t>24</a:t>
            </a:fld>
            <a:endParaRPr lang="en-US" altLang="en-US" sz="1000" b="1" smtClean="0">
              <a:solidFill>
                <a:srgbClr val="FFFFFF"/>
              </a:solidFill>
              <a:latin typeface="Verdana" pitchFamily="34" charset="0"/>
            </a:endParaRPr>
          </a:p>
        </p:txBody>
      </p:sp>
      <p:cxnSp>
        <p:nvCxnSpPr>
          <p:cNvPr id="1007619" name="Straight Connector 12"/>
          <p:cNvCxnSpPr>
            <a:cxnSpLocks noChangeShapeType="1"/>
          </p:cNvCxnSpPr>
          <p:nvPr/>
        </p:nvCxnSpPr>
        <p:spPr bwMode="auto">
          <a:xfrm>
            <a:off x="723900" y="706438"/>
            <a:ext cx="8077200" cy="1587"/>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sp>
        <p:nvSpPr>
          <p:cNvPr id="1007620" name="TextBox 5"/>
          <p:cNvSpPr txBox="1">
            <a:spLocks noChangeArrowheads="1"/>
          </p:cNvSpPr>
          <p:nvPr/>
        </p:nvSpPr>
        <p:spPr bwMode="auto">
          <a:xfrm>
            <a:off x="647700" y="0"/>
            <a:ext cx="7848600" cy="708025"/>
          </a:xfrm>
          <a:prstGeom prst="rect">
            <a:avLst/>
          </a:prstGeom>
          <a:noFill/>
          <a:ln>
            <a:noFill/>
          </a:ln>
          <a:effectLst>
            <a:outerShdw dist="38100" dir="2700000"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4000" b="1">
                <a:solidFill>
                  <a:srgbClr val="FFFF00"/>
                </a:solidFill>
                <a:latin typeface="Verdana" pitchFamily="34" charset="0"/>
              </a:rPr>
              <a:t>Revelation 10</a:t>
            </a:r>
          </a:p>
        </p:txBody>
      </p:sp>
      <p:sp>
        <p:nvSpPr>
          <p:cNvPr id="1007621" name="Footer Placeholder 7"/>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000" b="1" smtClean="0">
                <a:solidFill>
                  <a:srgbClr val="FFFFFF"/>
                </a:solidFill>
                <a:latin typeface="Verdana" pitchFamily="34" charset="0"/>
              </a:rPr>
              <a:t>Revelation 10 Lesson</a:t>
            </a:r>
          </a:p>
        </p:txBody>
      </p:sp>
      <p:sp>
        <p:nvSpPr>
          <p:cNvPr id="1007622" name="Date Placeholder 1"/>
          <p:cNvSpPr>
            <a:spLocks noGrp="1"/>
          </p:cNvSpPr>
          <p:nvPr>
            <p:ph type="dt" sz="quarter" idx="10"/>
          </p:nvPr>
        </p:nvSpPr>
        <p:spPr bwMode="auto">
          <a:xfrm>
            <a:off x="457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E3045018-7B16-4158-878E-7C25A4A93E0C}" type="datetime1">
              <a:rPr lang="en-US" altLang="en-US" sz="1000" smtClean="0">
                <a:solidFill>
                  <a:srgbClr val="FFFFFF"/>
                </a:solidFill>
                <a:latin typeface="Verdana" pitchFamily="34" charset="0"/>
              </a:rPr>
              <a:pPr eaLnBrk="1" hangingPunct="1">
                <a:spcBef>
                  <a:spcPct val="0"/>
                </a:spcBef>
                <a:buFontTx/>
                <a:buNone/>
              </a:pPr>
              <a:t>2/27/2022</a:t>
            </a:fld>
            <a:endParaRPr lang="en-US" altLang="en-US" sz="1000" smtClean="0">
              <a:solidFill>
                <a:srgbClr val="FFFFFF"/>
              </a:solidFill>
              <a:latin typeface="Verdana" pitchFamily="34" charset="0"/>
            </a:endParaRPr>
          </a:p>
        </p:txBody>
      </p:sp>
      <p:sp>
        <p:nvSpPr>
          <p:cNvPr id="1007623" name="TextBox 16"/>
          <p:cNvSpPr txBox="1">
            <a:spLocks noChangeArrowheads="1"/>
          </p:cNvSpPr>
          <p:nvPr/>
        </p:nvSpPr>
        <p:spPr bwMode="auto">
          <a:xfrm>
            <a:off x="647700" y="1370013"/>
            <a:ext cx="8039100" cy="523875"/>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2800" b="1" i="1">
                <a:solidFill>
                  <a:srgbClr val="FFFFFF"/>
                </a:solidFill>
                <a:latin typeface="Verdana" pitchFamily="34" charset="0"/>
              </a:rPr>
              <a:t>The End Not Yet</a:t>
            </a:r>
          </a:p>
        </p:txBody>
      </p:sp>
      <p:sp>
        <p:nvSpPr>
          <p:cNvPr id="1007624" name="TextBox 13"/>
          <p:cNvSpPr txBox="1">
            <a:spLocks noChangeArrowheads="1"/>
          </p:cNvSpPr>
          <p:nvPr/>
        </p:nvSpPr>
        <p:spPr bwMode="auto">
          <a:xfrm>
            <a:off x="303213" y="1933575"/>
            <a:ext cx="88407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Tx/>
              <a:buNone/>
            </a:pPr>
            <a:r>
              <a:rPr lang="en-US" altLang="en-US" sz="2000" b="1" i="1">
                <a:solidFill>
                  <a:srgbClr val="FFFFFF"/>
                </a:solidFill>
                <a:latin typeface="Verdana" pitchFamily="34" charset="0"/>
              </a:rPr>
              <a:t>Revelation 10:8</a:t>
            </a:r>
            <a:r>
              <a:rPr lang="en-US" altLang="en-US" sz="2000" b="1" i="1">
                <a:solidFill>
                  <a:srgbClr val="FFFF00"/>
                </a:solidFill>
                <a:latin typeface="Verdana" pitchFamily="34" charset="0"/>
              </a:rPr>
              <a:t>. And the voice which I heard from heaven spake unto me again, and said, Go and take the little book which is open in the hand of the angel which standeth upon the sea and upon the earth.  </a:t>
            </a:r>
            <a:r>
              <a:rPr lang="en-US" altLang="en-US" sz="2000" b="1" i="1">
                <a:solidFill>
                  <a:srgbClr val="FFFFFF"/>
                </a:solidFill>
                <a:latin typeface="Verdana" pitchFamily="34" charset="0"/>
              </a:rPr>
              <a:t>(Cont’d)</a:t>
            </a:r>
            <a:endParaRPr lang="en-US" altLang="en-US" sz="2000" b="1" i="1">
              <a:solidFill>
                <a:srgbClr val="FFFF00"/>
              </a:solidFill>
              <a:latin typeface="Verdana" pitchFamily="34" charset="0"/>
            </a:endParaRPr>
          </a:p>
        </p:txBody>
      </p:sp>
      <p:sp>
        <p:nvSpPr>
          <p:cNvPr id="1007625" name="TextBox 18"/>
          <p:cNvSpPr txBox="1">
            <a:spLocks noChangeArrowheads="1"/>
          </p:cNvSpPr>
          <p:nvPr/>
        </p:nvSpPr>
        <p:spPr bwMode="auto">
          <a:xfrm>
            <a:off x="647700" y="708025"/>
            <a:ext cx="8039100" cy="646113"/>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3600" b="1" i="1">
                <a:solidFill>
                  <a:srgbClr val="FFFFFF"/>
                </a:solidFill>
                <a:latin typeface="Verdana" pitchFamily="34" charset="0"/>
              </a:rPr>
              <a:t>Bitter-Sweet Inheritance</a:t>
            </a:r>
          </a:p>
        </p:txBody>
      </p:sp>
      <p:sp>
        <p:nvSpPr>
          <p:cNvPr id="12" name="TextBox 11"/>
          <p:cNvSpPr txBox="1">
            <a:spLocks noChangeArrowheads="1"/>
          </p:cNvSpPr>
          <p:nvPr/>
        </p:nvSpPr>
        <p:spPr bwMode="auto">
          <a:xfrm>
            <a:off x="457200" y="3263900"/>
            <a:ext cx="84963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a:solidFill>
                  <a:srgbClr val="FFFFFF"/>
                </a:solidFill>
                <a:latin typeface="Verdana" pitchFamily="34" charset="0"/>
              </a:rPr>
              <a:t> The “booklet,” as noted above, seems most likely to represent the particular lot of Christ’s inheritance which is to be awarded to John and, in principle, representing also the appropriate share for each believer.</a:t>
            </a:r>
          </a:p>
        </p:txBody>
      </p:sp>
      <p:sp>
        <p:nvSpPr>
          <p:cNvPr id="13" name="TextBox 12"/>
          <p:cNvSpPr txBox="1">
            <a:spLocks noChangeArrowheads="1"/>
          </p:cNvSpPr>
          <p:nvPr/>
        </p:nvSpPr>
        <p:spPr bwMode="auto">
          <a:xfrm>
            <a:off x="457200" y="5861050"/>
            <a:ext cx="868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Tx/>
              <a:buNone/>
            </a:pPr>
            <a:r>
              <a:rPr lang="en-US" altLang="en-US" sz="2000" b="1" i="1">
                <a:solidFill>
                  <a:srgbClr val="FFFF00"/>
                </a:solidFill>
                <a:latin typeface="Verdana" pitchFamily="34" charset="0"/>
              </a:rPr>
              <a:t>But go thou thy way till the end be: for thou shalt rest, and stand in thy lot at the end of the days. </a:t>
            </a:r>
            <a:r>
              <a:rPr lang="en-US" altLang="en-US" sz="2000" b="1" i="1">
                <a:solidFill>
                  <a:srgbClr val="FFFFFF"/>
                </a:solidFill>
                <a:latin typeface="Verdana" pitchFamily="34" charset="0"/>
              </a:rPr>
              <a:t>(Daniel 12:13)</a:t>
            </a:r>
          </a:p>
        </p:txBody>
      </p:sp>
      <p:sp>
        <p:nvSpPr>
          <p:cNvPr id="15" name="TextBox 14"/>
          <p:cNvSpPr txBox="1">
            <a:spLocks noChangeArrowheads="1"/>
          </p:cNvSpPr>
          <p:nvPr/>
        </p:nvSpPr>
        <p:spPr bwMode="auto">
          <a:xfrm>
            <a:off x="457200" y="4632325"/>
            <a:ext cx="8496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a:solidFill>
                  <a:srgbClr val="FFFFFF"/>
                </a:solidFill>
                <a:latin typeface="Verdana" pitchFamily="34" charset="0"/>
              </a:rPr>
              <a:t> The Book of Daniel closes with exactly such a promise. </a:t>
            </a:r>
          </a:p>
        </p:txBody>
      </p:sp>
      <p:sp>
        <p:nvSpPr>
          <p:cNvPr id="16" name="TextBox 15"/>
          <p:cNvSpPr txBox="1">
            <a:spLocks noChangeArrowheads="1"/>
          </p:cNvSpPr>
          <p:nvPr/>
        </p:nvSpPr>
        <p:spPr bwMode="auto">
          <a:xfrm>
            <a:off x="457200" y="5121275"/>
            <a:ext cx="868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Tx/>
              <a:buNone/>
            </a:pPr>
            <a:r>
              <a:rPr lang="en-US" altLang="en-US" sz="2000" b="1" i="1">
                <a:solidFill>
                  <a:srgbClr val="FFFF00"/>
                </a:solidFill>
                <a:latin typeface="Verdana" pitchFamily="34" charset="0"/>
              </a:rPr>
              <a:t>And he said, Go thy way, Daniel: for the words are closed up and sealed till the time of the end. </a:t>
            </a:r>
            <a:r>
              <a:rPr lang="en-US" altLang="en-US" sz="2000" b="1" i="1">
                <a:solidFill>
                  <a:srgbClr val="FFFFFF"/>
                </a:solidFill>
                <a:latin typeface="Verdana" pitchFamily="34" charset="0"/>
              </a:rPr>
              <a:t>(Daniel 12:9)</a:t>
            </a:r>
          </a:p>
        </p:txBody>
      </p:sp>
    </p:spTree>
    <p:extLst>
      <p:ext uri="{BB962C8B-B14F-4D97-AF65-F5344CB8AC3E}">
        <p14:creationId xmlns:p14="http://schemas.microsoft.com/office/powerpoint/2010/main" val="42124126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900" decel="100000" fill="hold"/>
                                        <p:tgtEl>
                                          <p:spTgt spid="1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1008642" name="Slide Number Placeholder 3"/>
          <p:cNvSpPr>
            <a:spLocks noGrp="1"/>
          </p:cNvSpPr>
          <p:nvPr>
            <p:ph type="sldNum" sz="quarter" idx="12"/>
          </p:nvPr>
        </p:nvSpPr>
        <p:spPr bwMode="auto">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DFA75F93-1317-4ADC-BAF3-A7FE108B316D}" type="slidenum">
              <a:rPr lang="en-US" altLang="en-US" sz="1000" b="1" smtClean="0">
                <a:solidFill>
                  <a:srgbClr val="FFFFFF"/>
                </a:solidFill>
                <a:latin typeface="Verdana" pitchFamily="34" charset="0"/>
              </a:rPr>
              <a:pPr eaLnBrk="1" hangingPunct="1">
                <a:spcBef>
                  <a:spcPct val="0"/>
                </a:spcBef>
                <a:buFontTx/>
                <a:buNone/>
              </a:pPr>
              <a:t>25</a:t>
            </a:fld>
            <a:endParaRPr lang="en-US" altLang="en-US" sz="1000" b="1" smtClean="0">
              <a:solidFill>
                <a:srgbClr val="FFFFFF"/>
              </a:solidFill>
              <a:latin typeface="Verdana" pitchFamily="34" charset="0"/>
            </a:endParaRPr>
          </a:p>
        </p:txBody>
      </p:sp>
      <p:cxnSp>
        <p:nvCxnSpPr>
          <p:cNvPr id="1008643" name="Straight Connector 12"/>
          <p:cNvCxnSpPr>
            <a:cxnSpLocks noChangeShapeType="1"/>
          </p:cNvCxnSpPr>
          <p:nvPr/>
        </p:nvCxnSpPr>
        <p:spPr bwMode="auto">
          <a:xfrm>
            <a:off x="723900" y="706438"/>
            <a:ext cx="8077200" cy="1587"/>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sp>
        <p:nvSpPr>
          <p:cNvPr id="1008644" name="TextBox 5"/>
          <p:cNvSpPr txBox="1">
            <a:spLocks noChangeArrowheads="1"/>
          </p:cNvSpPr>
          <p:nvPr/>
        </p:nvSpPr>
        <p:spPr bwMode="auto">
          <a:xfrm>
            <a:off x="647700" y="0"/>
            <a:ext cx="7848600" cy="708025"/>
          </a:xfrm>
          <a:prstGeom prst="rect">
            <a:avLst/>
          </a:prstGeom>
          <a:noFill/>
          <a:ln>
            <a:noFill/>
          </a:ln>
          <a:effectLst>
            <a:outerShdw dist="38100" dir="2700000"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4000" b="1">
                <a:solidFill>
                  <a:srgbClr val="FFFF00"/>
                </a:solidFill>
                <a:latin typeface="Verdana" pitchFamily="34" charset="0"/>
              </a:rPr>
              <a:t>Revelation 10</a:t>
            </a:r>
          </a:p>
        </p:txBody>
      </p:sp>
      <p:sp>
        <p:nvSpPr>
          <p:cNvPr id="1008645" name="Footer Placeholder 7"/>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000" b="1" smtClean="0">
                <a:solidFill>
                  <a:srgbClr val="FFFFFF"/>
                </a:solidFill>
                <a:latin typeface="Verdana" pitchFamily="34" charset="0"/>
              </a:rPr>
              <a:t>Revelation 10 Lesson</a:t>
            </a:r>
          </a:p>
        </p:txBody>
      </p:sp>
      <p:sp>
        <p:nvSpPr>
          <p:cNvPr id="1008646" name="Date Placeholder 1"/>
          <p:cNvSpPr>
            <a:spLocks noGrp="1"/>
          </p:cNvSpPr>
          <p:nvPr>
            <p:ph type="dt" sz="quarter" idx="10"/>
          </p:nvPr>
        </p:nvSpPr>
        <p:spPr bwMode="auto">
          <a:xfrm>
            <a:off x="457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E56A1FBD-E4D5-417C-8AE0-6D51D26B187B}" type="datetime1">
              <a:rPr lang="en-US" altLang="en-US" sz="1000" smtClean="0">
                <a:solidFill>
                  <a:srgbClr val="FFFFFF"/>
                </a:solidFill>
                <a:latin typeface="Verdana" pitchFamily="34" charset="0"/>
              </a:rPr>
              <a:pPr eaLnBrk="1" hangingPunct="1">
                <a:spcBef>
                  <a:spcPct val="0"/>
                </a:spcBef>
                <a:buFontTx/>
                <a:buNone/>
              </a:pPr>
              <a:t>2/27/2022</a:t>
            </a:fld>
            <a:endParaRPr lang="en-US" altLang="en-US" sz="1000" smtClean="0">
              <a:solidFill>
                <a:srgbClr val="FFFFFF"/>
              </a:solidFill>
              <a:latin typeface="Verdana" pitchFamily="34" charset="0"/>
            </a:endParaRPr>
          </a:p>
        </p:txBody>
      </p:sp>
      <p:sp>
        <p:nvSpPr>
          <p:cNvPr id="1008647" name="TextBox 16"/>
          <p:cNvSpPr txBox="1">
            <a:spLocks noChangeArrowheads="1"/>
          </p:cNvSpPr>
          <p:nvPr/>
        </p:nvSpPr>
        <p:spPr bwMode="auto">
          <a:xfrm>
            <a:off x="647700" y="1370013"/>
            <a:ext cx="8039100" cy="523875"/>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2800" b="1" i="1">
                <a:solidFill>
                  <a:srgbClr val="FFFFFF"/>
                </a:solidFill>
                <a:latin typeface="Verdana" pitchFamily="34" charset="0"/>
              </a:rPr>
              <a:t>The End Not Yet</a:t>
            </a:r>
          </a:p>
        </p:txBody>
      </p:sp>
      <p:sp>
        <p:nvSpPr>
          <p:cNvPr id="1008648" name="TextBox 13"/>
          <p:cNvSpPr txBox="1">
            <a:spLocks noChangeArrowheads="1"/>
          </p:cNvSpPr>
          <p:nvPr/>
        </p:nvSpPr>
        <p:spPr bwMode="auto">
          <a:xfrm>
            <a:off x="303213" y="1933575"/>
            <a:ext cx="88407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Tx/>
              <a:buNone/>
            </a:pPr>
            <a:r>
              <a:rPr lang="en-US" altLang="en-US" sz="2000" b="1" i="1">
                <a:solidFill>
                  <a:srgbClr val="FFFFFF"/>
                </a:solidFill>
                <a:latin typeface="Verdana" pitchFamily="34" charset="0"/>
              </a:rPr>
              <a:t>Revelation 10:9.</a:t>
            </a:r>
            <a:r>
              <a:rPr lang="en-US" altLang="en-US" sz="2000" b="1" i="1">
                <a:solidFill>
                  <a:srgbClr val="FFFF00"/>
                </a:solidFill>
                <a:latin typeface="Verdana" pitchFamily="34" charset="0"/>
              </a:rPr>
              <a:t> And I went unto the angel, and said unto him, Give me the little book. And he said unto me, Take it, and eat it up; and it shall make thy belly bitter, but it shall be in thy mouth sweet as honey.</a:t>
            </a:r>
          </a:p>
        </p:txBody>
      </p:sp>
      <p:sp>
        <p:nvSpPr>
          <p:cNvPr id="1008649" name="TextBox 18"/>
          <p:cNvSpPr txBox="1">
            <a:spLocks noChangeArrowheads="1"/>
          </p:cNvSpPr>
          <p:nvPr/>
        </p:nvSpPr>
        <p:spPr bwMode="auto">
          <a:xfrm>
            <a:off x="723900" y="708025"/>
            <a:ext cx="6757556" cy="646331"/>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3600" b="1" i="1" dirty="0">
                <a:solidFill>
                  <a:srgbClr val="FFFFFF"/>
                </a:solidFill>
                <a:latin typeface="Verdana" pitchFamily="34" charset="0"/>
              </a:rPr>
              <a:t>Bitter-Sweet Inheritance</a:t>
            </a:r>
          </a:p>
        </p:txBody>
      </p:sp>
      <p:sp>
        <p:nvSpPr>
          <p:cNvPr id="12" name="TextBox 11"/>
          <p:cNvSpPr txBox="1">
            <a:spLocks noChangeArrowheads="1"/>
          </p:cNvSpPr>
          <p:nvPr/>
        </p:nvSpPr>
        <p:spPr bwMode="auto">
          <a:xfrm>
            <a:off x="457200" y="3263900"/>
            <a:ext cx="84963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John immediately approached the angel to request the book.  </a:t>
            </a:r>
            <a:r>
              <a:rPr lang="en-US" altLang="en-US" sz="2000" b="1" i="1" dirty="0" smtClean="0">
                <a:solidFill>
                  <a:srgbClr val="FFFFFF"/>
                </a:solidFill>
                <a:latin typeface="Verdana" pitchFamily="34" charset="0"/>
              </a:rPr>
              <a:t>Note: Believers </a:t>
            </a:r>
            <a:r>
              <a:rPr lang="en-US" altLang="en-US" sz="2000" b="1" i="1" dirty="0">
                <a:solidFill>
                  <a:srgbClr val="FFFFFF"/>
                </a:solidFill>
                <a:latin typeface="Verdana" pitchFamily="34" charset="0"/>
              </a:rPr>
              <a:t>will all have glorified bodies like that of Christ </a:t>
            </a:r>
            <a:r>
              <a:rPr lang="en-US" altLang="en-US" sz="2000" b="1" i="1" dirty="0">
                <a:solidFill>
                  <a:srgbClr val="FFFF00"/>
                </a:solidFill>
                <a:latin typeface="Verdana" pitchFamily="34" charset="0"/>
              </a:rPr>
              <a:t>(Philippians 3:20-21)</a:t>
            </a:r>
            <a:r>
              <a:rPr lang="en-US" altLang="en-US" sz="2000" b="1" i="1" dirty="0">
                <a:solidFill>
                  <a:srgbClr val="FFFFFF"/>
                </a:solidFill>
                <a:latin typeface="Verdana" pitchFamily="34" charset="0"/>
              </a:rPr>
              <a:t>, and thus will be able to move rapidly across space in whatever direction desired. The resurrection body of Christ, although real and physical, was not constrained by present physical force systems - gravitational forces, electromagnetic forces and nuclear </a:t>
            </a:r>
            <a:r>
              <a:rPr lang="en-US" altLang="en-US" sz="2000" b="1" i="1" dirty="0" smtClean="0">
                <a:solidFill>
                  <a:srgbClr val="FFFFFF"/>
                </a:solidFill>
                <a:latin typeface="Verdana" pitchFamily="34" charset="0"/>
              </a:rPr>
              <a:t>forces so ours will not either.</a:t>
            </a:r>
            <a:endParaRPr lang="en-US" altLang="en-US" sz="2000" b="1" i="1" dirty="0">
              <a:solidFill>
                <a:srgbClr val="FFFFFF"/>
              </a:solidFill>
              <a:latin typeface="Verdana"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1456" y="0"/>
            <a:ext cx="1484168"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0736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1009666" name="Slide Number Placeholder 3"/>
          <p:cNvSpPr>
            <a:spLocks noGrp="1"/>
          </p:cNvSpPr>
          <p:nvPr>
            <p:ph type="sldNum" sz="quarter" idx="12"/>
          </p:nvPr>
        </p:nvSpPr>
        <p:spPr bwMode="auto">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74A53841-F14F-4CCD-A3DC-21ACC34D64C8}" type="slidenum">
              <a:rPr lang="en-US" altLang="en-US" sz="1000" b="1" smtClean="0">
                <a:solidFill>
                  <a:srgbClr val="FFFFFF"/>
                </a:solidFill>
                <a:latin typeface="Verdana" pitchFamily="34" charset="0"/>
              </a:rPr>
              <a:pPr eaLnBrk="1" hangingPunct="1">
                <a:spcBef>
                  <a:spcPct val="0"/>
                </a:spcBef>
                <a:buFontTx/>
                <a:buNone/>
              </a:pPr>
              <a:t>26</a:t>
            </a:fld>
            <a:endParaRPr lang="en-US" altLang="en-US" sz="1000" b="1" smtClean="0">
              <a:solidFill>
                <a:srgbClr val="FFFFFF"/>
              </a:solidFill>
              <a:latin typeface="Verdana" pitchFamily="34" charset="0"/>
            </a:endParaRPr>
          </a:p>
        </p:txBody>
      </p:sp>
      <p:cxnSp>
        <p:nvCxnSpPr>
          <p:cNvPr id="1009667" name="Straight Connector 12"/>
          <p:cNvCxnSpPr>
            <a:cxnSpLocks noChangeShapeType="1"/>
          </p:cNvCxnSpPr>
          <p:nvPr/>
        </p:nvCxnSpPr>
        <p:spPr bwMode="auto">
          <a:xfrm>
            <a:off x="723900" y="706438"/>
            <a:ext cx="8077200" cy="1587"/>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sp>
        <p:nvSpPr>
          <p:cNvPr id="1009668" name="TextBox 5"/>
          <p:cNvSpPr txBox="1">
            <a:spLocks noChangeArrowheads="1"/>
          </p:cNvSpPr>
          <p:nvPr/>
        </p:nvSpPr>
        <p:spPr bwMode="auto">
          <a:xfrm>
            <a:off x="647700" y="0"/>
            <a:ext cx="7848600" cy="708025"/>
          </a:xfrm>
          <a:prstGeom prst="rect">
            <a:avLst/>
          </a:prstGeom>
          <a:noFill/>
          <a:ln>
            <a:noFill/>
          </a:ln>
          <a:effectLst>
            <a:outerShdw dist="38100" dir="2700000"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4000" b="1">
                <a:solidFill>
                  <a:srgbClr val="FFFF00"/>
                </a:solidFill>
                <a:latin typeface="Verdana" pitchFamily="34" charset="0"/>
              </a:rPr>
              <a:t>Revelation 10</a:t>
            </a:r>
          </a:p>
        </p:txBody>
      </p:sp>
      <p:sp>
        <p:nvSpPr>
          <p:cNvPr id="1009669" name="Footer Placeholder 7"/>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000" b="1" smtClean="0">
                <a:solidFill>
                  <a:srgbClr val="FFFFFF"/>
                </a:solidFill>
                <a:latin typeface="Verdana" pitchFamily="34" charset="0"/>
              </a:rPr>
              <a:t>Revelation 10 Lesson</a:t>
            </a:r>
          </a:p>
        </p:txBody>
      </p:sp>
      <p:sp>
        <p:nvSpPr>
          <p:cNvPr id="1009670" name="Date Placeholder 1"/>
          <p:cNvSpPr>
            <a:spLocks noGrp="1"/>
          </p:cNvSpPr>
          <p:nvPr>
            <p:ph type="dt" sz="quarter" idx="10"/>
          </p:nvPr>
        </p:nvSpPr>
        <p:spPr bwMode="auto">
          <a:xfrm>
            <a:off x="457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DB534048-7BD5-4580-9425-D16B416F577F}" type="datetime1">
              <a:rPr lang="en-US" altLang="en-US" sz="1000" smtClean="0">
                <a:solidFill>
                  <a:srgbClr val="FFFFFF"/>
                </a:solidFill>
                <a:latin typeface="Verdana" pitchFamily="34" charset="0"/>
              </a:rPr>
              <a:pPr eaLnBrk="1" hangingPunct="1">
                <a:spcBef>
                  <a:spcPct val="0"/>
                </a:spcBef>
                <a:buFontTx/>
                <a:buNone/>
              </a:pPr>
              <a:t>2/27/2022</a:t>
            </a:fld>
            <a:endParaRPr lang="en-US" altLang="en-US" sz="1000" smtClean="0">
              <a:solidFill>
                <a:srgbClr val="FFFFFF"/>
              </a:solidFill>
              <a:latin typeface="Verdana" pitchFamily="34" charset="0"/>
            </a:endParaRPr>
          </a:p>
        </p:txBody>
      </p:sp>
      <p:sp>
        <p:nvSpPr>
          <p:cNvPr id="1009671" name="TextBox 16"/>
          <p:cNvSpPr txBox="1">
            <a:spLocks noChangeArrowheads="1"/>
          </p:cNvSpPr>
          <p:nvPr/>
        </p:nvSpPr>
        <p:spPr bwMode="auto">
          <a:xfrm>
            <a:off x="685800" y="1354138"/>
            <a:ext cx="8039100" cy="523875"/>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2800" b="1" i="1" dirty="0">
                <a:solidFill>
                  <a:srgbClr val="FFFFFF"/>
                </a:solidFill>
                <a:latin typeface="Verdana" pitchFamily="34" charset="0"/>
              </a:rPr>
              <a:t>The End Not Yet</a:t>
            </a:r>
          </a:p>
        </p:txBody>
      </p:sp>
      <p:sp>
        <p:nvSpPr>
          <p:cNvPr id="1009672" name="TextBox 13"/>
          <p:cNvSpPr txBox="1">
            <a:spLocks noChangeArrowheads="1"/>
          </p:cNvSpPr>
          <p:nvPr/>
        </p:nvSpPr>
        <p:spPr bwMode="auto">
          <a:xfrm>
            <a:off x="313531" y="1745858"/>
            <a:ext cx="88407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Tx/>
              <a:buNone/>
            </a:pPr>
            <a:r>
              <a:rPr lang="en-US" altLang="en-US" sz="2000" b="1" i="1" dirty="0">
                <a:solidFill>
                  <a:srgbClr val="FFFFFF"/>
                </a:solidFill>
                <a:latin typeface="Verdana" pitchFamily="34" charset="0"/>
              </a:rPr>
              <a:t>Revelation 10:9.</a:t>
            </a:r>
            <a:r>
              <a:rPr lang="en-US" altLang="en-US" sz="2000" b="1" i="1" dirty="0">
                <a:solidFill>
                  <a:srgbClr val="FFFF00"/>
                </a:solidFill>
                <a:latin typeface="Verdana" pitchFamily="34" charset="0"/>
              </a:rPr>
              <a:t> And I went unto the angel, and said unto him, Give me the little book. And he said unto me, Take it, and eat it up; and it shall make thy belly bitter, but it shall be in thy mouth sweet as honey. </a:t>
            </a:r>
            <a:r>
              <a:rPr lang="en-US" altLang="en-US" sz="2000" b="1" i="1" dirty="0">
                <a:solidFill>
                  <a:srgbClr val="FFFFFF"/>
                </a:solidFill>
                <a:latin typeface="Verdana" pitchFamily="34" charset="0"/>
              </a:rPr>
              <a:t>(Cont’d)</a:t>
            </a:r>
            <a:endParaRPr lang="en-US" altLang="en-US" sz="2000" b="1" i="1" dirty="0">
              <a:solidFill>
                <a:srgbClr val="FFFF00"/>
              </a:solidFill>
              <a:latin typeface="Verdana" pitchFamily="34" charset="0"/>
            </a:endParaRPr>
          </a:p>
        </p:txBody>
      </p:sp>
      <p:sp>
        <p:nvSpPr>
          <p:cNvPr id="1009673" name="TextBox 18"/>
          <p:cNvSpPr txBox="1">
            <a:spLocks noChangeArrowheads="1"/>
          </p:cNvSpPr>
          <p:nvPr/>
        </p:nvSpPr>
        <p:spPr bwMode="auto">
          <a:xfrm>
            <a:off x="303212" y="706438"/>
            <a:ext cx="7439499" cy="646113"/>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3600" b="1" i="1" dirty="0">
                <a:solidFill>
                  <a:srgbClr val="FFFFFF"/>
                </a:solidFill>
                <a:latin typeface="Verdana" pitchFamily="34" charset="0"/>
              </a:rPr>
              <a:t>Bitter-Sweet Inheritance</a:t>
            </a:r>
          </a:p>
        </p:txBody>
      </p:sp>
      <p:sp>
        <p:nvSpPr>
          <p:cNvPr id="12" name="TextBox 11"/>
          <p:cNvSpPr txBox="1">
            <a:spLocks noChangeArrowheads="1"/>
          </p:cNvSpPr>
          <p:nvPr/>
        </p:nvSpPr>
        <p:spPr bwMode="auto">
          <a:xfrm>
            <a:off x="457200" y="3209551"/>
            <a:ext cx="84963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The </a:t>
            </a:r>
            <a:r>
              <a:rPr lang="en-US" altLang="en-US" sz="2000" b="1" i="1" dirty="0" smtClean="0">
                <a:solidFill>
                  <a:srgbClr val="FFFFFF"/>
                </a:solidFill>
                <a:latin typeface="Verdana" pitchFamily="34" charset="0"/>
              </a:rPr>
              <a:t>angel, </a:t>
            </a:r>
            <a:r>
              <a:rPr lang="en-US" altLang="en-US" sz="2000" b="1" i="1" dirty="0">
                <a:solidFill>
                  <a:srgbClr val="FFFFFF"/>
                </a:solidFill>
                <a:latin typeface="Verdana" pitchFamily="34" charset="0"/>
              </a:rPr>
              <a:t>will immediately </a:t>
            </a:r>
            <a:r>
              <a:rPr lang="en-US" altLang="en-US" sz="2000" b="1" i="1" dirty="0" smtClean="0">
                <a:solidFill>
                  <a:srgbClr val="FFFFFF"/>
                </a:solidFill>
                <a:latin typeface="Verdana" pitchFamily="34" charset="0"/>
              </a:rPr>
              <a:t>gives </a:t>
            </a:r>
            <a:r>
              <a:rPr lang="en-US" altLang="en-US" sz="2000" b="1" i="1" dirty="0">
                <a:solidFill>
                  <a:srgbClr val="FFFFFF"/>
                </a:solidFill>
                <a:latin typeface="Verdana" pitchFamily="34" charset="0"/>
              </a:rPr>
              <a:t>it to </a:t>
            </a:r>
            <a:r>
              <a:rPr lang="en-US" altLang="en-US" sz="2000" b="1" i="1" dirty="0" smtClean="0">
                <a:solidFill>
                  <a:srgbClr val="FFFFFF"/>
                </a:solidFill>
                <a:latin typeface="Verdana" pitchFamily="34" charset="0"/>
              </a:rPr>
              <a:t>John. However</a:t>
            </a:r>
            <a:r>
              <a:rPr lang="en-US" altLang="en-US" sz="2000" b="1" i="1" dirty="0">
                <a:solidFill>
                  <a:srgbClr val="FFFFFF"/>
                </a:solidFill>
                <a:latin typeface="Verdana" pitchFamily="34" charset="0"/>
              </a:rPr>
              <a:t>, </a:t>
            </a:r>
            <a:r>
              <a:rPr lang="en-US" altLang="en-US" sz="2000" b="1" i="1" dirty="0" smtClean="0">
                <a:solidFill>
                  <a:srgbClr val="FFFFFF"/>
                </a:solidFill>
                <a:latin typeface="Verdana" pitchFamily="34" charset="0"/>
              </a:rPr>
              <a:t>being </a:t>
            </a:r>
            <a:r>
              <a:rPr lang="en-US" altLang="en-US" sz="2000" b="1" i="1" dirty="0">
                <a:solidFill>
                  <a:srgbClr val="FFFFFF"/>
                </a:solidFill>
                <a:latin typeface="Verdana" pitchFamily="34" charset="0"/>
              </a:rPr>
              <a:t>a joint-heir with Christ involves sober and bitter responsibilities, as well as great blessings</a:t>
            </a:r>
            <a:r>
              <a:rPr lang="en-US" altLang="en-US" sz="2000" b="1" i="1" dirty="0" smtClean="0">
                <a:solidFill>
                  <a:srgbClr val="FFFFFF"/>
                </a:solidFill>
                <a:latin typeface="Verdana" pitchFamily="34" charset="0"/>
              </a:rPr>
              <a:t>.</a:t>
            </a:r>
          </a:p>
          <a:p>
            <a:pPr defTabSz="457200" eaLnBrk="1" fontAlgn="base" hangingPunct="1">
              <a:spcBef>
                <a:spcPct val="0"/>
              </a:spcBef>
              <a:spcAft>
                <a:spcPct val="0"/>
              </a:spcAft>
              <a:buClr>
                <a:srgbClr val="FFFF00"/>
              </a:buClr>
              <a:buFont typeface="Arial" pitchFamily="34" charset="0"/>
              <a:buNone/>
            </a:pPr>
            <a:endParaRPr lang="en-US" altLang="en-US" sz="1000" b="1" i="1" dirty="0" smtClean="0">
              <a:solidFill>
                <a:srgbClr val="FFFFFF"/>
              </a:solidFill>
              <a:latin typeface="Verdana" pitchFamily="34" charset="0"/>
            </a:endParaRPr>
          </a:p>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This is the very essence of the Word of God. For those who follow it, it is the Word of Life. For those who reject it, it is the Word of Death. </a:t>
            </a:r>
          </a:p>
        </p:txBody>
      </p:sp>
      <p:sp>
        <p:nvSpPr>
          <p:cNvPr id="13" name="TextBox 12"/>
          <p:cNvSpPr txBox="1">
            <a:spLocks noChangeArrowheads="1"/>
          </p:cNvSpPr>
          <p:nvPr/>
        </p:nvSpPr>
        <p:spPr bwMode="auto">
          <a:xfrm>
            <a:off x="457200" y="5390289"/>
            <a:ext cx="85534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He is instructed by the angel to eat the book (this is something familiar to the experience of other prophets before him).  </a:t>
            </a:r>
            <a:r>
              <a:rPr lang="en-US" altLang="en-US" sz="2000" b="1" i="1" dirty="0">
                <a:solidFill>
                  <a:srgbClr val="FFFF00"/>
                </a:solidFill>
                <a:latin typeface="Verdana" pitchFamily="34" charset="0"/>
              </a:rPr>
              <a:t>(Psalms 19:10; 119:103; Jeremiah 15:16; Ezekiel 2:8-3:4)</a:t>
            </a:r>
            <a:r>
              <a:rPr lang="en-US" altLang="en-US" sz="2000" b="1" i="1" dirty="0">
                <a:solidFill>
                  <a:srgbClr val="FFFFFF"/>
                </a:solidFill>
                <a:latin typeface="Verdana" pitchFamily="34" charset="0"/>
              </a:rPr>
              <a: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199" y="12432"/>
            <a:ext cx="1828799" cy="1733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1973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heel(1)">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heel(1)">
                                      <p:cBhvr>
                                        <p:cTn id="12" dur="20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1010690" name="Slide Number Placeholder 3"/>
          <p:cNvSpPr>
            <a:spLocks noGrp="1"/>
          </p:cNvSpPr>
          <p:nvPr>
            <p:ph type="sldNum" sz="quarter" idx="12"/>
          </p:nvPr>
        </p:nvSpPr>
        <p:spPr bwMode="auto">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6FBB827D-E2A2-4C92-BF57-7FE780B1AE4E}" type="slidenum">
              <a:rPr lang="en-US" altLang="en-US" sz="1000" b="1" smtClean="0">
                <a:solidFill>
                  <a:srgbClr val="FFFFFF"/>
                </a:solidFill>
                <a:latin typeface="Verdana" pitchFamily="34" charset="0"/>
              </a:rPr>
              <a:pPr eaLnBrk="1" hangingPunct="1">
                <a:spcBef>
                  <a:spcPct val="0"/>
                </a:spcBef>
                <a:buFontTx/>
                <a:buNone/>
              </a:pPr>
              <a:t>27</a:t>
            </a:fld>
            <a:endParaRPr lang="en-US" altLang="en-US" sz="1000" b="1" smtClean="0">
              <a:solidFill>
                <a:srgbClr val="FFFFFF"/>
              </a:solidFill>
              <a:latin typeface="Verdana" pitchFamily="34" charset="0"/>
            </a:endParaRPr>
          </a:p>
        </p:txBody>
      </p:sp>
      <p:cxnSp>
        <p:nvCxnSpPr>
          <p:cNvPr id="1010691" name="Straight Connector 12"/>
          <p:cNvCxnSpPr>
            <a:cxnSpLocks noChangeShapeType="1"/>
          </p:cNvCxnSpPr>
          <p:nvPr/>
        </p:nvCxnSpPr>
        <p:spPr bwMode="auto">
          <a:xfrm>
            <a:off x="723900" y="706438"/>
            <a:ext cx="8077200" cy="1587"/>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sp>
        <p:nvSpPr>
          <p:cNvPr id="1010692" name="TextBox 5"/>
          <p:cNvSpPr txBox="1">
            <a:spLocks noChangeArrowheads="1"/>
          </p:cNvSpPr>
          <p:nvPr/>
        </p:nvSpPr>
        <p:spPr bwMode="auto">
          <a:xfrm>
            <a:off x="647700" y="0"/>
            <a:ext cx="7848600" cy="708025"/>
          </a:xfrm>
          <a:prstGeom prst="rect">
            <a:avLst/>
          </a:prstGeom>
          <a:noFill/>
          <a:ln>
            <a:noFill/>
          </a:ln>
          <a:effectLst>
            <a:outerShdw dist="38100" dir="2700000"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4000" b="1">
                <a:solidFill>
                  <a:srgbClr val="FFFF00"/>
                </a:solidFill>
                <a:latin typeface="Verdana" pitchFamily="34" charset="0"/>
              </a:rPr>
              <a:t>Revelation 10</a:t>
            </a:r>
          </a:p>
        </p:txBody>
      </p:sp>
      <p:sp>
        <p:nvSpPr>
          <p:cNvPr id="1010693" name="Footer Placeholder 7"/>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000" b="1" smtClean="0">
                <a:solidFill>
                  <a:srgbClr val="FFFFFF"/>
                </a:solidFill>
                <a:latin typeface="Verdana" pitchFamily="34" charset="0"/>
              </a:rPr>
              <a:t>Revelation 10 Lesson</a:t>
            </a:r>
          </a:p>
        </p:txBody>
      </p:sp>
      <p:sp>
        <p:nvSpPr>
          <p:cNvPr id="1010694" name="Date Placeholder 1"/>
          <p:cNvSpPr>
            <a:spLocks noGrp="1"/>
          </p:cNvSpPr>
          <p:nvPr>
            <p:ph type="dt" sz="quarter" idx="10"/>
          </p:nvPr>
        </p:nvSpPr>
        <p:spPr bwMode="auto">
          <a:xfrm>
            <a:off x="457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C1D2AE25-C3C6-4337-80E4-FD5039BFB431}" type="datetime1">
              <a:rPr lang="en-US" altLang="en-US" sz="1000" smtClean="0">
                <a:solidFill>
                  <a:srgbClr val="FFFFFF"/>
                </a:solidFill>
                <a:latin typeface="Verdana" pitchFamily="34" charset="0"/>
              </a:rPr>
              <a:pPr eaLnBrk="1" hangingPunct="1">
                <a:spcBef>
                  <a:spcPct val="0"/>
                </a:spcBef>
                <a:buFontTx/>
                <a:buNone/>
              </a:pPr>
              <a:t>2/27/2022</a:t>
            </a:fld>
            <a:endParaRPr lang="en-US" altLang="en-US" sz="1000" smtClean="0">
              <a:solidFill>
                <a:srgbClr val="FFFFFF"/>
              </a:solidFill>
              <a:latin typeface="Verdana" pitchFamily="34" charset="0"/>
            </a:endParaRPr>
          </a:p>
        </p:txBody>
      </p:sp>
      <p:sp>
        <p:nvSpPr>
          <p:cNvPr id="1010695" name="TextBox 16"/>
          <p:cNvSpPr txBox="1">
            <a:spLocks noChangeArrowheads="1"/>
          </p:cNvSpPr>
          <p:nvPr/>
        </p:nvSpPr>
        <p:spPr bwMode="auto">
          <a:xfrm>
            <a:off x="647700" y="1370013"/>
            <a:ext cx="8039100" cy="523875"/>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2800" b="1" i="1">
                <a:solidFill>
                  <a:srgbClr val="FFFFFF"/>
                </a:solidFill>
                <a:latin typeface="Verdana" pitchFamily="34" charset="0"/>
              </a:rPr>
              <a:t>The End Not Yet</a:t>
            </a:r>
          </a:p>
        </p:txBody>
      </p:sp>
      <p:sp>
        <p:nvSpPr>
          <p:cNvPr id="1010696" name="TextBox 13"/>
          <p:cNvSpPr txBox="1">
            <a:spLocks noChangeArrowheads="1"/>
          </p:cNvSpPr>
          <p:nvPr/>
        </p:nvSpPr>
        <p:spPr bwMode="auto">
          <a:xfrm>
            <a:off x="303213" y="1933575"/>
            <a:ext cx="88407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Tx/>
              <a:buNone/>
            </a:pPr>
            <a:r>
              <a:rPr lang="en-US" altLang="en-US" sz="2000" b="1" i="1" dirty="0">
                <a:solidFill>
                  <a:srgbClr val="FFFFFF"/>
                </a:solidFill>
                <a:latin typeface="Verdana" pitchFamily="34" charset="0"/>
              </a:rPr>
              <a:t>Revelation 10:9.</a:t>
            </a:r>
            <a:r>
              <a:rPr lang="en-US" altLang="en-US" sz="2000" b="1" i="1" dirty="0">
                <a:solidFill>
                  <a:srgbClr val="FFFF00"/>
                </a:solidFill>
                <a:latin typeface="Verdana" pitchFamily="34" charset="0"/>
              </a:rPr>
              <a:t> And I went unto the angel, and said unto him, Give me the little book. And he said unto me, Take it, and eat it up; and it shall make thy belly bitter, but it shall be in thy mouth sweet as honey. </a:t>
            </a:r>
            <a:r>
              <a:rPr lang="en-US" altLang="en-US" sz="2000" b="1" i="1" dirty="0">
                <a:solidFill>
                  <a:srgbClr val="FFFFFF"/>
                </a:solidFill>
                <a:latin typeface="Verdana" pitchFamily="34" charset="0"/>
              </a:rPr>
              <a:t>(Cont’d)</a:t>
            </a:r>
            <a:endParaRPr lang="en-US" altLang="en-US" sz="2000" b="1" i="1" dirty="0">
              <a:solidFill>
                <a:srgbClr val="FFFF00"/>
              </a:solidFill>
              <a:latin typeface="Verdana" pitchFamily="34" charset="0"/>
            </a:endParaRPr>
          </a:p>
        </p:txBody>
      </p:sp>
      <p:sp>
        <p:nvSpPr>
          <p:cNvPr id="1010697" name="TextBox 18"/>
          <p:cNvSpPr txBox="1">
            <a:spLocks noChangeArrowheads="1"/>
          </p:cNvSpPr>
          <p:nvPr/>
        </p:nvSpPr>
        <p:spPr bwMode="auto">
          <a:xfrm>
            <a:off x="190006" y="708025"/>
            <a:ext cx="7042068" cy="646331"/>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3600" b="1" i="1" dirty="0">
                <a:solidFill>
                  <a:srgbClr val="FFFFFF"/>
                </a:solidFill>
                <a:latin typeface="Verdana" pitchFamily="34" charset="0"/>
              </a:rPr>
              <a:t>Bitter-Sweet Inheritance</a:t>
            </a:r>
          </a:p>
        </p:txBody>
      </p:sp>
      <p:sp>
        <p:nvSpPr>
          <p:cNvPr id="12" name="TextBox 11"/>
          <p:cNvSpPr txBox="1">
            <a:spLocks noChangeArrowheads="1"/>
          </p:cNvSpPr>
          <p:nvPr/>
        </p:nvSpPr>
        <p:spPr bwMode="auto">
          <a:xfrm>
            <a:off x="323850" y="4340511"/>
            <a:ext cx="84963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As a glorified joint-heir with</a:t>
            </a:r>
            <a:r>
              <a:rPr lang="en-US" altLang="en-US" sz="2000" b="1" i="1" dirty="0">
                <a:solidFill>
                  <a:prstClr val="white"/>
                </a:solidFill>
                <a:latin typeface="Verdana" pitchFamily="34" charset="0"/>
              </a:rPr>
              <a:t> Christ (</a:t>
            </a:r>
            <a:r>
              <a:rPr lang="en-US" altLang="en-US" sz="2000" b="1" i="1" dirty="0">
                <a:solidFill>
                  <a:srgbClr val="FFFF00"/>
                </a:solidFill>
                <a:latin typeface="Verdana" pitchFamily="34" charset="0"/>
              </a:rPr>
              <a:t>Romans 8:17</a:t>
            </a:r>
            <a:r>
              <a:rPr lang="en-US" altLang="en-US" sz="2000" b="1" i="1" dirty="0">
                <a:solidFill>
                  <a:prstClr val="white"/>
                </a:solidFill>
                <a:latin typeface="Verdana" pitchFamily="34" charset="0"/>
              </a:rPr>
              <a:t>), he must also “suffer with him,” even in the responsibilities of the inheritance.  Joint-heirship </a:t>
            </a:r>
            <a:r>
              <a:rPr lang="en-US" altLang="en-US" sz="2000" b="1" i="1" dirty="0">
                <a:solidFill>
                  <a:srgbClr val="FFFFFF"/>
                </a:solidFill>
                <a:latin typeface="Verdana" pitchFamily="34" charset="0"/>
              </a:rPr>
              <a:t>with Christ involves not only reigning with him but also judging with Him </a:t>
            </a:r>
            <a:r>
              <a:rPr lang="en-US" altLang="en-US" sz="2000" b="1" i="1" dirty="0">
                <a:solidFill>
                  <a:srgbClr val="FFFF00"/>
                </a:solidFill>
                <a:latin typeface="Verdana" pitchFamily="34" charset="0"/>
              </a:rPr>
              <a:t>(Zechariah 14:5; 1 Thessalonians 3:13; Jude 14; Revelation 19:14; 1 Corinthians 6:2; Psalms 149:6-9)</a:t>
            </a:r>
            <a:r>
              <a:rPr lang="en-US" altLang="en-US" sz="2000" b="1" i="1" dirty="0">
                <a:solidFill>
                  <a:srgbClr val="FFFFFF"/>
                </a:solidFill>
                <a:latin typeface="Verdana" pitchFamily="34" charset="0"/>
              </a:rPr>
              <a:t>.</a:t>
            </a:r>
          </a:p>
        </p:txBody>
      </p:sp>
      <p:sp>
        <p:nvSpPr>
          <p:cNvPr id="18" name="TextBox 17"/>
          <p:cNvSpPr txBox="1">
            <a:spLocks noChangeArrowheads="1"/>
          </p:cNvSpPr>
          <p:nvPr/>
        </p:nvSpPr>
        <p:spPr bwMode="auto">
          <a:xfrm>
            <a:off x="304800" y="3284538"/>
            <a:ext cx="8496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John represents the raptured saints in heaven and the </a:t>
            </a:r>
            <a:r>
              <a:rPr lang="en-US" altLang="en-US" sz="2000" b="1" i="1" dirty="0" smtClean="0">
                <a:solidFill>
                  <a:srgbClr val="FFFFFF"/>
                </a:solidFill>
                <a:latin typeface="Verdana" pitchFamily="34" charset="0"/>
              </a:rPr>
              <a:t>little book </a:t>
            </a:r>
            <a:r>
              <a:rPr lang="en-US" altLang="en-US" sz="2000" b="1" i="1" dirty="0">
                <a:solidFill>
                  <a:srgbClr val="FFFFFF"/>
                </a:solidFill>
                <a:latin typeface="Verdana" pitchFamily="34" charset="0"/>
              </a:rPr>
              <a:t>he eats represents his own </a:t>
            </a:r>
            <a:r>
              <a:rPr lang="en-US" altLang="en-US" sz="2000" b="1" i="1" dirty="0" smtClean="0">
                <a:solidFill>
                  <a:srgbClr val="FFFFFF"/>
                </a:solidFill>
                <a:latin typeface="Verdana" pitchFamily="34" charset="0"/>
              </a:rPr>
              <a:t>inheritance and likewise the inheritance each of us will receive.</a:t>
            </a:r>
            <a:endParaRPr lang="en-US" altLang="en-US" sz="2000" b="1" i="1" dirty="0">
              <a:solidFill>
                <a:srgbClr val="FFFFFF"/>
              </a:solidFill>
              <a:latin typeface="Verdana" pitchFamily="34"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6352" y="90590"/>
            <a:ext cx="2197648" cy="1234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4134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900" decel="100000" fill="hold"/>
                                        <p:tgtEl>
                                          <p:spTgt spid="1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1011714" name="Slide Number Placeholder 3"/>
          <p:cNvSpPr>
            <a:spLocks noGrp="1"/>
          </p:cNvSpPr>
          <p:nvPr>
            <p:ph type="sldNum" sz="quarter" idx="12"/>
          </p:nvPr>
        </p:nvSpPr>
        <p:spPr bwMode="auto">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3E23D6D9-F82C-4A1B-A0AA-B55714F45467}" type="slidenum">
              <a:rPr lang="en-US" altLang="en-US" sz="1000" b="1" smtClean="0">
                <a:solidFill>
                  <a:srgbClr val="FFFFFF"/>
                </a:solidFill>
                <a:latin typeface="Verdana" pitchFamily="34" charset="0"/>
              </a:rPr>
              <a:pPr eaLnBrk="1" hangingPunct="1">
                <a:spcBef>
                  <a:spcPct val="0"/>
                </a:spcBef>
                <a:buFontTx/>
                <a:buNone/>
              </a:pPr>
              <a:t>28</a:t>
            </a:fld>
            <a:endParaRPr lang="en-US" altLang="en-US" sz="1000" b="1" smtClean="0">
              <a:solidFill>
                <a:srgbClr val="FFFFFF"/>
              </a:solidFill>
              <a:latin typeface="Verdana" pitchFamily="34" charset="0"/>
            </a:endParaRPr>
          </a:p>
        </p:txBody>
      </p:sp>
      <p:cxnSp>
        <p:nvCxnSpPr>
          <p:cNvPr id="1011715" name="Straight Connector 12"/>
          <p:cNvCxnSpPr>
            <a:cxnSpLocks noChangeShapeType="1"/>
          </p:cNvCxnSpPr>
          <p:nvPr/>
        </p:nvCxnSpPr>
        <p:spPr bwMode="auto">
          <a:xfrm>
            <a:off x="723900" y="706438"/>
            <a:ext cx="8077200" cy="1587"/>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sp>
        <p:nvSpPr>
          <p:cNvPr id="1011716" name="TextBox 5"/>
          <p:cNvSpPr txBox="1">
            <a:spLocks noChangeArrowheads="1"/>
          </p:cNvSpPr>
          <p:nvPr/>
        </p:nvSpPr>
        <p:spPr bwMode="auto">
          <a:xfrm>
            <a:off x="647700" y="0"/>
            <a:ext cx="7848600" cy="708025"/>
          </a:xfrm>
          <a:prstGeom prst="rect">
            <a:avLst/>
          </a:prstGeom>
          <a:noFill/>
          <a:ln>
            <a:noFill/>
          </a:ln>
          <a:effectLst>
            <a:outerShdw dist="38100" dir="2700000"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4000" b="1">
                <a:solidFill>
                  <a:srgbClr val="FFFF00"/>
                </a:solidFill>
                <a:latin typeface="Verdana" pitchFamily="34" charset="0"/>
              </a:rPr>
              <a:t>Revelation 10</a:t>
            </a:r>
          </a:p>
        </p:txBody>
      </p:sp>
      <p:sp>
        <p:nvSpPr>
          <p:cNvPr id="1011717" name="Footer Placeholder 7"/>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000" b="1" smtClean="0">
                <a:solidFill>
                  <a:srgbClr val="FFFFFF"/>
                </a:solidFill>
                <a:latin typeface="Verdana" pitchFamily="34" charset="0"/>
              </a:rPr>
              <a:t>Revelation 10 Lesson</a:t>
            </a:r>
          </a:p>
        </p:txBody>
      </p:sp>
      <p:sp>
        <p:nvSpPr>
          <p:cNvPr id="1011718" name="Date Placeholder 1"/>
          <p:cNvSpPr>
            <a:spLocks noGrp="1"/>
          </p:cNvSpPr>
          <p:nvPr>
            <p:ph type="dt" sz="quarter" idx="10"/>
          </p:nvPr>
        </p:nvSpPr>
        <p:spPr bwMode="auto">
          <a:xfrm>
            <a:off x="457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49BCC948-F12B-4DBE-95CB-73418C5FCE21}" type="datetime1">
              <a:rPr lang="en-US" altLang="en-US" sz="1000" smtClean="0">
                <a:solidFill>
                  <a:srgbClr val="FFFFFF"/>
                </a:solidFill>
                <a:latin typeface="Verdana" pitchFamily="34" charset="0"/>
              </a:rPr>
              <a:pPr eaLnBrk="1" hangingPunct="1">
                <a:spcBef>
                  <a:spcPct val="0"/>
                </a:spcBef>
                <a:buFontTx/>
                <a:buNone/>
              </a:pPr>
              <a:t>2/27/2022</a:t>
            </a:fld>
            <a:endParaRPr lang="en-US" altLang="en-US" sz="1000" smtClean="0">
              <a:solidFill>
                <a:srgbClr val="FFFFFF"/>
              </a:solidFill>
              <a:latin typeface="Verdana" pitchFamily="34" charset="0"/>
            </a:endParaRPr>
          </a:p>
        </p:txBody>
      </p:sp>
      <p:sp>
        <p:nvSpPr>
          <p:cNvPr id="1011719" name="TextBox 16"/>
          <p:cNvSpPr txBox="1">
            <a:spLocks noChangeArrowheads="1"/>
          </p:cNvSpPr>
          <p:nvPr/>
        </p:nvSpPr>
        <p:spPr bwMode="auto">
          <a:xfrm>
            <a:off x="647700" y="1370013"/>
            <a:ext cx="8039100" cy="523875"/>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2800" b="1" i="1">
                <a:solidFill>
                  <a:srgbClr val="FFFFFF"/>
                </a:solidFill>
                <a:latin typeface="Verdana" pitchFamily="34" charset="0"/>
              </a:rPr>
              <a:t>The End Not Yet</a:t>
            </a:r>
          </a:p>
        </p:txBody>
      </p:sp>
      <p:sp>
        <p:nvSpPr>
          <p:cNvPr id="1011720" name="TextBox 13"/>
          <p:cNvSpPr txBox="1">
            <a:spLocks noChangeArrowheads="1"/>
          </p:cNvSpPr>
          <p:nvPr/>
        </p:nvSpPr>
        <p:spPr bwMode="auto">
          <a:xfrm>
            <a:off x="342900" y="1806254"/>
            <a:ext cx="88407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Tx/>
              <a:buNone/>
            </a:pPr>
            <a:r>
              <a:rPr lang="en-US" altLang="en-US" sz="2000" b="1" i="1" dirty="0">
                <a:solidFill>
                  <a:srgbClr val="FFFFFF"/>
                </a:solidFill>
                <a:latin typeface="Verdana" pitchFamily="34" charset="0"/>
              </a:rPr>
              <a:t>Revelation 10:10.</a:t>
            </a:r>
            <a:r>
              <a:rPr lang="en-US" altLang="en-US" sz="2000" b="1" i="1" dirty="0">
                <a:solidFill>
                  <a:srgbClr val="FFFF00"/>
                </a:solidFill>
                <a:latin typeface="Verdana" pitchFamily="34" charset="0"/>
              </a:rPr>
              <a:t> And I took the little book out of the angel’s hand, and ate it up; and it was in my mouth sweet as honey: and as soon as I had eaten it, my belly was bitter.</a:t>
            </a:r>
          </a:p>
        </p:txBody>
      </p:sp>
      <p:sp>
        <p:nvSpPr>
          <p:cNvPr id="1011721" name="TextBox 18"/>
          <p:cNvSpPr txBox="1">
            <a:spLocks noChangeArrowheads="1"/>
          </p:cNvSpPr>
          <p:nvPr/>
        </p:nvSpPr>
        <p:spPr bwMode="auto">
          <a:xfrm>
            <a:off x="457200" y="708025"/>
            <a:ext cx="7059881" cy="646113"/>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3600" b="1" i="1" dirty="0">
                <a:solidFill>
                  <a:srgbClr val="FFFFFF"/>
                </a:solidFill>
                <a:latin typeface="Verdana" pitchFamily="34" charset="0"/>
              </a:rPr>
              <a:t>Bitter-Sweet Inheritance</a:t>
            </a:r>
          </a:p>
        </p:txBody>
      </p:sp>
      <p:sp>
        <p:nvSpPr>
          <p:cNvPr id="18" name="TextBox 17"/>
          <p:cNvSpPr txBox="1">
            <a:spLocks noChangeArrowheads="1"/>
          </p:cNvSpPr>
          <p:nvPr/>
        </p:nvSpPr>
        <p:spPr bwMode="auto">
          <a:xfrm>
            <a:off x="304800" y="2834512"/>
            <a:ext cx="8496300"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John totally consumed or devoured </a:t>
            </a:r>
            <a:r>
              <a:rPr lang="en-US" altLang="en-US" sz="2000" b="1" i="1" dirty="0" smtClean="0">
                <a:solidFill>
                  <a:srgbClr val="FFFFFF"/>
                </a:solidFill>
                <a:latin typeface="Verdana" pitchFamily="34" charset="0"/>
              </a:rPr>
              <a:t>the little book.</a:t>
            </a:r>
          </a:p>
          <a:p>
            <a:pPr defTabSz="457200" eaLnBrk="1" fontAlgn="base" hangingPunct="1">
              <a:spcBef>
                <a:spcPct val="0"/>
              </a:spcBef>
              <a:spcAft>
                <a:spcPct val="0"/>
              </a:spcAft>
              <a:buClr>
                <a:srgbClr val="FFFF00"/>
              </a:buClr>
              <a:buFont typeface="Lucida Grande" charset="0"/>
              <a:buChar char="➡"/>
            </a:pPr>
            <a:endParaRPr lang="en-US" altLang="en-US" sz="900" b="1" i="1" dirty="0">
              <a:solidFill>
                <a:srgbClr val="FFFFFF"/>
              </a:solidFill>
              <a:latin typeface="Verdana" pitchFamily="34" charset="0"/>
            </a:endParaRPr>
          </a:p>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a:t>
            </a:r>
            <a:r>
              <a:rPr lang="en-US" altLang="en-US" sz="2000" b="1" i="1" dirty="0" smtClean="0">
                <a:solidFill>
                  <a:srgbClr val="FFFFFF"/>
                </a:solidFill>
                <a:latin typeface="Verdana" pitchFamily="34" charset="0"/>
              </a:rPr>
              <a:t>This </a:t>
            </a:r>
            <a:r>
              <a:rPr lang="en-US" altLang="en-US" sz="2000" b="1" i="1" dirty="0">
                <a:solidFill>
                  <a:srgbClr val="FFFFFF"/>
                </a:solidFill>
                <a:latin typeface="Verdana" pitchFamily="34" charset="0"/>
              </a:rPr>
              <a:t>symbolic act of eating the little book was given to stress the true bitter-sweet nature of the great honor of sharing in His inheritance.</a:t>
            </a:r>
          </a:p>
        </p:txBody>
      </p:sp>
      <p:sp>
        <p:nvSpPr>
          <p:cNvPr id="15" name="TextBox 14"/>
          <p:cNvSpPr txBox="1">
            <a:spLocks noChangeArrowheads="1"/>
          </p:cNvSpPr>
          <p:nvPr/>
        </p:nvSpPr>
        <p:spPr bwMode="auto">
          <a:xfrm>
            <a:off x="284957" y="5720942"/>
            <a:ext cx="88788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The first half of the tribulation period will be a time of observation and preparation. </a:t>
            </a:r>
            <a:r>
              <a:rPr lang="en-US" altLang="en-US" sz="2000" b="1" i="1" dirty="0" smtClean="0">
                <a:solidFill>
                  <a:srgbClr val="FFFFFF"/>
                </a:solidFill>
                <a:latin typeface="Verdana" pitchFamily="34" charset="0"/>
              </a:rPr>
              <a:t>The </a:t>
            </a:r>
            <a:r>
              <a:rPr lang="en-US" altLang="en-US" sz="2000" b="1" i="1" dirty="0">
                <a:solidFill>
                  <a:srgbClr val="FFFFFF"/>
                </a:solidFill>
                <a:latin typeface="Verdana" pitchFamily="34" charset="0"/>
              </a:rPr>
              <a:t>second half will require full participation.</a:t>
            </a:r>
          </a:p>
        </p:txBody>
      </p:sp>
      <p:sp>
        <p:nvSpPr>
          <p:cNvPr id="20" name="TextBox 19"/>
          <p:cNvSpPr txBox="1">
            <a:spLocks noChangeArrowheads="1"/>
          </p:cNvSpPr>
          <p:nvPr/>
        </p:nvSpPr>
        <p:spPr bwMode="auto">
          <a:xfrm>
            <a:off x="304801" y="4397503"/>
            <a:ext cx="8839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Note that the little book</a:t>
            </a:r>
            <a:r>
              <a:rPr lang="en-US" altLang="en-US" sz="2000" b="1" i="1" dirty="0" smtClean="0">
                <a:solidFill>
                  <a:srgbClr val="FFFFFF"/>
                </a:solidFill>
                <a:latin typeface="Verdana" pitchFamily="34" charset="0"/>
              </a:rPr>
              <a:t> </a:t>
            </a:r>
            <a:r>
              <a:rPr lang="en-US" altLang="en-US" sz="2000" b="1" i="1" dirty="0">
                <a:solidFill>
                  <a:srgbClr val="FFFFFF"/>
                </a:solidFill>
                <a:latin typeface="Verdana" pitchFamily="34" charset="0"/>
              </a:rPr>
              <a:t>turned bitter as soon as it was eaten.  This indicates further that both the sweet and the bitter aspects of the joint-inheritance were to begin immediately.</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5823" y="93803"/>
            <a:ext cx="1888177" cy="160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181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heel(1)">
                                      <p:cBhvr>
                                        <p:cTn id="7" dur="20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8">
                                            <p:txEl>
                                              <p:pRg st="2" end="2"/>
                                            </p:txEl>
                                          </p:spTgt>
                                        </p:tgtEl>
                                        <p:attrNameLst>
                                          <p:attrName>style.visibility</p:attrName>
                                        </p:attrNameLst>
                                      </p:cBhvr>
                                      <p:to>
                                        <p:strVal val="visible"/>
                                      </p:to>
                                    </p:set>
                                    <p:animEffect transition="in" filter="wheel(1)">
                                      <p:cBhvr>
                                        <p:cTn id="12" dur="2000"/>
                                        <p:tgtEl>
                                          <p:spTgt spid="1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1012738" name="Slide Number Placeholder 3"/>
          <p:cNvSpPr>
            <a:spLocks noGrp="1"/>
          </p:cNvSpPr>
          <p:nvPr>
            <p:ph type="sldNum" sz="quarter" idx="12"/>
          </p:nvPr>
        </p:nvSpPr>
        <p:spPr bwMode="auto">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32D58281-E371-4334-86C1-38317B4B6C3E}" type="slidenum">
              <a:rPr lang="en-US" altLang="en-US" sz="1000" b="1" smtClean="0">
                <a:solidFill>
                  <a:srgbClr val="FFFFFF"/>
                </a:solidFill>
                <a:latin typeface="Verdana" pitchFamily="34" charset="0"/>
              </a:rPr>
              <a:pPr eaLnBrk="1" hangingPunct="1">
                <a:spcBef>
                  <a:spcPct val="0"/>
                </a:spcBef>
                <a:buFontTx/>
                <a:buNone/>
              </a:pPr>
              <a:t>29</a:t>
            </a:fld>
            <a:endParaRPr lang="en-US" altLang="en-US" sz="1000" b="1" smtClean="0">
              <a:solidFill>
                <a:srgbClr val="FFFFFF"/>
              </a:solidFill>
              <a:latin typeface="Verdana" pitchFamily="34" charset="0"/>
            </a:endParaRPr>
          </a:p>
        </p:txBody>
      </p:sp>
      <p:cxnSp>
        <p:nvCxnSpPr>
          <p:cNvPr id="1012739" name="Straight Connector 12"/>
          <p:cNvCxnSpPr>
            <a:cxnSpLocks noChangeShapeType="1"/>
          </p:cNvCxnSpPr>
          <p:nvPr/>
        </p:nvCxnSpPr>
        <p:spPr bwMode="auto">
          <a:xfrm>
            <a:off x="723900" y="706438"/>
            <a:ext cx="8077200" cy="1587"/>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sp>
        <p:nvSpPr>
          <p:cNvPr id="1012740" name="TextBox 5"/>
          <p:cNvSpPr txBox="1">
            <a:spLocks noChangeArrowheads="1"/>
          </p:cNvSpPr>
          <p:nvPr/>
        </p:nvSpPr>
        <p:spPr bwMode="auto">
          <a:xfrm>
            <a:off x="647700" y="0"/>
            <a:ext cx="7848600" cy="708025"/>
          </a:xfrm>
          <a:prstGeom prst="rect">
            <a:avLst/>
          </a:prstGeom>
          <a:noFill/>
          <a:ln>
            <a:noFill/>
          </a:ln>
          <a:effectLst>
            <a:outerShdw dist="38100" dir="2700000"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4000" b="1">
                <a:solidFill>
                  <a:srgbClr val="FFFF00"/>
                </a:solidFill>
                <a:latin typeface="Verdana" pitchFamily="34" charset="0"/>
              </a:rPr>
              <a:t>Revelation 10</a:t>
            </a:r>
          </a:p>
        </p:txBody>
      </p:sp>
      <p:sp>
        <p:nvSpPr>
          <p:cNvPr id="1012741" name="Footer Placeholder 7"/>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000" b="1" smtClean="0">
                <a:solidFill>
                  <a:srgbClr val="FFFFFF"/>
                </a:solidFill>
                <a:latin typeface="Verdana" pitchFamily="34" charset="0"/>
              </a:rPr>
              <a:t>Revelation 10 Lesson</a:t>
            </a:r>
          </a:p>
        </p:txBody>
      </p:sp>
      <p:sp>
        <p:nvSpPr>
          <p:cNvPr id="1012742" name="Date Placeholder 1"/>
          <p:cNvSpPr>
            <a:spLocks noGrp="1"/>
          </p:cNvSpPr>
          <p:nvPr>
            <p:ph type="dt" sz="quarter" idx="10"/>
          </p:nvPr>
        </p:nvSpPr>
        <p:spPr bwMode="auto">
          <a:xfrm>
            <a:off x="457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C4F698D5-FA90-4CC7-AD15-6216040ADAB4}" type="datetime1">
              <a:rPr lang="en-US" altLang="en-US" sz="1000" smtClean="0">
                <a:solidFill>
                  <a:srgbClr val="FFFFFF"/>
                </a:solidFill>
                <a:latin typeface="Verdana" pitchFamily="34" charset="0"/>
              </a:rPr>
              <a:pPr eaLnBrk="1" hangingPunct="1">
                <a:spcBef>
                  <a:spcPct val="0"/>
                </a:spcBef>
                <a:buFontTx/>
                <a:buNone/>
              </a:pPr>
              <a:t>2/27/2022</a:t>
            </a:fld>
            <a:endParaRPr lang="en-US" altLang="en-US" sz="1000" smtClean="0">
              <a:solidFill>
                <a:srgbClr val="FFFFFF"/>
              </a:solidFill>
              <a:latin typeface="Verdana" pitchFamily="34" charset="0"/>
            </a:endParaRPr>
          </a:p>
        </p:txBody>
      </p:sp>
      <p:sp>
        <p:nvSpPr>
          <p:cNvPr id="1012743" name="TextBox 16"/>
          <p:cNvSpPr txBox="1">
            <a:spLocks noChangeArrowheads="1"/>
          </p:cNvSpPr>
          <p:nvPr/>
        </p:nvSpPr>
        <p:spPr bwMode="auto">
          <a:xfrm>
            <a:off x="647700" y="1370013"/>
            <a:ext cx="8039100" cy="523875"/>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2800" b="1" i="1">
                <a:solidFill>
                  <a:srgbClr val="FFFFFF"/>
                </a:solidFill>
                <a:latin typeface="Verdana" pitchFamily="34" charset="0"/>
              </a:rPr>
              <a:t>The End Not Yet</a:t>
            </a:r>
          </a:p>
        </p:txBody>
      </p:sp>
      <p:sp>
        <p:nvSpPr>
          <p:cNvPr id="1012744" name="TextBox 13"/>
          <p:cNvSpPr txBox="1">
            <a:spLocks noChangeArrowheads="1"/>
          </p:cNvSpPr>
          <p:nvPr/>
        </p:nvSpPr>
        <p:spPr bwMode="auto">
          <a:xfrm>
            <a:off x="303213" y="2049322"/>
            <a:ext cx="84978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Tx/>
              <a:buNone/>
            </a:pPr>
            <a:r>
              <a:rPr lang="en-US" altLang="en-US" sz="2000" b="1" i="1" dirty="0">
                <a:solidFill>
                  <a:srgbClr val="FFFFFF"/>
                </a:solidFill>
                <a:latin typeface="Verdana" pitchFamily="34" charset="0"/>
              </a:rPr>
              <a:t>Revelation 10:11.</a:t>
            </a:r>
            <a:r>
              <a:rPr lang="en-US" altLang="en-US" sz="2000" b="1" i="1" dirty="0">
                <a:solidFill>
                  <a:srgbClr val="FFFF00"/>
                </a:solidFill>
                <a:latin typeface="Verdana" pitchFamily="34" charset="0"/>
              </a:rPr>
              <a:t> And he said unto me, Thou must prophesy again before many peoples, and nations, and tongues, and kings.</a:t>
            </a:r>
          </a:p>
        </p:txBody>
      </p:sp>
      <p:sp>
        <p:nvSpPr>
          <p:cNvPr id="1012745" name="TextBox 18"/>
          <p:cNvSpPr txBox="1">
            <a:spLocks noChangeArrowheads="1"/>
          </p:cNvSpPr>
          <p:nvPr/>
        </p:nvSpPr>
        <p:spPr bwMode="auto">
          <a:xfrm>
            <a:off x="304800" y="708025"/>
            <a:ext cx="7081652" cy="646113"/>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3600" b="1" i="1" dirty="0">
                <a:solidFill>
                  <a:srgbClr val="FFFFFF"/>
                </a:solidFill>
                <a:latin typeface="Verdana" pitchFamily="34" charset="0"/>
              </a:rPr>
              <a:t>Bitter-Sweet Inheritance</a:t>
            </a:r>
          </a:p>
        </p:txBody>
      </p:sp>
      <p:sp>
        <p:nvSpPr>
          <p:cNvPr id="18" name="TextBox 17"/>
          <p:cNvSpPr txBox="1">
            <a:spLocks noChangeArrowheads="1"/>
          </p:cNvSpPr>
          <p:nvPr/>
        </p:nvSpPr>
        <p:spPr bwMode="auto">
          <a:xfrm>
            <a:off x="323850" y="3160206"/>
            <a:ext cx="8496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a:t>
            </a:r>
            <a:r>
              <a:rPr lang="en-US" altLang="en-US" sz="2000" b="1" i="1" dirty="0" smtClean="0">
                <a:solidFill>
                  <a:srgbClr val="FFFFFF"/>
                </a:solidFill>
                <a:latin typeface="Verdana" pitchFamily="34" charset="0"/>
              </a:rPr>
              <a:t>This is a </a:t>
            </a:r>
            <a:r>
              <a:rPr lang="en-US" altLang="en-US" sz="2000" b="1" i="1" dirty="0">
                <a:solidFill>
                  <a:srgbClr val="FFFFFF"/>
                </a:solidFill>
                <a:latin typeface="Verdana" pitchFamily="34" charset="0"/>
              </a:rPr>
              <a:t>call for John to warn </a:t>
            </a:r>
            <a:r>
              <a:rPr lang="en-US" altLang="en-US" sz="2000" b="1" i="1" dirty="0" smtClean="0">
                <a:solidFill>
                  <a:srgbClr val="FFFFFF"/>
                </a:solidFill>
                <a:latin typeface="Verdana" pitchFamily="34" charset="0"/>
              </a:rPr>
              <a:t>mankind </a:t>
            </a:r>
            <a:r>
              <a:rPr lang="en-US" altLang="en-US" sz="2000" b="1" i="1" dirty="0">
                <a:solidFill>
                  <a:srgbClr val="FFFFFF"/>
                </a:solidFill>
                <a:latin typeface="Verdana" pitchFamily="34" charset="0"/>
              </a:rPr>
              <a:t>about the bitter judgment in the seventh trumpet and the 7 bowls.</a:t>
            </a:r>
          </a:p>
        </p:txBody>
      </p:sp>
      <p:sp>
        <p:nvSpPr>
          <p:cNvPr id="15" name="TextBox 14"/>
          <p:cNvSpPr txBox="1">
            <a:spLocks noChangeArrowheads="1"/>
          </p:cNvSpPr>
          <p:nvPr/>
        </p:nvSpPr>
        <p:spPr bwMode="auto">
          <a:xfrm>
            <a:off x="303213" y="3981440"/>
            <a:ext cx="404886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The fourfold designation: peoples, nations, tongues, kings, indicates the global scope of the message John is to prophesize</a:t>
            </a:r>
            <a:r>
              <a:rPr lang="en-US" altLang="en-US" sz="2000" b="1" i="1" dirty="0" smtClean="0">
                <a:solidFill>
                  <a:srgbClr val="FFFFFF"/>
                </a:solidFill>
                <a:latin typeface="Verdana" pitchFamily="34" charset="0"/>
              </a:rPr>
              <a:t>.</a:t>
            </a:r>
            <a:endParaRPr lang="en-US" altLang="en-US" sz="2000" b="1" i="1" dirty="0">
              <a:solidFill>
                <a:srgbClr val="FFFFFF"/>
              </a:solidFill>
              <a:latin typeface="Verdana"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167" y="4088530"/>
            <a:ext cx="3086999" cy="2312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7945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par>
                                <p:cTn id="15" presetID="6" presetClass="entr" presetSubtype="16" fill="hold" nodeType="with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circle(in)">
                                      <p:cBhvr>
                                        <p:cTn id="1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991234" name="Slide Number Placeholder 3"/>
          <p:cNvSpPr>
            <a:spLocks noGrp="1"/>
          </p:cNvSpPr>
          <p:nvPr>
            <p:ph type="sldNum" sz="quarter" idx="12"/>
          </p:nvPr>
        </p:nvSpPr>
        <p:spPr bwMode="auto">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35D20E62-356D-4E1C-851C-10DC5EC8306D}" type="slidenum">
              <a:rPr lang="en-US" altLang="en-US" sz="1000" b="1" smtClean="0">
                <a:solidFill>
                  <a:srgbClr val="FFFFFF"/>
                </a:solidFill>
                <a:latin typeface="Verdana" pitchFamily="34" charset="0"/>
              </a:rPr>
              <a:pPr eaLnBrk="1" hangingPunct="1">
                <a:spcBef>
                  <a:spcPct val="0"/>
                </a:spcBef>
                <a:buFontTx/>
                <a:buNone/>
              </a:pPr>
              <a:t>3</a:t>
            </a:fld>
            <a:endParaRPr lang="en-US" altLang="en-US" sz="1000" b="1" smtClean="0">
              <a:solidFill>
                <a:srgbClr val="FFFFFF"/>
              </a:solidFill>
              <a:latin typeface="Verdana" pitchFamily="34" charset="0"/>
            </a:endParaRPr>
          </a:p>
        </p:txBody>
      </p:sp>
      <p:cxnSp>
        <p:nvCxnSpPr>
          <p:cNvPr id="991235" name="Straight Connector 12"/>
          <p:cNvCxnSpPr>
            <a:cxnSpLocks noChangeShapeType="1"/>
          </p:cNvCxnSpPr>
          <p:nvPr/>
        </p:nvCxnSpPr>
        <p:spPr bwMode="auto">
          <a:xfrm>
            <a:off x="723900" y="706438"/>
            <a:ext cx="8077200" cy="1587"/>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sp>
        <p:nvSpPr>
          <p:cNvPr id="991236" name="TextBox 5"/>
          <p:cNvSpPr txBox="1">
            <a:spLocks noChangeArrowheads="1"/>
          </p:cNvSpPr>
          <p:nvPr/>
        </p:nvSpPr>
        <p:spPr bwMode="auto">
          <a:xfrm>
            <a:off x="647700" y="0"/>
            <a:ext cx="7848600" cy="708025"/>
          </a:xfrm>
          <a:prstGeom prst="rect">
            <a:avLst/>
          </a:prstGeom>
          <a:noFill/>
          <a:ln>
            <a:noFill/>
          </a:ln>
          <a:effectLst>
            <a:outerShdw dist="38100" dir="2700000"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4000" b="1">
                <a:solidFill>
                  <a:srgbClr val="FFFF00"/>
                </a:solidFill>
                <a:latin typeface="Verdana" pitchFamily="34" charset="0"/>
              </a:rPr>
              <a:t>Revelation 10</a:t>
            </a:r>
          </a:p>
        </p:txBody>
      </p:sp>
      <p:sp>
        <p:nvSpPr>
          <p:cNvPr id="991237" name="Footer Placeholder 7"/>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000" b="1" smtClean="0">
                <a:solidFill>
                  <a:srgbClr val="FFFFFF"/>
                </a:solidFill>
                <a:latin typeface="Verdana" pitchFamily="34" charset="0"/>
              </a:rPr>
              <a:t>Revelation 10 Lesson</a:t>
            </a:r>
          </a:p>
        </p:txBody>
      </p:sp>
      <p:sp>
        <p:nvSpPr>
          <p:cNvPr id="991238" name="Date Placeholder 1"/>
          <p:cNvSpPr>
            <a:spLocks noGrp="1"/>
          </p:cNvSpPr>
          <p:nvPr>
            <p:ph type="dt" sz="quarter" idx="10"/>
          </p:nvPr>
        </p:nvSpPr>
        <p:spPr bwMode="auto">
          <a:xfrm>
            <a:off x="457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3E134116-C54C-464B-9A60-AB1CB4D3467D}" type="datetime1">
              <a:rPr lang="en-US" altLang="en-US" sz="1000" smtClean="0">
                <a:solidFill>
                  <a:srgbClr val="FFFFFF"/>
                </a:solidFill>
                <a:latin typeface="Verdana" pitchFamily="34" charset="0"/>
              </a:rPr>
              <a:pPr eaLnBrk="1" hangingPunct="1">
                <a:spcBef>
                  <a:spcPct val="0"/>
                </a:spcBef>
                <a:buFontTx/>
                <a:buNone/>
              </a:pPr>
              <a:t>2/27/2022</a:t>
            </a:fld>
            <a:endParaRPr lang="en-US" altLang="en-US" sz="1000" smtClean="0">
              <a:solidFill>
                <a:srgbClr val="FFFFFF"/>
              </a:solidFill>
              <a:latin typeface="Verdana" pitchFamily="34" charset="0"/>
            </a:endParaRPr>
          </a:p>
        </p:txBody>
      </p:sp>
      <p:sp>
        <p:nvSpPr>
          <p:cNvPr id="991239" name="TextBox 16"/>
          <p:cNvSpPr txBox="1">
            <a:spLocks noChangeArrowheads="1"/>
          </p:cNvSpPr>
          <p:nvPr/>
        </p:nvSpPr>
        <p:spPr bwMode="auto">
          <a:xfrm>
            <a:off x="647700" y="708025"/>
            <a:ext cx="8039100" cy="646113"/>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3600" b="1" i="1">
                <a:solidFill>
                  <a:srgbClr val="FFFFFF"/>
                </a:solidFill>
                <a:latin typeface="Verdana" pitchFamily="34" charset="0"/>
              </a:rPr>
              <a:t>Bitter-Sweet Inheritance</a:t>
            </a:r>
          </a:p>
        </p:txBody>
      </p:sp>
      <p:sp>
        <p:nvSpPr>
          <p:cNvPr id="16" name="TextBox 15"/>
          <p:cNvSpPr txBox="1">
            <a:spLocks noChangeArrowheads="1"/>
          </p:cNvSpPr>
          <p:nvPr/>
        </p:nvSpPr>
        <p:spPr bwMode="auto">
          <a:xfrm>
            <a:off x="292100" y="5540375"/>
            <a:ext cx="88407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a:solidFill>
                  <a:srgbClr val="FFFFFF"/>
                </a:solidFill>
                <a:latin typeface="Verdana" pitchFamily="34" charset="0"/>
              </a:rPr>
              <a:t> It is appropriate that at this midpoint of Christ’s work of reclamation, John be given a fresh vision of the mighty Redeemer and His sure victory.</a:t>
            </a:r>
          </a:p>
        </p:txBody>
      </p:sp>
      <p:sp>
        <p:nvSpPr>
          <p:cNvPr id="991241" name="TextBox 17"/>
          <p:cNvSpPr txBox="1">
            <a:spLocks noChangeArrowheads="1"/>
          </p:cNvSpPr>
          <p:nvPr/>
        </p:nvSpPr>
        <p:spPr bwMode="auto">
          <a:xfrm>
            <a:off x="298450" y="1481138"/>
            <a:ext cx="8839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Tx/>
              <a:buNone/>
            </a:pPr>
            <a:r>
              <a:rPr lang="en-US" altLang="en-US" sz="2800" b="1" i="1" dirty="0" smtClean="0">
                <a:solidFill>
                  <a:srgbClr val="FFFFFF"/>
                </a:solidFill>
                <a:latin typeface="Verdana" pitchFamily="34" charset="0"/>
              </a:rPr>
              <a:t>Introduction (</a:t>
            </a:r>
            <a:r>
              <a:rPr lang="en-US" altLang="en-US" sz="2800" b="1" i="1" dirty="0" err="1" smtClean="0">
                <a:solidFill>
                  <a:srgbClr val="FFFFFF"/>
                </a:solidFill>
                <a:latin typeface="Verdana" pitchFamily="34" charset="0"/>
              </a:rPr>
              <a:t>Con’t</a:t>
            </a:r>
            <a:r>
              <a:rPr lang="en-US" altLang="en-US" sz="2800" b="1" i="1" dirty="0" smtClean="0">
                <a:solidFill>
                  <a:srgbClr val="FFFFFF"/>
                </a:solidFill>
                <a:latin typeface="Verdana" pitchFamily="34" charset="0"/>
              </a:rPr>
              <a:t>)</a:t>
            </a:r>
            <a:endParaRPr lang="en-US" altLang="en-US" sz="2800" b="1" i="1" dirty="0">
              <a:solidFill>
                <a:srgbClr val="FFFF00"/>
              </a:solidFill>
              <a:latin typeface="Verdana" pitchFamily="34" charset="0"/>
            </a:endParaRPr>
          </a:p>
        </p:txBody>
      </p:sp>
      <p:sp>
        <p:nvSpPr>
          <p:cNvPr id="14" name="TextBox 13"/>
          <p:cNvSpPr txBox="1">
            <a:spLocks noChangeArrowheads="1"/>
          </p:cNvSpPr>
          <p:nvPr/>
        </p:nvSpPr>
        <p:spPr bwMode="auto">
          <a:xfrm>
            <a:off x="298450" y="2095500"/>
            <a:ext cx="8839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The earth is ravaged, multitudes are slain, and the world’s inhabitants are benumbed with both wickedness and fear. </a:t>
            </a:r>
          </a:p>
        </p:txBody>
      </p:sp>
      <p:sp>
        <p:nvSpPr>
          <p:cNvPr id="13" name="TextBox 12"/>
          <p:cNvSpPr txBox="1">
            <a:spLocks noChangeArrowheads="1"/>
          </p:cNvSpPr>
          <p:nvPr/>
        </p:nvSpPr>
        <p:spPr bwMode="auto">
          <a:xfrm>
            <a:off x="298450" y="3144838"/>
            <a:ext cx="88344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a:solidFill>
                  <a:srgbClr val="FFFFFF"/>
                </a:solidFill>
                <a:latin typeface="Verdana" pitchFamily="34" charset="0"/>
              </a:rPr>
              <a:t> All the judgments had ensued when the Lamb received the title scroll from the hand of God </a:t>
            </a:r>
            <a:r>
              <a:rPr lang="en-US" altLang="en-US" sz="2000" b="1" i="1">
                <a:solidFill>
                  <a:srgbClr val="FFFF00"/>
                </a:solidFill>
                <a:latin typeface="Verdana" pitchFamily="34" charset="0"/>
              </a:rPr>
              <a:t>(Revelation 5:7). </a:t>
            </a:r>
          </a:p>
        </p:txBody>
      </p:sp>
      <p:sp>
        <p:nvSpPr>
          <p:cNvPr id="12" name="TextBox 11"/>
          <p:cNvSpPr txBox="1">
            <a:spLocks noChangeArrowheads="1"/>
          </p:cNvSpPr>
          <p:nvPr/>
        </p:nvSpPr>
        <p:spPr bwMode="auto">
          <a:xfrm>
            <a:off x="292100" y="3940175"/>
            <a:ext cx="88407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a:solidFill>
                  <a:srgbClr val="FFFFFF"/>
                </a:solidFill>
                <a:latin typeface="Verdana" pitchFamily="34" charset="0"/>
              </a:rPr>
              <a:t> The inheritance of the world was His, by right of both creation and blood redemption </a:t>
            </a:r>
            <a:r>
              <a:rPr lang="en-US" altLang="en-US" sz="2000" b="1" i="1">
                <a:solidFill>
                  <a:srgbClr val="FFFF00"/>
                </a:solidFill>
                <a:latin typeface="Verdana" pitchFamily="34" charset="0"/>
              </a:rPr>
              <a:t>(Hebrews 1:2). </a:t>
            </a:r>
          </a:p>
        </p:txBody>
      </p:sp>
      <p:sp>
        <p:nvSpPr>
          <p:cNvPr id="15" name="TextBox 14"/>
          <p:cNvSpPr txBox="1">
            <a:spLocks noChangeArrowheads="1"/>
          </p:cNvSpPr>
          <p:nvPr/>
        </p:nvSpPr>
        <p:spPr bwMode="auto">
          <a:xfrm>
            <a:off x="292100" y="4789488"/>
            <a:ext cx="88407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a:solidFill>
                  <a:srgbClr val="FFFFFF"/>
                </a:solidFill>
                <a:latin typeface="Verdana" pitchFamily="34" charset="0"/>
              </a:rPr>
              <a:t> He must still wrest His dominion from Satan, with all his host of fallen angels and wicked men. </a:t>
            </a:r>
          </a:p>
        </p:txBody>
      </p:sp>
    </p:spTree>
    <p:extLst>
      <p:ext uri="{BB962C8B-B14F-4D97-AF65-F5344CB8AC3E}">
        <p14:creationId xmlns:p14="http://schemas.microsoft.com/office/powerpoint/2010/main" val="3788420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p:cTn id="12"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P spid="12"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1012738" name="Slide Number Placeholder 3"/>
          <p:cNvSpPr>
            <a:spLocks noGrp="1"/>
          </p:cNvSpPr>
          <p:nvPr>
            <p:ph type="sldNum" sz="quarter" idx="12"/>
          </p:nvPr>
        </p:nvSpPr>
        <p:spPr bwMode="auto">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32D58281-E371-4334-86C1-38317B4B6C3E}" type="slidenum">
              <a:rPr lang="en-US" altLang="en-US" sz="1000" b="1" smtClean="0">
                <a:solidFill>
                  <a:srgbClr val="FFFFFF"/>
                </a:solidFill>
                <a:latin typeface="Verdana" pitchFamily="34" charset="0"/>
              </a:rPr>
              <a:pPr eaLnBrk="1" hangingPunct="1">
                <a:spcBef>
                  <a:spcPct val="0"/>
                </a:spcBef>
                <a:buFontTx/>
                <a:buNone/>
              </a:pPr>
              <a:t>30</a:t>
            </a:fld>
            <a:endParaRPr lang="en-US" altLang="en-US" sz="1000" b="1" smtClean="0">
              <a:solidFill>
                <a:srgbClr val="FFFFFF"/>
              </a:solidFill>
              <a:latin typeface="Verdana" pitchFamily="34" charset="0"/>
            </a:endParaRPr>
          </a:p>
        </p:txBody>
      </p:sp>
      <p:cxnSp>
        <p:nvCxnSpPr>
          <p:cNvPr id="1012739" name="Straight Connector 12"/>
          <p:cNvCxnSpPr>
            <a:cxnSpLocks noChangeShapeType="1"/>
          </p:cNvCxnSpPr>
          <p:nvPr/>
        </p:nvCxnSpPr>
        <p:spPr bwMode="auto">
          <a:xfrm>
            <a:off x="723900" y="706438"/>
            <a:ext cx="8077200" cy="1587"/>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sp>
        <p:nvSpPr>
          <p:cNvPr id="1012740" name="TextBox 5"/>
          <p:cNvSpPr txBox="1">
            <a:spLocks noChangeArrowheads="1"/>
          </p:cNvSpPr>
          <p:nvPr/>
        </p:nvSpPr>
        <p:spPr bwMode="auto">
          <a:xfrm>
            <a:off x="647700" y="0"/>
            <a:ext cx="7848600" cy="708025"/>
          </a:xfrm>
          <a:prstGeom prst="rect">
            <a:avLst/>
          </a:prstGeom>
          <a:noFill/>
          <a:ln>
            <a:noFill/>
          </a:ln>
          <a:effectLst>
            <a:outerShdw dist="38100" dir="2700000"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4000" b="1">
                <a:solidFill>
                  <a:srgbClr val="FFFF00"/>
                </a:solidFill>
                <a:latin typeface="Verdana" pitchFamily="34" charset="0"/>
              </a:rPr>
              <a:t>Revelation 10</a:t>
            </a:r>
          </a:p>
        </p:txBody>
      </p:sp>
      <p:sp>
        <p:nvSpPr>
          <p:cNvPr id="1012741" name="Footer Placeholder 7"/>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000" b="1" smtClean="0">
                <a:solidFill>
                  <a:srgbClr val="FFFFFF"/>
                </a:solidFill>
                <a:latin typeface="Verdana" pitchFamily="34" charset="0"/>
              </a:rPr>
              <a:t>Revelation 10 Lesson</a:t>
            </a:r>
          </a:p>
        </p:txBody>
      </p:sp>
      <p:sp>
        <p:nvSpPr>
          <p:cNvPr id="1012742" name="Date Placeholder 1"/>
          <p:cNvSpPr>
            <a:spLocks noGrp="1"/>
          </p:cNvSpPr>
          <p:nvPr>
            <p:ph type="dt" sz="quarter" idx="10"/>
          </p:nvPr>
        </p:nvSpPr>
        <p:spPr bwMode="auto">
          <a:xfrm>
            <a:off x="457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C4F698D5-FA90-4CC7-AD15-6216040ADAB4}" type="datetime1">
              <a:rPr lang="en-US" altLang="en-US" sz="1000" smtClean="0">
                <a:solidFill>
                  <a:srgbClr val="FFFFFF"/>
                </a:solidFill>
                <a:latin typeface="Verdana" pitchFamily="34" charset="0"/>
              </a:rPr>
              <a:pPr eaLnBrk="1" hangingPunct="1">
                <a:spcBef>
                  <a:spcPct val="0"/>
                </a:spcBef>
                <a:buFontTx/>
                <a:buNone/>
              </a:pPr>
              <a:t>2/27/2022</a:t>
            </a:fld>
            <a:endParaRPr lang="en-US" altLang="en-US" sz="1000" smtClean="0">
              <a:solidFill>
                <a:srgbClr val="FFFFFF"/>
              </a:solidFill>
              <a:latin typeface="Verdana" pitchFamily="34" charset="0"/>
            </a:endParaRPr>
          </a:p>
        </p:txBody>
      </p:sp>
      <p:sp>
        <p:nvSpPr>
          <p:cNvPr id="1012743" name="TextBox 16"/>
          <p:cNvSpPr txBox="1">
            <a:spLocks noChangeArrowheads="1"/>
          </p:cNvSpPr>
          <p:nvPr/>
        </p:nvSpPr>
        <p:spPr bwMode="auto">
          <a:xfrm>
            <a:off x="647700" y="1370013"/>
            <a:ext cx="8039100" cy="523875"/>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2800" b="1" i="1">
                <a:solidFill>
                  <a:srgbClr val="FFFFFF"/>
                </a:solidFill>
                <a:latin typeface="Verdana" pitchFamily="34" charset="0"/>
              </a:rPr>
              <a:t>The End Not Yet</a:t>
            </a:r>
          </a:p>
        </p:txBody>
      </p:sp>
      <p:sp>
        <p:nvSpPr>
          <p:cNvPr id="1012744" name="TextBox 13"/>
          <p:cNvSpPr txBox="1">
            <a:spLocks noChangeArrowheads="1"/>
          </p:cNvSpPr>
          <p:nvPr/>
        </p:nvSpPr>
        <p:spPr bwMode="auto">
          <a:xfrm>
            <a:off x="303213" y="1933575"/>
            <a:ext cx="88407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Arial" pitchFamily="34" charset="0"/>
              <a:buNone/>
            </a:pPr>
            <a:r>
              <a:rPr lang="en-US" altLang="en-US" sz="2000" b="1" i="1" dirty="0">
                <a:solidFill>
                  <a:srgbClr val="FFFFFF"/>
                </a:solidFill>
                <a:latin typeface="Verdana" pitchFamily="34" charset="0"/>
              </a:rPr>
              <a:t>Revelation 10:11.</a:t>
            </a:r>
            <a:r>
              <a:rPr lang="en-US" altLang="en-US" sz="2000" b="1" i="1" dirty="0">
                <a:solidFill>
                  <a:srgbClr val="FFFF00"/>
                </a:solidFill>
                <a:latin typeface="Verdana" pitchFamily="34" charset="0"/>
              </a:rPr>
              <a:t> And he said unto me, Thou must prophesy again before many peoples, and nations, and tongues, and kings</a:t>
            </a:r>
            <a:r>
              <a:rPr lang="en-US" altLang="en-US" sz="2000" b="1" i="1" dirty="0" smtClean="0">
                <a:solidFill>
                  <a:srgbClr val="FFFF00"/>
                </a:solidFill>
                <a:latin typeface="Verdana" pitchFamily="34" charset="0"/>
              </a:rPr>
              <a:t>.</a:t>
            </a:r>
            <a:r>
              <a:rPr lang="en-US" altLang="en-US" sz="2000" b="1" i="1" dirty="0">
                <a:solidFill>
                  <a:srgbClr val="FFFFFF"/>
                </a:solidFill>
                <a:latin typeface="Verdana" pitchFamily="34" charset="0"/>
              </a:rPr>
              <a:t> (Cont’d)</a:t>
            </a:r>
            <a:endParaRPr lang="en-US" altLang="en-US" sz="2000" b="1" i="1" dirty="0">
              <a:solidFill>
                <a:srgbClr val="FFFF00"/>
              </a:solidFill>
              <a:latin typeface="Verdana" pitchFamily="34" charset="0"/>
            </a:endParaRPr>
          </a:p>
        </p:txBody>
      </p:sp>
      <p:sp>
        <p:nvSpPr>
          <p:cNvPr id="1012745" name="TextBox 18"/>
          <p:cNvSpPr txBox="1">
            <a:spLocks noChangeArrowheads="1"/>
          </p:cNvSpPr>
          <p:nvPr/>
        </p:nvSpPr>
        <p:spPr bwMode="auto">
          <a:xfrm>
            <a:off x="304800" y="708025"/>
            <a:ext cx="7081652" cy="646113"/>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3600" b="1" i="1" dirty="0">
                <a:solidFill>
                  <a:srgbClr val="FFFFFF"/>
                </a:solidFill>
                <a:latin typeface="Verdana" pitchFamily="34" charset="0"/>
              </a:rPr>
              <a:t>Bitter-Sweet Inheritance</a:t>
            </a:r>
          </a:p>
        </p:txBody>
      </p:sp>
      <p:sp>
        <p:nvSpPr>
          <p:cNvPr id="18" name="TextBox 17"/>
          <p:cNvSpPr txBox="1">
            <a:spLocks noChangeArrowheads="1"/>
          </p:cNvSpPr>
          <p:nvPr/>
        </p:nvSpPr>
        <p:spPr bwMode="auto">
          <a:xfrm>
            <a:off x="304800" y="3042173"/>
            <a:ext cx="8496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But the task was only half finished.  He must not only participate in the bitter judgments yet to come, but write about them as well.</a:t>
            </a:r>
          </a:p>
        </p:txBody>
      </p:sp>
      <p:sp>
        <p:nvSpPr>
          <p:cNvPr id="20" name="TextBox 19"/>
          <p:cNvSpPr txBox="1">
            <a:spLocks noChangeArrowheads="1"/>
          </p:cNvSpPr>
          <p:nvPr/>
        </p:nvSpPr>
        <p:spPr bwMode="auto">
          <a:xfrm>
            <a:off x="303213" y="4273550"/>
            <a:ext cx="8839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Furthermore, </a:t>
            </a:r>
            <a:r>
              <a:rPr lang="en-US" altLang="en-US" sz="2000" b="1" i="1" dirty="0" smtClean="0">
                <a:solidFill>
                  <a:srgbClr val="FFFFFF"/>
                </a:solidFill>
                <a:latin typeface="Verdana" pitchFamily="34" charset="0"/>
              </a:rPr>
              <a:t>“thou must prophesy again” </a:t>
            </a:r>
            <a:r>
              <a:rPr lang="en-US" altLang="en-US" sz="2000" b="1" i="1" dirty="0">
                <a:solidFill>
                  <a:srgbClr val="FFFFFF"/>
                </a:solidFill>
                <a:latin typeface="Verdana" pitchFamily="34" charset="0"/>
              </a:rPr>
              <a:t>mean to continue what he was then doing, and in the same </a:t>
            </a:r>
            <a:r>
              <a:rPr lang="en-US" altLang="en-US" sz="2000" b="1" i="1" dirty="0" smtClean="0">
                <a:solidFill>
                  <a:srgbClr val="FFFFFF"/>
                </a:solidFill>
                <a:latin typeface="Verdana" pitchFamily="34" charset="0"/>
              </a:rPr>
              <a:t>way. Being </a:t>
            </a:r>
            <a:r>
              <a:rPr lang="en-US" altLang="en-US" sz="2000" b="1" i="1" dirty="0">
                <a:solidFill>
                  <a:srgbClr val="FFFFFF"/>
                </a:solidFill>
                <a:latin typeface="Verdana" pitchFamily="34" charset="0"/>
              </a:rPr>
              <a:t>an active evangelist in many countries, among many peoples and tongues</a:t>
            </a:r>
            <a:r>
              <a:rPr lang="en-US" altLang="en-US" sz="2000" b="1" i="1" dirty="0" smtClean="0">
                <a:solidFill>
                  <a:srgbClr val="FFFFFF"/>
                </a:solidFill>
                <a:latin typeface="Verdana" pitchFamily="34" charset="0"/>
              </a:rPr>
              <a:t>.</a:t>
            </a:r>
          </a:p>
          <a:p>
            <a:pPr defTabSz="457200" eaLnBrk="1" fontAlgn="base" hangingPunct="1">
              <a:spcBef>
                <a:spcPct val="0"/>
              </a:spcBef>
              <a:spcAft>
                <a:spcPct val="0"/>
              </a:spcAft>
              <a:buClr>
                <a:srgbClr val="FFFF00"/>
              </a:buClr>
              <a:buFont typeface="Arial" pitchFamily="34" charset="0"/>
              <a:buNone/>
            </a:pPr>
            <a:endParaRPr lang="en-US" altLang="en-US" sz="2000" b="1" i="1" dirty="0" smtClean="0">
              <a:solidFill>
                <a:srgbClr val="FFFFFF"/>
              </a:solidFill>
              <a:latin typeface="Verdana" pitchFamily="34" charset="0"/>
            </a:endParaRPr>
          </a:p>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a:t>
            </a:r>
            <a:r>
              <a:rPr lang="en-US" altLang="en-US" sz="2000" b="1" i="1" dirty="0" smtClean="0">
                <a:solidFill>
                  <a:srgbClr val="FFFFFF"/>
                </a:solidFill>
                <a:latin typeface="Verdana" pitchFamily="34" charset="0"/>
              </a:rPr>
              <a:t>This is not the Great Commission given to all?</a:t>
            </a:r>
            <a:endParaRPr lang="en-US" altLang="en-US" sz="2000" b="1" i="1" dirty="0">
              <a:solidFill>
                <a:srgbClr val="FFFFFF"/>
              </a:solidFill>
              <a:latin typeface="Verdana" pitchFamily="34" charset="0"/>
            </a:endParaRPr>
          </a:p>
        </p:txBody>
      </p:sp>
    </p:spTree>
    <p:extLst>
      <p:ext uri="{BB962C8B-B14F-4D97-AF65-F5344CB8AC3E}">
        <p14:creationId xmlns:p14="http://schemas.microsoft.com/office/powerpoint/2010/main" val="18560500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circle(in)">
                                      <p:cBhvr>
                                        <p:cTn id="13" dur="2000"/>
                                        <p:tgtEl>
                                          <p:spTgt spid="2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0">
                                            <p:txEl>
                                              <p:pRg st="2" end="2"/>
                                            </p:txEl>
                                          </p:spTgt>
                                        </p:tgtEl>
                                        <p:attrNameLst>
                                          <p:attrName>style.visibility</p:attrName>
                                        </p:attrNameLst>
                                      </p:cBhvr>
                                      <p:to>
                                        <p:strVal val="visible"/>
                                      </p:to>
                                    </p:set>
                                    <p:animEffect transition="in" filter="circle(in)">
                                      <p:cBhvr>
                                        <p:cTn id="18" dur="20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485380" name="Date Placeholder 5"/>
          <p:cNvSpPr>
            <a:spLocks noGrp="1"/>
          </p:cNvSpPr>
          <p:nvPr>
            <p:ph type="dt" sz="quarter" idx="10"/>
          </p:nvPr>
        </p:nvSpPr>
        <p:spPr bwMode="auto">
          <a:xfrm>
            <a:off x="3048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5D58EDB3-B65D-432F-8131-6C437CFCA197}" type="datetime1">
              <a:rPr lang="en-US" altLang="en-US" sz="1000" b="1" smtClean="0">
                <a:solidFill>
                  <a:srgbClr val="FFFFFF"/>
                </a:solidFill>
                <a:latin typeface="Verdana" pitchFamily="34" charset="0"/>
              </a:rPr>
              <a:pPr eaLnBrk="1" hangingPunct="1">
                <a:spcBef>
                  <a:spcPct val="0"/>
                </a:spcBef>
                <a:buFontTx/>
                <a:buNone/>
              </a:pPr>
              <a:t>2/27/2022</a:t>
            </a:fld>
            <a:endParaRPr lang="en-US" altLang="en-US" sz="1000" b="1" smtClean="0">
              <a:solidFill>
                <a:srgbClr val="FFFFFF"/>
              </a:solidFill>
              <a:latin typeface="Verdana" pitchFamily="34" charset="0"/>
            </a:endParaRPr>
          </a:p>
        </p:txBody>
      </p:sp>
      <p:sp>
        <p:nvSpPr>
          <p:cNvPr id="485381"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0973E0ED-D862-4E64-AA75-9C8C06AAD60D}" type="slidenum">
              <a:rPr lang="en-US" altLang="en-US" sz="1000" b="1" smtClean="0">
                <a:solidFill>
                  <a:srgbClr val="FFFFFF"/>
                </a:solidFill>
                <a:latin typeface="Verdana" pitchFamily="34" charset="0"/>
              </a:rPr>
              <a:pPr eaLnBrk="1" hangingPunct="1">
                <a:spcBef>
                  <a:spcPct val="0"/>
                </a:spcBef>
                <a:buFontTx/>
                <a:buNone/>
              </a:pPr>
              <a:t>31</a:t>
            </a:fld>
            <a:endParaRPr lang="en-US" altLang="en-US" sz="1000" b="1" smtClean="0">
              <a:solidFill>
                <a:srgbClr val="FFFFFF"/>
              </a:solidFill>
              <a:latin typeface="Verdana" pitchFamily="34" charset="0"/>
            </a:endParaRPr>
          </a:p>
        </p:txBody>
      </p:sp>
      <p:sp>
        <p:nvSpPr>
          <p:cNvPr id="3" name="TextBox 2"/>
          <p:cNvSpPr txBox="1"/>
          <p:nvPr/>
        </p:nvSpPr>
        <p:spPr>
          <a:xfrm>
            <a:off x="1004455" y="1524000"/>
            <a:ext cx="7315200" cy="4524315"/>
          </a:xfrm>
          <a:prstGeom prst="rect">
            <a:avLst/>
          </a:prstGeom>
          <a:solidFill>
            <a:schemeClr val="accent2"/>
          </a:solidFill>
        </p:spPr>
        <p:txBody>
          <a:bodyPr wrap="square" rtlCol="0">
            <a:spAutoFit/>
          </a:bodyPr>
          <a:lstStyle/>
          <a:p>
            <a:pPr algn="ctr"/>
            <a:r>
              <a:rPr lang="en-US" sz="7200" b="1" dirty="0">
                <a:solidFill>
                  <a:prstClr val="white"/>
                </a:solidFill>
                <a:effectLst>
                  <a:outerShdw blurRad="38100" dist="38100" dir="2700000" algn="tl">
                    <a:srgbClr val="000000">
                      <a:alpha val="43137"/>
                    </a:srgbClr>
                  </a:outerShdw>
                </a:effectLst>
                <a:latin typeface="Lucida Sans" panose="020B0602030504090204" pitchFamily="34" charset="0"/>
                <a:ea typeface="MS PGothic" pitchFamily="34" charset="-128"/>
              </a:rPr>
              <a:t>THIS CONCLUDES REVELATION </a:t>
            </a:r>
            <a:r>
              <a:rPr lang="en-US" sz="7200" b="1" dirty="0" smtClean="0">
                <a:solidFill>
                  <a:prstClr val="white"/>
                </a:solidFill>
                <a:effectLst>
                  <a:outerShdw blurRad="38100" dist="38100" dir="2700000" algn="tl">
                    <a:srgbClr val="000000">
                      <a:alpha val="43137"/>
                    </a:srgbClr>
                  </a:outerShdw>
                </a:effectLst>
                <a:latin typeface="Lucida Sans" panose="020B0602030504090204" pitchFamily="34" charset="0"/>
                <a:ea typeface="MS PGothic" pitchFamily="34" charset="-128"/>
              </a:rPr>
              <a:t>10</a:t>
            </a:r>
            <a:endParaRPr lang="en-US" sz="7200" b="1" dirty="0">
              <a:solidFill>
                <a:prstClr val="white"/>
              </a:solidFill>
              <a:effectLst>
                <a:outerShdw blurRad="38100" dist="38100" dir="2700000" algn="tl">
                  <a:srgbClr val="000000">
                    <a:alpha val="43137"/>
                  </a:srgbClr>
                </a:outerShdw>
              </a:effectLst>
              <a:latin typeface="Lucida Sans" panose="020B0602030504090204" pitchFamily="34" charset="0"/>
              <a:ea typeface="MS PGothic" pitchFamily="34" charset="-128"/>
            </a:endParaRPr>
          </a:p>
        </p:txBody>
      </p:sp>
    </p:spTree>
    <p:extLst>
      <p:ext uri="{BB962C8B-B14F-4D97-AF65-F5344CB8AC3E}">
        <p14:creationId xmlns:p14="http://schemas.microsoft.com/office/powerpoint/2010/main" val="2115242218"/>
      </p:ext>
    </p:extLst>
  </p:cSld>
  <p:clrMapOvr>
    <a:masterClrMapping/>
  </p:clrMapOvr>
  <p:transition spd="slow">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992258" name="Slide Number Placeholder 3"/>
          <p:cNvSpPr>
            <a:spLocks noGrp="1"/>
          </p:cNvSpPr>
          <p:nvPr>
            <p:ph type="sldNum" sz="quarter" idx="12"/>
          </p:nvPr>
        </p:nvSpPr>
        <p:spPr bwMode="auto">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250BD009-C29F-4648-BE18-6E7A6154E7C7}" type="slidenum">
              <a:rPr lang="en-US" altLang="en-US" sz="1000" b="1" smtClean="0">
                <a:solidFill>
                  <a:srgbClr val="FFFFFF"/>
                </a:solidFill>
                <a:latin typeface="Verdana" pitchFamily="34" charset="0"/>
              </a:rPr>
              <a:pPr eaLnBrk="1" hangingPunct="1">
                <a:spcBef>
                  <a:spcPct val="0"/>
                </a:spcBef>
                <a:buFontTx/>
                <a:buNone/>
              </a:pPr>
              <a:t>4</a:t>
            </a:fld>
            <a:endParaRPr lang="en-US" altLang="en-US" sz="1000" b="1" smtClean="0">
              <a:solidFill>
                <a:srgbClr val="FFFFFF"/>
              </a:solidFill>
              <a:latin typeface="Verdana" pitchFamily="34" charset="0"/>
            </a:endParaRPr>
          </a:p>
        </p:txBody>
      </p:sp>
      <p:cxnSp>
        <p:nvCxnSpPr>
          <p:cNvPr id="992259" name="Straight Connector 12"/>
          <p:cNvCxnSpPr>
            <a:cxnSpLocks noChangeShapeType="1"/>
          </p:cNvCxnSpPr>
          <p:nvPr/>
        </p:nvCxnSpPr>
        <p:spPr bwMode="auto">
          <a:xfrm>
            <a:off x="723900" y="706438"/>
            <a:ext cx="8077200" cy="1587"/>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sp>
        <p:nvSpPr>
          <p:cNvPr id="992260" name="TextBox 5"/>
          <p:cNvSpPr txBox="1">
            <a:spLocks noChangeArrowheads="1"/>
          </p:cNvSpPr>
          <p:nvPr/>
        </p:nvSpPr>
        <p:spPr bwMode="auto">
          <a:xfrm>
            <a:off x="647700" y="0"/>
            <a:ext cx="7848600" cy="708025"/>
          </a:xfrm>
          <a:prstGeom prst="rect">
            <a:avLst/>
          </a:prstGeom>
          <a:noFill/>
          <a:ln>
            <a:noFill/>
          </a:ln>
          <a:effectLst>
            <a:outerShdw dist="38100" dir="2700000"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4000" b="1">
                <a:solidFill>
                  <a:srgbClr val="FFFF00"/>
                </a:solidFill>
                <a:latin typeface="Verdana" pitchFamily="34" charset="0"/>
              </a:rPr>
              <a:t>Revelation 10</a:t>
            </a:r>
          </a:p>
        </p:txBody>
      </p:sp>
      <p:sp>
        <p:nvSpPr>
          <p:cNvPr id="992261" name="Footer Placeholder 7"/>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000" b="1" smtClean="0">
                <a:solidFill>
                  <a:srgbClr val="FFFFFF"/>
                </a:solidFill>
                <a:latin typeface="Verdana" pitchFamily="34" charset="0"/>
              </a:rPr>
              <a:t>Revelation 10 Lesson</a:t>
            </a:r>
          </a:p>
        </p:txBody>
      </p:sp>
      <p:sp>
        <p:nvSpPr>
          <p:cNvPr id="992262" name="Date Placeholder 1"/>
          <p:cNvSpPr>
            <a:spLocks noGrp="1"/>
          </p:cNvSpPr>
          <p:nvPr>
            <p:ph type="dt" sz="quarter" idx="10"/>
          </p:nvPr>
        </p:nvSpPr>
        <p:spPr bwMode="auto">
          <a:xfrm>
            <a:off x="457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CC670F34-99EC-4852-9C15-0A8D8A2ACFD8}" type="datetime1">
              <a:rPr lang="en-US" altLang="en-US" sz="1000" smtClean="0">
                <a:solidFill>
                  <a:srgbClr val="FFFFFF"/>
                </a:solidFill>
                <a:latin typeface="Verdana" pitchFamily="34" charset="0"/>
              </a:rPr>
              <a:pPr eaLnBrk="1" hangingPunct="1">
                <a:spcBef>
                  <a:spcPct val="0"/>
                </a:spcBef>
                <a:buFontTx/>
                <a:buNone/>
              </a:pPr>
              <a:t>2/27/2022</a:t>
            </a:fld>
            <a:endParaRPr lang="en-US" altLang="en-US" sz="1000" smtClean="0">
              <a:solidFill>
                <a:srgbClr val="FFFFFF"/>
              </a:solidFill>
              <a:latin typeface="Verdana" pitchFamily="34" charset="0"/>
            </a:endParaRPr>
          </a:p>
        </p:txBody>
      </p:sp>
      <p:sp>
        <p:nvSpPr>
          <p:cNvPr id="992263" name="TextBox 16"/>
          <p:cNvSpPr txBox="1">
            <a:spLocks noChangeArrowheads="1"/>
          </p:cNvSpPr>
          <p:nvPr/>
        </p:nvSpPr>
        <p:spPr bwMode="auto">
          <a:xfrm>
            <a:off x="647700" y="1438275"/>
            <a:ext cx="8039100" cy="523875"/>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2800" b="1" i="1">
                <a:solidFill>
                  <a:srgbClr val="FFFFFF"/>
                </a:solidFill>
                <a:latin typeface="Verdana" pitchFamily="34" charset="0"/>
              </a:rPr>
              <a:t>The Rainbow Crown</a:t>
            </a:r>
          </a:p>
        </p:txBody>
      </p:sp>
      <p:sp>
        <p:nvSpPr>
          <p:cNvPr id="16" name="TextBox 15"/>
          <p:cNvSpPr txBox="1">
            <a:spLocks noChangeArrowheads="1"/>
          </p:cNvSpPr>
          <p:nvPr/>
        </p:nvSpPr>
        <p:spPr bwMode="auto">
          <a:xfrm>
            <a:off x="723900" y="4467225"/>
            <a:ext cx="84026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a:solidFill>
                  <a:srgbClr val="FFFFFF"/>
                </a:solidFill>
                <a:latin typeface="Verdana" pitchFamily="34" charset="0"/>
              </a:rPr>
              <a:t> And once again he sees the mighty Conqueror who once had worn a crown of thorns, but now He was crowned with God’s rainbow.</a:t>
            </a:r>
          </a:p>
        </p:txBody>
      </p:sp>
      <p:sp>
        <p:nvSpPr>
          <p:cNvPr id="14" name="TextBox 13"/>
          <p:cNvSpPr txBox="1">
            <a:spLocks noChangeArrowheads="1"/>
          </p:cNvSpPr>
          <p:nvPr/>
        </p:nvSpPr>
        <p:spPr bwMode="auto">
          <a:xfrm>
            <a:off x="298450" y="2095500"/>
            <a:ext cx="883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400" b="1" i="1">
                <a:solidFill>
                  <a:srgbClr val="FFFFFF"/>
                </a:solidFill>
                <a:latin typeface="Verdana" pitchFamily="34" charset="0"/>
              </a:rPr>
              <a:t> </a:t>
            </a:r>
            <a:r>
              <a:rPr lang="en-US" altLang="en-US" sz="2000" b="1" i="1">
                <a:solidFill>
                  <a:srgbClr val="FFFFFF"/>
                </a:solidFill>
                <a:latin typeface="Verdana" pitchFamily="34" charset="0"/>
              </a:rPr>
              <a:t>John had already witnessed a glorious coronation.</a:t>
            </a:r>
          </a:p>
        </p:txBody>
      </p:sp>
      <p:sp>
        <p:nvSpPr>
          <p:cNvPr id="13" name="TextBox 12"/>
          <p:cNvSpPr txBox="1">
            <a:spLocks noChangeArrowheads="1"/>
          </p:cNvSpPr>
          <p:nvPr/>
        </p:nvSpPr>
        <p:spPr bwMode="auto">
          <a:xfrm>
            <a:off x="739775" y="2927350"/>
            <a:ext cx="8397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a:solidFill>
                  <a:srgbClr val="FFFFFF"/>
                </a:solidFill>
                <a:latin typeface="Verdana" pitchFamily="34" charset="0"/>
              </a:rPr>
              <a:t> Golden crowns (</a:t>
            </a:r>
            <a:r>
              <a:rPr lang="en-US" altLang="en-US" sz="2000" b="1" i="1">
                <a:solidFill>
                  <a:srgbClr val="FFFF00"/>
                </a:solidFill>
                <a:latin typeface="Verdana" pitchFamily="34" charset="0"/>
              </a:rPr>
              <a:t>Rev. 4:4</a:t>
            </a:r>
            <a:r>
              <a:rPr lang="en-US" altLang="en-US" sz="2000" b="1" i="1">
                <a:solidFill>
                  <a:srgbClr val="FFFFFF"/>
                </a:solidFill>
                <a:latin typeface="Verdana" pitchFamily="34" charset="0"/>
              </a:rPr>
              <a:t>), laid down before the throne of the Creator (</a:t>
            </a:r>
            <a:r>
              <a:rPr lang="en-US" altLang="en-US" sz="2000" b="1" i="1">
                <a:solidFill>
                  <a:srgbClr val="FFFF00"/>
                </a:solidFill>
                <a:latin typeface="Verdana" pitchFamily="34" charset="0"/>
              </a:rPr>
              <a:t>Rev. 4:10</a:t>
            </a:r>
            <a:r>
              <a:rPr lang="en-US" altLang="en-US" sz="2000" b="1" i="1">
                <a:solidFill>
                  <a:srgbClr val="FFFFFF"/>
                </a:solidFill>
                <a:latin typeface="Verdana" pitchFamily="34" charset="0"/>
              </a:rPr>
              <a:t>).</a:t>
            </a:r>
          </a:p>
        </p:txBody>
      </p:sp>
      <p:sp>
        <p:nvSpPr>
          <p:cNvPr id="12" name="TextBox 11"/>
          <p:cNvSpPr txBox="1">
            <a:spLocks noChangeArrowheads="1"/>
          </p:cNvSpPr>
          <p:nvPr/>
        </p:nvSpPr>
        <p:spPr bwMode="auto">
          <a:xfrm>
            <a:off x="723900" y="3635375"/>
            <a:ext cx="84026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a:solidFill>
                  <a:srgbClr val="FFFFFF"/>
                </a:solidFill>
                <a:latin typeface="Verdana" pitchFamily="34" charset="0"/>
              </a:rPr>
              <a:t> The Lamb received a glorious crown as He rode forth on the great white horse of heaven (</a:t>
            </a:r>
            <a:r>
              <a:rPr lang="en-US" altLang="en-US" sz="2000" b="1" i="1">
                <a:solidFill>
                  <a:srgbClr val="FFFF00"/>
                </a:solidFill>
                <a:latin typeface="Verdana" pitchFamily="34" charset="0"/>
              </a:rPr>
              <a:t>Rev. 6:2</a:t>
            </a:r>
            <a:r>
              <a:rPr lang="en-US" altLang="en-US" sz="2000" b="1" i="1">
                <a:solidFill>
                  <a:srgbClr val="FFFFFF"/>
                </a:solidFill>
                <a:latin typeface="Verdana" pitchFamily="34" charset="0"/>
              </a:rPr>
              <a:t>).</a:t>
            </a:r>
          </a:p>
        </p:txBody>
      </p:sp>
      <p:sp>
        <p:nvSpPr>
          <p:cNvPr id="992268" name="TextBox 18"/>
          <p:cNvSpPr txBox="1">
            <a:spLocks noChangeArrowheads="1"/>
          </p:cNvSpPr>
          <p:nvPr/>
        </p:nvSpPr>
        <p:spPr bwMode="auto">
          <a:xfrm>
            <a:off x="647700" y="708025"/>
            <a:ext cx="8039100" cy="646113"/>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3600" b="1" i="1">
                <a:solidFill>
                  <a:srgbClr val="FFFFFF"/>
                </a:solidFill>
                <a:latin typeface="Verdana" pitchFamily="34" charset="0"/>
              </a:rPr>
              <a:t>Bitter-Sweet Inheritance</a:t>
            </a:r>
          </a:p>
        </p:txBody>
      </p:sp>
    </p:spTree>
    <p:extLst>
      <p:ext uri="{BB962C8B-B14F-4D97-AF65-F5344CB8AC3E}">
        <p14:creationId xmlns:p14="http://schemas.microsoft.com/office/powerpoint/2010/main" val="3325777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P spid="13"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993282" name="Slide Number Placeholder 3"/>
          <p:cNvSpPr>
            <a:spLocks noGrp="1"/>
          </p:cNvSpPr>
          <p:nvPr>
            <p:ph type="sldNum" sz="quarter" idx="12"/>
          </p:nvPr>
        </p:nvSpPr>
        <p:spPr bwMode="auto">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F10157DF-10E3-4C95-AFE1-75B8635D81C7}" type="slidenum">
              <a:rPr lang="en-US" altLang="en-US" sz="1000" b="1" smtClean="0">
                <a:solidFill>
                  <a:srgbClr val="FFFFFF"/>
                </a:solidFill>
                <a:latin typeface="Verdana" pitchFamily="34" charset="0"/>
              </a:rPr>
              <a:pPr eaLnBrk="1" hangingPunct="1">
                <a:spcBef>
                  <a:spcPct val="0"/>
                </a:spcBef>
                <a:buFontTx/>
                <a:buNone/>
              </a:pPr>
              <a:t>5</a:t>
            </a:fld>
            <a:endParaRPr lang="en-US" altLang="en-US" sz="1000" b="1" smtClean="0">
              <a:solidFill>
                <a:srgbClr val="FFFFFF"/>
              </a:solidFill>
              <a:latin typeface="Verdana" pitchFamily="34" charset="0"/>
            </a:endParaRPr>
          </a:p>
        </p:txBody>
      </p:sp>
      <p:cxnSp>
        <p:nvCxnSpPr>
          <p:cNvPr id="993283" name="Straight Connector 12"/>
          <p:cNvCxnSpPr>
            <a:cxnSpLocks noChangeShapeType="1"/>
          </p:cNvCxnSpPr>
          <p:nvPr/>
        </p:nvCxnSpPr>
        <p:spPr bwMode="auto">
          <a:xfrm>
            <a:off x="723900" y="706438"/>
            <a:ext cx="8077200" cy="1587"/>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sp>
        <p:nvSpPr>
          <p:cNvPr id="993284" name="TextBox 5"/>
          <p:cNvSpPr txBox="1">
            <a:spLocks noChangeArrowheads="1"/>
          </p:cNvSpPr>
          <p:nvPr/>
        </p:nvSpPr>
        <p:spPr bwMode="auto">
          <a:xfrm>
            <a:off x="647700" y="0"/>
            <a:ext cx="7848600" cy="708025"/>
          </a:xfrm>
          <a:prstGeom prst="rect">
            <a:avLst/>
          </a:prstGeom>
          <a:noFill/>
          <a:ln>
            <a:noFill/>
          </a:ln>
          <a:effectLst>
            <a:outerShdw dist="38100" dir="2700000"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4000" b="1">
                <a:solidFill>
                  <a:srgbClr val="FFFF00"/>
                </a:solidFill>
                <a:latin typeface="Verdana" pitchFamily="34" charset="0"/>
              </a:rPr>
              <a:t>Revelation 10</a:t>
            </a:r>
          </a:p>
        </p:txBody>
      </p:sp>
      <p:sp>
        <p:nvSpPr>
          <p:cNvPr id="993285" name="Footer Placeholder 7"/>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000" b="1" smtClean="0">
                <a:solidFill>
                  <a:srgbClr val="FFFFFF"/>
                </a:solidFill>
                <a:latin typeface="Verdana" pitchFamily="34" charset="0"/>
              </a:rPr>
              <a:t>Revelation 10 Lesson</a:t>
            </a:r>
          </a:p>
        </p:txBody>
      </p:sp>
      <p:sp>
        <p:nvSpPr>
          <p:cNvPr id="993286" name="Date Placeholder 1"/>
          <p:cNvSpPr>
            <a:spLocks noGrp="1"/>
          </p:cNvSpPr>
          <p:nvPr>
            <p:ph type="dt" sz="quarter" idx="10"/>
          </p:nvPr>
        </p:nvSpPr>
        <p:spPr bwMode="auto">
          <a:xfrm>
            <a:off x="457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AEF2D213-E276-4BE1-B673-B1CD5B805CE2}" type="datetime1">
              <a:rPr lang="en-US" altLang="en-US" sz="1000" smtClean="0">
                <a:solidFill>
                  <a:srgbClr val="FFFFFF"/>
                </a:solidFill>
                <a:latin typeface="Verdana" pitchFamily="34" charset="0"/>
              </a:rPr>
              <a:pPr eaLnBrk="1" hangingPunct="1">
                <a:spcBef>
                  <a:spcPct val="0"/>
                </a:spcBef>
                <a:buFontTx/>
                <a:buNone/>
              </a:pPr>
              <a:t>2/27/2022</a:t>
            </a:fld>
            <a:endParaRPr lang="en-US" altLang="en-US" sz="1000" smtClean="0">
              <a:solidFill>
                <a:srgbClr val="FFFFFF"/>
              </a:solidFill>
              <a:latin typeface="Verdana" pitchFamily="34" charset="0"/>
            </a:endParaRPr>
          </a:p>
        </p:txBody>
      </p:sp>
      <p:sp>
        <p:nvSpPr>
          <p:cNvPr id="993287" name="TextBox 16"/>
          <p:cNvSpPr txBox="1">
            <a:spLocks noChangeArrowheads="1"/>
          </p:cNvSpPr>
          <p:nvPr/>
        </p:nvSpPr>
        <p:spPr bwMode="auto">
          <a:xfrm>
            <a:off x="1976438" y="1354138"/>
            <a:ext cx="4576762" cy="523875"/>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2800" b="1" i="1" dirty="0">
                <a:solidFill>
                  <a:srgbClr val="FFFFFF"/>
                </a:solidFill>
                <a:latin typeface="Verdana" pitchFamily="34" charset="0"/>
              </a:rPr>
              <a:t>The Rainbow Crown</a:t>
            </a:r>
          </a:p>
        </p:txBody>
      </p:sp>
      <p:sp>
        <p:nvSpPr>
          <p:cNvPr id="16" name="TextBox 15"/>
          <p:cNvSpPr txBox="1">
            <a:spLocks noChangeArrowheads="1"/>
          </p:cNvSpPr>
          <p:nvPr/>
        </p:nvSpPr>
        <p:spPr bwMode="auto">
          <a:xfrm>
            <a:off x="647700" y="6111875"/>
            <a:ext cx="8485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Tx/>
              <a:buNone/>
            </a:pPr>
            <a:r>
              <a:rPr lang="en-US" altLang="en-US" sz="2000" b="1" i="1">
                <a:solidFill>
                  <a:srgbClr val="FFFFFF"/>
                </a:solidFill>
                <a:latin typeface="Verdana" pitchFamily="34" charset="0"/>
              </a:rPr>
              <a:t>3) “His feet were as pillars of fire” </a:t>
            </a:r>
          </a:p>
        </p:txBody>
      </p:sp>
      <p:sp>
        <p:nvSpPr>
          <p:cNvPr id="993289" name="TextBox 13"/>
          <p:cNvSpPr txBox="1">
            <a:spLocks noChangeArrowheads="1"/>
          </p:cNvSpPr>
          <p:nvPr/>
        </p:nvSpPr>
        <p:spPr bwMode="auto">
          <a:xfrm>
            <a:off x="342106" y="1878013"/>
            <a:ext cx="8840787"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Tx/>
              <a:buNone/>
            </a:pPr>
            <a:r>
              <a:rPr lang="en-US" altLang="en-US" sz="2000" b="1" i="1" dirty="0">
                <a:solidFill>
                  <a:srgbClr val="FFFFFF"/>
                </a:solidFill>
                <a:latin typeface="Verdana" pitchFamily="34" charset="0"/>
              </a:rPr>
              <a:t>Revelation 10:1</a:t>
            </a:r>
            <a:r>
              <a:rPr lang="en-US" altLang="en-US" sz="2000" b="1" i="1" dirty="0">
                <a:solidFill>
                  <a:srgbClr val="FFFF00"/>
                </a:solidFill>
                <a:latin typeface="Verdana" pitchFamily="34" charset="0"/>
              </a:rPr>
              <a:t>.  And I saw another mighty angel come down from heaven, clothed with a cloud: and a rainbow was upon his head, and his face was as it were the sun, and his feet as pillars of fire:</a:t>
            </a:r>
          </a:p>
        </p:txBody>
      </p:sp>
      <p:sp>
        <p:nvSpPr>
          <p:cNvPr id="12" name="TextBox 11"/>
          <p:cNvSpPr txBox="1">
            <a:spLocks noChangeArrowheads="1"/>
          </p:cNvSpPr>
          <p:nvPr/>
        </p:nvSpPr>
        <p:spPr bwMode="auto">
          <a:xfrm>
            <a:off x="314325" y="3193996"/>
            <a:ext cx="88296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This mighty angel can be none other than the Lord Jesus Christ</a:t>
            </a:r>
            <a:r>
              <a:rPr lang="en-US" altLang="en-US" sz="2000" b="1" i="1" dirty="0" smtClean="0">
                <a:solidFill>
                  <a:srgbClr val="FFFFFF"/>
                </a:solidFill>
                <a:latin typeface="Verdana" pitchFamily="34" charset="0"/>
              </a:rPr>
              <a:t>. </a:t>
            </a:r>
            <a:r>
              <a:rPr lang="en-US" altLang="en-US" sz="2000" b="1" i="1" dirty="0">
                <a:solidFill>
                  <a:srgbClr val="FFFFFF"/>
                </a:solidFill>
                <a:latin typeface="Verdana" pitchFamily="34" charset="0"/>
              </a:rPr>
              <a:t>Some </a:t>
            </a:r>
            <a:r>
              <a:rPr lang="en-US" altLang="en-US" sz="2000" b="1" i="1" dirty="0" smtClean="0">
                <a:solidFill>
                  <a:srgbClr val="FFFFFF"/>
                </a:solidFill>
                <a:latin typeface="Verdana" pitchFamily="34" charset="0"/>
              </a:rPr>
              <a:t>commentaries however believe that </a:t>
            </a:r>
            <a:r>
              <a:rPr lang="en-US" altLang="en-US" sz="2000" b="1" i="1" dirty="0">
                <a:solidFill>
                  <a:srgbClr val="FFFFFF"/>
                </a:solidFill>
                <a:latin typeface="Verdana" pitchFamily="34" charset="0"/>
              </a:rPr>
              <a:t>this angel is not Christ, but a divine </a:t>
            </a:r>
            <a:r>
              <a:rPr lang="en-US" altLang="en-US" sz="2000" b="1" i="1" dirty="0" smtClean="0">
                <a:solidFill>
                  <a:srgbClr val="FFFFFF"/>
                </a:solidFill>
                <a:latin typeface="Verdana" pitchFamily="34" charset="0"/>
              </a:rPr>
              <a:t>emissary of God.</a:t>
            </a:r>
            <a:endParaRPr lang="en-US" altLang="en-US" sz="2000" b="1" i="1" dirty="0">
              <a:solidFill>
                <a:srgbClr val="FFFFFF"/>
              </a:solidFill>
              <a:latin typeface="Verdana" pitchFamily="34" charset="0"/>
            </a:endParaRPr>
          </a:p>
        </p:txBody>
      </p:sp>
      <p:sp>
        <p:nvSpPr>
          <p:cNvPr id="993291" name="TextBox 18"/>
          <p:cNvSpPr txBox="1">
            <a:spLocks noChangeArrowheads="1"/>
          </p:cNvSpPr>
          <p:nvPr/>
        </p:nvSpPr>
        <p:spPr bwMode="auto">
          <a:xfrm>
            <a:off x="647700" y="708025"/>
            <a:ext cx="8039100" cy="646113"/>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3600" b="1" i="1">
                <a:solidFill>
                  <a:srgbClr val="FFFFFF"/>
                </a:solidFill>
                <a:latin typeface="Verdana" pitchFamily="34" charset="0"/>
              </a:rPr>
              <a:t>Bitter-Sweet Inheritance</a:t>
            </a:r>
          </a:p>
        </p:txBody>
      </p:sp>
      <p:sp>
        <p:nvSpPr>
          <p:cNvPr id="18" name="TextBox 17"/>
          <p:cNvSpPr txBox="1">
            <a:spLocks noChangeArrowheads="1"/>
          </p:cNvSpPr>
          <p:nvPr/>
        </p:nvSpPr>
        <p:spPr bwMode="auto">
          <a:xfrm>
            <a:off x="303213" y="4284663"/>
            <a:ext cx="88296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a:solidFill>
                  <a:srgbClr val="FFFFFF"/>
                </a:solidFill>
                <a:latin typeface="Verdana" pitchFamily="34" charset="0"/>
              </a:rPr>
              <a:t> That He is the same glorified Son of man seen by John at the beginning of the Apocalypse is clear from three striking marks of identification. </a:t>
            </a:r>
            <a:r>
              <a:rPr lang="en-US" altLang="en-US" sz="2000" b="1" i="1">
                <a:solidFill>
                  <a:srgbClr val="FFFF00"/>
                </a:solidFill>
                <a:latin typeface="Verdana" pitchFamily="34" charset="0"/>
              </a:rPr>
              <a:t>(Rev. 1:7, 15-16</a:t>
            </a:r>
            <a:r>
              <a:rPr lang="en-US" altLang="en-US" sz="2000" b="1" i="1">
                <a:solidFill>
                  <a:srgbClr val="FFFFFF"/>
                </a:solidFill>
                <a:latin typeface="Verdana" pitchFamily="34" charset="0"/>
              </a:rPr>
              <a:t>).</a:t>
            </a:r>
          </a:p>
        </p:txBody>
      </p:sp>
      <p:sp>
        <p:nvSpPr>
          <p:cNvPr id="20" name="TextBox 19"/>
          <p:cNvSpPr txBox="1">
            <a:spLocks noChangeArrowheads="1"/>
          </p:cNvSpPr>
          <p:nvPr/>
        </p:nvSpPr>
        <p:spPr bwMode="auto">
          <a:xfrm>
            <a:off x="647700" y="5300663"/>
            <a:ext cx="8485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Tx/>
              <a:buNone/>
            </a:pPr>
            <a:r>
              <a:rPr lang="en-US" altLang="en-US" sz="2000" b="1" i="1">
                <a:solidFill>
                  <a:srgbClr val="FFFFFF"/>
                </a:solidFill>
                <a:latin typeface="Verdana" pitchFamily="34" charset="0"/>
              </a:rPr>
              <a:t>1) “Behold He cometh with clouds” </a:t>
            </a:r>
          </a:p>
        </p:txBody>
      </p:sp>
      <p:sp>
        <p:nvSpPr>
          <p:cNvPr id="21" name="TextBox 20"/>
          <p:cNvSpPr txBox="1">
            <a:spLocks noChangeArrowheads="1"/>
          </p:cNvSpPr>
          <p:nvPr/>
        </p:nvSpPr>
        <p:spPr bwMode="auto">
          <a:xfrm>
            <a:off x="647700" y="5711825"/>
            <a:ext cx="8485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Tx/>
              <a:buNone/>
            </a:pPr>
            <a:r>
              <a:rPr lang="en-US" altLang="en-US" sz="2000" b="1" i="1">
                <a:solidFill>
                  <a:srgbClr val="FFFFFF"/>
                </a:solidFill>
                <a:latin typeface="Verdana" pitchFamily="34" charset="0"/>
              </a:rPr>
              <a:t>2) “His face was like the sun” </a:t>
            </a:r>
          </a:p>
        </p:txBody>
      </p:sp>
      <p:pic>
        <p:nvPicPr>
          <p:cNvPr id="99227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6350" y="5127625"/>
            <a:ext cx="2654300" cy="173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29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ppt_w</p:attrName>
                                        </p:attrNameLst>
                                      </p:cBhvr>
                                      <p:tavLst>
                                        <p:tav tm="0">
                                          <p:val>
                                            <p:fltVal val="0"/>
                                          </p:val>
                                        </p:tav>
                                        <p:tav tm="100000">
                                          <p:val>
                                            <p:strVal val="#ppt_w"/>
                                          </p:val>
                                        </p:tav>
                                      </p:tavLst>
                                    </p:anim>
                                    <p:anim calcmode="lin" valueType="num">
                                      <p:cBhvr>
                                        <p:cTn id="22" dur="1000" fill="hold"/>
                                        <p:tgtEl>
                                          <p:spTgt spid="20"/>
                                        </p:tgtEl>
                                        <p:attrNameLst>
                                          <p:attrName>ppt_h</p:attrName>
                                        </p:attrNameLst>
                                      </p:cBhvr>
                                      <p:tavLst>
                                        <p:tav tm="0">
                                          <p:val>
                                            <p:fltVal val="0"/>
                                          </p:val>
                                        </p:tav>
                                        <p:tav tm="100000">
                                          <p:val>
                                            <p:strVal val="#ppt_h"/>
                                          </p:val>
                                        </p:tav>
                                      </p:tavLst>
                                    </p:anim>
                                    <p:anim calcmode="lin" valueType="num">
                                      <p:cBhvr>
                                        <p:cTn id="23"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1000" fill="hold"/>
                                        <p:tgtEl>
                                          <p:spTgt spid="21"/>
                                        </p:tgtEl>
                                        <p:attrNameLst>
                                          <p:attrName>ppt_w</p:attrName>
                                        </p:attrNameLst>
                                      </p:cBhvr>
                                      <p:tavLst>
                                        <p:tav tm="0">
                                          <p:val>
                                            <p:fltVal val="0"/>
                                          </p:val>
                                        </p:tav>
                                        <p:tav tm="100000">
                                          <p:val>
                                            <p:strVal val="#ppt_w"/>
                                          </p:val>
                                        </p:tav>
                                      </p:tavLst>
                                    </p:anim>
                                    <p:anim calcmode="lin" valueType="num">
                                      <p:cBhvr>
                                        <p:cTn id="30" dur="1000" fill="hold"/>
                                        <p:tgtEl>
                                          <p:spTgt spid="21"/>
                                        </p:tgtEl>
                                        <p:attrNameLst>
                                          <p:attrName>ppt_h</p:attrName>
                                        </p:attrNameLst>
                                      </p:cBhvr>
                                      <p:tavLst>
                                        <p:tav tm="0">
                                          <p:val>
                                            <p:fltVal val="0"/>
                                          </p:val>
                                        </p:tav>
                                        <p:tav tm="100000">
                                          <p:val>
                                            <p:strVal val="#ppt_h"/>
                                          </p:val>
                                        </p:tav>
                                      </p:tavLst>
                                    </p:anim>
                                    <p:anim calcmode="lin" valueType="num">
                                      <p:cBhvr>
                                        <p:cTn id="31"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fltVal val="0"/>
                                          </p:val>
                                        </p:tav>
                                        <p:tav tm="100000">
                                          <p:val>
                                            <p:strVal val="#ppt_w"/>
                                          </p:val>
                                        </p:tav>
                                      </p:tavLst>
                                    </p:anim>
                                    <p:anim calcmode="lin" valueType="num">
                                      <p:cBhvr>
                                        <p:cTn id="38" dur="1000" fill="hold"/>
                                        <p:tgtEl>
                                          <p:spTgt spid="16"/>
                                        </p:tgtEl>
                                        <p:attrNameLst>
                                          <p:attrName>ppt_h</p:attrName>
                                        </p:attrNameLst>
                                      </p:cBhvr>
                                      <p:tavLst>
                                        <p:tav tm="0">
                                          <p:val>
                                            <p:fltVal val="0"/>
                                          </p:val>
                                        </p:tav>
                                        <p:tav tm="100000">
                                          <p:val>
                                            <p:strVal val="#ppt_h"/>
                                          </p:val>
                                        </p:tav>
                                      </p:tavLst>
                                    </p:anim>
                                    <p:anim calcmode="lin" valueType="num">
                                      <p:cBhvr>
                                        <p:cTn id="39"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6"/>
                                        </p:tgtEl>
                                        <p:attrNameLst>
                                          <p:attrName>ppt_y</p:attrName>
                                        </p:attrNameLst>
                                      </p:cBhvr>
                                      <p:tavLst>
                                        <p:tav tm="0" fmla="#ppt_y+(sin(-2*pi*(1-$))*-#ppt_x+cos(-2*pi*(1-$))*(1-#ppt_y))*(1-$)">
                                          <p:val>
                                            <p:fltVal val="0"/>
                                          </p:val>
                                        </p:tav>
                                        <p:tav tm="100000">
                                          <p:val>
                                            <p:fltVal val="1"/>
                                          </p:val>
                                        </p:tav>
                                      </p:tavLst>
                                    </p:anim>
                                  </p:childTnLst>
                                </p:cTn>
                              </p:par>
                              <p:par>
                                <p:cTn id="41" presetID="6" presetClass="entr" presetSubtype="16" fill="hold" nodeType="withEffect">
                                  <p:stCondLst>
                                    <p:cond delay="0"/>
                                  </p:stCondLst>
                                  <p:childTnLst>
                                    <p:set>
                                      <p:cBhvr>
                                        <p:cTn id="42" dur="1" fill="hold">
                                          <p:stCondLst>
                                            <p:cond delay="0"/>
                                          </p:stCondLst>
                                        </p:cTn>
                                        <p:tgtEl>
                                          <p:spTgt spid="992271"/>
                                        </p:tgtEl>
                                        <p:attrNameLst>
                                          <p:attrName>style.visibility</p:attrName>
                                        </p:attrNameLst>
                                      </p:cBhvr>
                                      <p:to>
                                        <p:strVal val="visible"/>
                                      </p:to>
                                    </p:set>
                                    <p:animEffect transition="in" filter="circle(in)">
                                      <p:cBhvr>
                                        <p:cTn id="43" dur="2000"/>
                                        <p:tgtEl>
                                          <p:spTgt spid="992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p:bldP spid="18"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994306" name="Slide Number Placeholder 3"/>
          <p:cNvSpPr>
            <a:spLocks noGrp="1"/>
          </p:cNvSpPr>
          <p:nvPr>
            <p:ph type="sldNum" sz="quarter" idx="12"/>
          </p:nvPr>
        </p:nvSpPr>
        <p:spPr bwMode="auto">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912137D7-3816-4196-B555-C3BF189BB6B6}" type="slidenum">
              <a:rPr lang="en-US" altLang="en-US" sz="1000" b="1" smtClean="0">
                <a:solidFill>
                  <a:srgbClr val="FFFFFF"/>
                </a:solidFill>
                <a:latin typeface="Verdana" pitchFamily="34" charset="0"/>
              </a:rPr>
              <a:pPr eaLnBrk="1" hangingPunct="1">
                <a:spcBef>
                  <a:spcPct val="0"/>
                </a:spcBef>
                <a:buFontTx/>
                <a:buNone/>
              </a:pPr>
              <a:t>6</a:t>
            </a:fld>
            <a:endParaRPr lang="en-US" altLang="en-US" sz="1000" b="1" smtClean="0">
              <a:solidFill>
                <a:srgbClr val="FFFFFF"/>
              </a:solidFill>
              <a:latin typeface="Verdana" pitchFamily="34" charset="0"/>
            </a:endParaRPr>
          </a:p>
        </p:txBody>
      </p:sp>
      <p:cxnSp>
        <p:nvCxnSpPr>
          <p:cNvPr id="994307" name="Straight Connector 12"/>
          <p:cNvCxnSpPr>
            <a:cxnSpLocks noChangeShapeType="1"/>
          </p:cNvCxnSpPr>
          <p:nvPr/>
        </p:nvCxnSpPr>
        <p:spPr bwMode="auto">
          <a:xfrm>
            <a:off x="723900" y="706438"/>
            <a:ext cx="8077200" cy="1587"/>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sp>
        <p:nvSpPr>
          <p:cNvPr id="994308" name="TextBox 5"/>
          <p:cNvSpPr txBox="1">
            <a:spLocks noChangeArrowheads="1"/>
          </p:cNvSpPr>
          <p:nvPr/>
        </p:nvSpPr>
        <p:spPr bwMode="auto">
          <a:xfrm>
            <a:off x="647700" y="0"/>
            <a:ext cx="7848600" cy="708025"/>
          </a:xfrm>
          <a:prstGeom prst="rect">
            <a:avLst/>
          </a:prstGeom>
          <a:noFill/>
          <a:ln>
            <a:noFill/>
          </a:ln>
          <a:effectLst>
            <a:outerShdw dist="38100" dir="2700000"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4000" b="1">
                <a:solidFill>
                  <a:srgbClr val="FFFF00"/>
                </a:solidFill>
                <a:latin typeface="Verdana" pitchFamily="34" charset="0"/>
              </a:rPr>
              <a:t>Revelation 10</a:t>
            </a:r>
          </a:p>
        </p:txBody>
      </p:sp>
      <p:sp>
        <p:nvSpPr>
          <p:cNvPr id="994309" name="Footer Placeholder 7"/>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000" b="1" smtClean="0">
                <a:solidFill>
                  <a:srgbClr val="FFFFFF"/>
                </a:solidFill>
                <a:latin typeface="Verdana" pitchFamily="34" charset="0"/>
              </a:rPr>
              <a:t>Revelation 10 Lesson</a:t>
            </a:r>
          </a:p>
        </p:txBody>
      </p:sp>
      <p:sp>
        <p:nvSpPr>
          <p:cNvPr id="994310" name="Date Placeholder 1"/>
          <p:cNvSpPr>
            <a:spLocks noGrp="1"/>
          </p:cNvSpPr>
          <p:nvPr>
            <p:ph type="dt" sz="quarter" idx="10"/>
          </p:nvPr>
        </p:nvSpPr>
        <p:spPr bwMode="auto">
          <a:xfrm>
            <a:off x="457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8D6C1A6F-3CC6-47AB-AA79-014652F16339}" type="datetime1">
              <a:rPr lang="en-US" altLang="en-US" sz="1000" smtClean="0">
                <a:solidFill>
                  <a:srgbClr val="FFFFFF"/>
                </a:solidFill>
                <a:latin typeface="Verdana" pitchFamily="34" charset="0"/>
              </a:rPr>
              <a:pPr eaLnBrk="1" hangingPunct="1">
                <a:spcBef>
                  <a:spcPct val="0"/>
                </a:spcBef>
                <a:buFontTx/>
                <a:buNone/>
              </a:pPr>
              <a:t>2/27/2022</a:t>
            </a:fld>
            <a:endParaRPr lang="en-US" altLang="en-US" sz="1000" smtClean="0">
              <a:solidFill>
                <a:srgbClr val="FFFFFF"/>
              </a:solidFill>
              <a:latin typeface="Verdana" pitchFamily="34" charset="0"/>
            </a:endParaRPr>
          </a:p>
        </p:txBody>
      </p:sp>
      <p:sp>
        <p:nvSpPr>
          <p:cNvPr id="994311" name="TextBox 16"/>
          <p:cNvSpPr txBox="1">
            <a:spLocks noChangeArrowheads="1"/>
          </p:cNvSpPr>
          <p:nvPr/>
        </p:nvSpPr>
        <p:spPr bwMode="auto">
          <a:xfrm>
            <a:off x="647700" y="1354138"/>
            <a:ext cx="8039100" cy="523875"/>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2800" b="1" i="1">
                <a:solidFill>
                  <a:srgbClr val="FFFFFF"/>
                </a:solidFill>
                <a:latin typeface="Verdana" pitchFamily="34" charset="0"/>
              </a:rPr>
              <a:t>The Rainbow Crown</a:t>
            </a:r>
          </a:p>
        </p:txBody>
      </p:sp>
      <p:sp>
        <p:nvSpPr>
          <p:cNvPr id="16" name="TextBox 15"/>
          <p:cNvSpPr txBox="1">
            <a:spLocks noChangeArrowheads="1"/>
          </p:cNvSpPr>
          <p:nvPr/>
        </p:nvSpPr>
        <p:spPr bwMode="auto">
          <a:xfrm>
            <a:off x="314325" y="4884738"/>
            <a:ext cx="88296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In the Old Testament, the same word is used both for the rainbow and for </a:t>
            </a:r>
            <a:r>
              <a:rPr lang="en-US" altLang="en-US" sz="2000" b="1" i="1" dirty="0" smtClean="0">
                <a:solidFill>
                  <a:srgbClr val="FFFFFF"/>
                </a:solidFill>
                <a:latin typeface="Verdana" pitchFamily="34" charset="0"/>
              </a:rPr>
              <a:t>a </a:t>
            </a:r>
            <a:r>
              <a:rPr lang="en-US" altLang="en-US" sz="2000" b="1" i="1" dirty="0">
                <a:solidFill>
                  <a:srgbClr val="FFFFFF"/>
                </a:solidFill>
                <a:latin typeface="Verdana" pitchFamily="34" charset="0"/>
              </a:rPr>
              <a:t>weapon, thus suggesting that God is a God of both grace and judgment (</a:t>
            </a:r>
            <a:r>
              <a:rPr lang="en-US" altLang="en-US" sz="2000" b="1" i="1" dirty="0">
                <a:solidFill>
                  <a:srgbClr val="FFFF00"/>
                </a:solidFill>
                <a:latin typeface="Verdana" pitchFamily="34" charset="0"/>
              </a:rPr>
              <a:t>Rev. 7:14; Heb. 10:29</a:t>
            </a:r>
            <a:r>
              <a:rPr lang="en-US" altLang="en-US" sz="2000" b="1" i="1" dirty="0">
                <a:solidFill>
                  <a:srgbClr val="FFFFFF"/>
                </a:solidFill>
                <a:latin typeface="Verdana" pitchFamily="34" charset="0"/>
              </a:rPr>
              <a:t>).</a:t>
            </a:r>
          </a:p>
        </p:txBody>
      </p:sp>
      <p:sp>
        <p:nvSpPr>
          <p:cNvPr id="994313" name="TextBox 13"/>
          <p:cNvSpPr txBox="1">
            <a:spLocks noChangeArrowheads="1"/>
          </p:cNvSpPr>
          <p:nvPr/>
        </p:nvSpPr>
        <p:spPr bwMode="auto">
          <a:xfrm>
            <a:off x="246856" y="1822449"/>
            <a:ext cx="88407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Tx/>
              <a:buNone/>
            </a:pPr>
            <a:r>
              <a:rPr lang="en-US" altLang="en-US" sz="2000" b="1" i="1" dirty="0">
                <a:solidFill>
                  <a:srgbClr val="FFFFFF"/>
                </a:solidFill>
                <a:latin typeface="Verdana" pitchFamily="34" charset="0"/>
              </a:rPr>
              <a:t>Revelation 10:1</a:t>
            </a:r>
            <a:r>
              <a:rPr lang="en-US" altLang="en-US" sz="2000" b="1" i="1" dirty="0">
                <a:solidFill>
                  <a:srgbClr val="FFFF00"/>
                </a:solidFill>
                <a:latin typeface="Verdana" pitchFamily="34" charset="0"/>
              </a:rPr>
              <a:t>.  And I saw another mighty angel come down from heaven, clothed with a cloud: and a rainbow was upon his head, and his face was as it were the sun, and his feet as pillars of fire: </a:t>
            </a:r>
            <a:r>
              <a:rPr lang="en-US" altLang="en-US" sz="2000" b="1" i="1" dirty="0">
                <a:solidFill>
                  <a:srgbClr val="FFFFFF"/>
                </a:solidFill>
                <a:latin typeface="Verdana" pitchFamily="34" charset="0"/>
              </a:rPr>
              <a:t>(Cont’d)</a:t>
            </a:r>
            <a:endParaRPr lang="en-US" altLang="en-US" sz="2000" b="1" i="1" dirty="0">
              <a:solidFill>
                <a:srgbClr val="FFFF00"/>
              </a:solidFill>
              <a:latin typeface="Verdana" pitchFamily="34" charset="0"/>
            </a:endParaRPr>
          </a:p>
        </p:txBody>
      </p:sp>
      <p:sp>
        <p:nvSpPr>
          <p:cNvPr id="994314" name="TextBox 18"/>
          <p:cNvSpPr txBox="1">
            <a:spLocks noChangeArrowheads="1"/>
          </p:cNvSpPr>
          <p:nvPr/>
        </p:nvSpPr>
        <p:spPr bwMode="auto">
          <a:xfrm>
            <a:off x="647700" y="708025"/>
            <a:ext cx="8039100" cy="646113"/>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3600" b="1" i="1">
                <a:solidFill>
                  <a:srgbClr val="FFFFFF"/>
                </a:solidFill>
                <a:latin typeface="Verdana" pitchFamily="34" charset="0"/>
              </a:rPr>
              <a:t>Bitter-Sweet Inheritance</a:t>
            </a:r>
          </a:p>
        </p:txBody>
      </p:sp>
      <p:sp>
        <p:nvSpPr>
          <p:cNvPr id="13" name="TextBox 12"/>
          <p:cNvSpPr txBox="1">
            <a:spLocks noChangeArrowheads="1"/>
          </p:cNvSpPr>
          <p:nvPr/>
        </p:nvSpPr>
        <p:spPr bwMode="auto">
          <a:xfrm>
            <a:off x="314325" y="3859213"/>
            <a:ext cx="88296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a:solidFill>
                  <a:srgbClr val="FFFFFF"/>
                </a:solidFill>
                <a:latin typeface="Verdana" pitchFamily="34" charset="0"/>
              </a:rPr>
              <a:t> The definite article in the original - “the rainbow” - indicates that it is the bow specially associated with God (</a:t>
            </a:r>
            <a:r>
              <a:rPr lang="en-US" altLang="en-US" sz="2000" b="1" i="1">
                <a:solidFill>
                  <a:srgbClr val="FFFF00"/>
                </a:solidFill>
                <a:latin typeface="Verdana" pitchFamily="34" charset="0"/>
              </a:rPr>
              <a:t>Genesis 9:13; Ezekiel 1:28</a:t>
            </a:r>
            <a:r>
              <a:rPr lang="en-US" altLang="en-US" sz="2000" b="1" i="1">
                <a:solidFill>
                  <a:srgbClr val="FFFFFF"/>
                </a:solidFill>
                <a:latin typeface="Verdana" pitchFamily="34" charset="0"/>
              </a:rPr>
              <a:t>).</a:t>
            </a:r>
          </a:p>
        </p:txBody>
      </p:sp>
      <p:sp>
        <p:nvSpPr>
          <p:cNvPr id="15" name="TextBox 14"/>
          <p:cNvSpPr txBox="1">
            <a:spLocks noChangeArrowheads="1"/>
          </p:cNvSpPr>
          <p:nvPr/>
        </p:nvSpPr>
        <p:spPr bwMode="auto">
          <a:xfrm>
            <a:off x="303213" y="5900738"/>
            <a:ext cx="8829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a:solidFill>
                  <a:srgbClr val="FFFFFF"/>
                </a:solidFill>
                <a:latin typeface="Verdana" pitchFamily="34" charset="0"/>
              </a:rPr>
              <a:t> John saw Him coming down from heaven to stand once again on earth.</a:t>
            </a:r>
          </a:p>
        </p:txBody>
      </p:sp>
      <p:sp>
        <p:nvSpPr>
          <p:cNvPr id="20" name="TextBox 19"/>
          <p:cNvSpPr txBox="1">
            <a:spLocks noChangeArrowheads="1"/>
          </p:cNvSpPr>
          <p:nvPr/>
        </p:nvSpPr>
        <p:spPr bwMode="auto">
          <a:xfrm>
            <a:off x="303213" y="3146425"/>
            <a:ext cx="882967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But there is something new this time. </a:t>
            </a:r>
            <a:r>
              <a:rPr lang="en-US" altLang="en-US" sz="2000" b="1" i="1" dirty="0" smtClean="0">
                <a:solidFill>
                  <a:srgbClr val="FFFFFF"/>
                </a:solidFill>
                <a:latin typeface="Verdana" pitchFamily="34" charset="0"/>
              </a:rPr>
              <a:t>The </a:t>
            </a:r>
            <a:r>
              <a:rPr lang="en-US" altLang="en-US" sz="2000" b="1" i="1" dirty="0">
                <a:solidFill>
                  <a:srgbClr val="FFFFFF"/>
                </a:solidFill>
                <a:latin typeface="Verdana" pitchFamily="34" charset="0"/>
              </a:rPr>
              <a:t>beautiful rainbow encircles the head of </a:t>
            </a:r>
            <a:r>
              <a:rPr lang="en-US" altLang="en-US" sz="2000" b="1" i="1" dirty="0" smtClean="0">
                <a:solidFill>
                  <a:srgbClr val="FFFFFF"/>
                </a:solidFill>
                <a:latin typeface="Verdana" pitchFamily="34" charset="0"/>
              </a:rPr>
              <a:t>Christ.</a:t>
            </a:r>
            <a:endParaRPr lang="en-US" altLang="en-US" sz="2000" b="1" i="1" dirty="0">
              <a:solidFill>
                <a:srgbClr val="FFFFFF"/>
              </a:solidFill>
              <a:latin typeface="Verdana" pitchFamily="34" charset="0"/>
            </a:endParaRPr>
          </a:p>
        </p:txBody>
      </p:sp>
    </p:spTree>
    <p:extLst>
      <p:ext uri="{BB962C8B-B14F-4D97-AF65-F5344CB8AC3E}">
        <p14:creationId xmlns:p14="http://schemas.microsoft.com/office/powerpoint/2010/main" val="4256572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15"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995330" name="Slide Number Placeholder 3"/>
          <p:cNvSpPr>
            <a:spLocks noGrp="1"/>
          </p:cNvSpPr>
          <p:nvPr>
            <p:ph type="sldNum" sz="quarter" idx="12"/>
          </p:nvPr>
        </p:nvSpPr>
        <p:spPr bwMode="auto">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453C03E8-8D46-4B50-A1F9-4AD804E2171B}" type="slidenum">
              <a:rPr lang="en-US" altLang="en-US" sz="1000" b="1" smtClean="0">
                <a:solidFill>
                  <a:srgbClr val="FFFFFF"/>
                </a:solidFill>
                <a:latin typeface="Verdana" pitchFamily="34" charset="0"/>
              </a:rPr>
              <a:pPr eaLnBrk="1" hangingPunct="1">
                <a:spcBef>
                  <a:spcPct val="0"/>
                </a:spcBef>
                <a:buFontTx/>
                <a:buNone/>
              </a:pPr>
              <a:t>7</a:t>
            </a:fld>
            <a:endParaRPr lang="en-US" altLang="en-US" sz="1000" b="1" smtClean="0">
              <a:solidFill>
                <a:srgbClr val="FFFFFF"/>
              </a:solidFill>
              <a:latin typeface="Verdana" pitchFamily="34" charset="0"/>
            </a:endParaRPr>
          </a:p>
        </p:txBody>
      </p:sp>
      <p:cxnSp>
        <p:nvCxnSpPr>
          <p:cNvPr id="995331" name="Straight Connector 12"/>
          <p:cNvCxnSpPr>
            <a:cxnSpLocks noChangeShapeType="1"/>
          </p:cNvCxnSpPr>
          <p:nvPr/>
        </p:nvCxnSpPr>
        <p:spPr bwMode="auto">
          <a:xfrm>
            <a:off x="723900" y="706438"/>
            <a:ext cx="8077200" cy="1587"/>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sp>
        <p:nvSpPr>
          <p:cNvPr id="995332" name="TextBox 5"/>
          <p:cNvSpPr txBox="1">
            <a:spLocks noChangeArrowheads="1"/>
          </p:cNvSpPr>
          <p:nvPr/>
        </p:nvSpPr>
        <p:spPr bwMode="auto">
          <a:xfrm>
            <a:off x="647700" y="0"/>
            <a:ext cx="7848600" cy="708025"/>
          </a:xfrm>
          <a:prstGeom prst="rect">
            <a:avLst/>
          </a:prstGeom>
          <a:noFill/>
          <a:ln>
            <a:noFill/>
          </a:ln>
          <a:effectLst>
            <a:outerShdw dist="38100" dir="2700000"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4000" b="1">
                <a:solidFill>
                  <a:srgbClr val="FFFF00"/>
                </a:solidFill>
                <a:latin typeface="Verdana" pitchFamily="34" charset="0"/>
              </a:rPr>
              <a:t>Revelation 10</a:t>
            </a:r>
          </a:p>
        </p:txBody>
      </p:sp>
      <p:sp>
        <p:nvSpPr>
          <p:cNvPr id="995333" name="Footer Placeholder 7"/>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000" b="1" smtClean="0">
                <a:solidFill>
                  <a:srgbClr val="FFFFFF"/>
                </a:solidFill>
                <a:latin typeface="Verdana" pitchFamily="34" charset="0"/>
              </a:rPr>
              <a:t>Revelation 10 Lesson</a:t>
            </a:r>
          </a:p>
        </p:txBody>
      </p:sp>
      <p:sp>
        <p:nvSpPr>
          <p:cNvPr id="995334" name="Date Placeholder 1"/>
          <p:cNvSpPr>
            <a:spLocks noGrp="1"/>
          </p:cNvSpPr>
          <p:nvPr>
            <p:ph type="dt" sz="quarter" idx="10"/>
          </p:nvPr>
        </p:nvSpPr>
        <p:spPr bwMode="auto">
          <a:xfrm>
            <a:off x="457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28977106-F356-4E96-AACD-FA1F1CABCEDE}" type="datetime1">
              <a:rPr lang="en-US" altLang="en-US" sz="1000" smtClean="0">
                <a:solidFill>
                  <a:srgbClr val="FFFFFF"/>
                </a:solidFill>
                <a:latin typeface="Verdana" pitchFamily="34" charset="0"/>
              </a:rPr>
              <a:pPr eaLnBrk="1" hangingPunct="1">
                <a:spcBef>
                  <a:spcPct val="0"/>
                </a:spcBef>
                <a:buFontTx/>
                <a:buNone/>
              </a:pPr>
              <a:t>2/27/2022</a:t>
            </a:fld>
            <a:endParaRPr lang="en-US" altLang="en-US" sz="1000" smtClean="0">
              <a:solidFill>
                <a:srgbClr val="FFFFFF"/>
              </a:solidFill>
              <a:latin typeface="Verdana" pitchFamily="34" charset="0"/>
            </a:endParaRPr>
          </a:p>
        </p:txBody>
      </p:sp>
      <p:sp>
        <p:nvSpPr>
          <p:cNvPr id="995335" name="TextBox 16"/>
          <p:cNvSpPr txBox="1">
            <a:spLocks noChangeArrowheads="1"/>
          </p:cNvSpPr>
          <p:nvPr/>
        </p:nvSpPr>
        <p:spPr bwMode="auto">
          <a:xfrm>
            <a:off x="647700" y="1438275"/>
            <a:ext cx="8039100" cy="523875"/>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2800" b="1" i="1" dirty="0">
                <a:solidFill>
                  <a:srgbClr val="FFFFFF"/>
                </a:solidFill>
                <a:latin typeface="Verdana" pitchFamily="34" charset="0"/>
              </a:rPr>
              <a:t>The Little Book and Seven Thunders</a:t>
            </a:r>
          </a:p>
        </p:txBody>
      </p:sp>
      <p:sp>
        <p:nvSpPr>
          <p:cNvPr id="16" name="TextBox 15"/>
          <p:cNvSpPr txBox="1">
            <a:spLocks noChangeArrowheads="1"/>
          </p:cNvSpPr>
          <p:nvPr/>
        </p:nvSpPr>
        <p:spPr bwMode="auto">
          <a:xfrm>
            <a:off x="303213" y="3186202"/>
            <a:ext cx="660965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This </a:t>
            </a:r>
            <a:r>
              <a:rPr lang="en-US" altLang="en-US" sz="2000" b="1" i="1" dirty="0" smtClean="0">
                <a:solidFill>
                  <a:srgbClr val="FFFFFF"/>
                </a:solidFill>
                <a:latin typeface="Verdana" pitchFamily="34" charset="0"/>
              </a:rPr>
              <a:t>little book </a:t>
            </a:r>
            <a:r>
              <a:rPr lang="en-US" altLang="en-US" sz="2000" b="1" i="1" dirty="0">
                <a:solidFill>
                  <a:srgbClr val="FFFFFF"/>
                </a:solidFill>
                <a:latin typeface="Verdana" pitchFamily="34" charset="0"/>
              </a:rPr>
              <a:t>is </a:t>
            </a:r>
            <a:r>
              <a:rPr lang="en-US" altLang="en-US" sz="2000" b="1" i="1" dirty="0" smtClean="0">
                <a:solidFill>
                  <a:srgbClr val="FFFFFF"/>
                </a:solidFill>
                <a:latin typeface="Verdana" pitchFamily="34" charset="0"/>
              </a:rPr>
              <a:t>different </a:t>
            </a:r>
            <a:r>
              <a:rPr lang="en-US" altLang="en-US" sz="2000" b="1" i="1" dirty="0">
                <a:solidFill>
                  <a:srgbClr val="FFFFFF"/>
                </a:solidFill>
                <a:latin typeface="Verdana" pitchFamily="34" charset="0"/>
              </a:rPr>
              <a:t>from the scroll held by the </a:t>
            </a:r>
            <a:r>
              <a:rPr lang="en-US" altLang="en-US" sz="2000" b="1" i="1" dirty="0" smtClean="0">
                <a:solidFill>
                  <a:srgbClr val="FFFFFF"/>
                </a:solidFill>
                <a:latin typeface="Verdana" pitchFamily="34" charset="0"/>
              </a:rPr>
              <a:t>Lamb</a:t>
            </a:r>
            <a:r>
              <a:rPr lang="en-US" altLang="en-US" sz="2000" b="1" i="1" dirty="0">
                <a:solidFill>
                  <a:srgbClr val="FFFFFF"/>
                </a:solidFill>
                <a:latin typeface="Verdana" pitchFamily="34" charset="0"/>
              </a:rPr>
              <a:t>. The contents of this little book are consumable and digestible by John whereas it is almost certain that he could never have ingested the full contents of the seven-sealed </a:t>
            </a:r>
            <a:r>
              <a:rPr lang="en-US" altLang="en-US" sz="2000" b="1" i="1" dirty="0" smtClean="0">
                <a:solidFill>
                  <a:srgbClr val="FFFFFF"/>
                </a:solidFill>
                <a:latin typeface="Verdana" pitchFamily="34" charset="0"/>
              </a:rPr>
              <a:t>scroll. </a:t>
            </a:r>
          </a:p>
          <a:p>
            <a:pPr defTabSz="457200" eaLnBrk="1" fontAlgn="base" hangingPunct="1">
              <a:spcBef>
                <a:spcPct val="0"/>
              </a:spcBef>
              <a:spcAft>
                <a:spcPct val="0"/>
              </a:spcAft>
              <a:buClr>
                <a:srgbClr val="FFFF00"/>
              </a:buClr>
              <a:buFont typeface="Arial" pitchFamily="34" charset="0"/>
              <a:buNone/>
            </a:pPr>
            <a:r>
              <a:rPr lang="en-US" altLang="en-US" sz="2000" b="1" i="1" dirty="0" smtClean="0">
                <a:solidFill>
                  <a:srgbClr val="FFFFFF"/>
                </a:solidFill>
                <a:latin typeface="Verdana" pitchFamily="34" charset="0"/>
              </a:rPr>
              <a:t>                                                       </a:t>
            </a:r>
          </a:p>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a:t>
            </a:r>
            <a:r>
              <a:rPr lang="en-US" altLang="en-US" sz="2000" b="1" i="1" dirty="0" smtClean="0">
                <a:solidFill>
                  <a:srgbClr val="FFFFFF"/>
                </a:solidFill>
                <a:latin typeface="Verdana" pitchFamily="34" charset="0"/>
              </a:rPr>
              <a:t>Whereas </a:t>
            </a:r>
            <a:r>
              <a:rPr lang="en-US" altLang="en-US" sz="2000" b="1" i="1" dirty="0">
                <a:solidFill>
                  <a:srgbClr val="FFFFFF"/>
                </a:solidFill>
                <a:latin typeface="Verdana" pitchFamily="34" charset="0"/>
              </a:rPr>
              <a:t>the Lamb’s book was originally sealed, this book is open. </a:t>
            </a:r>
          </a:p>
        </p:txBody>
      </p:sp>
      <p:sp>
        <p:nvSpPr>
          <p:cNvPr id="995337" name="TextBox 13"/>
          <p:cNvSpPr txBox="1">
            <a:spLocks noChangeArrowheads="1"/>
          </p:cNvSpPr>
          <p:nvPr/>
        </p:nvSpPr>
        <p:spPr bwMode="auto">
          <a:xfrm>
            <a:off x="303213" y="2103438"/>
            <a:ext cx="8840787"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Tx/>
              <a:buNone/>
            </a:pPr>
            <a:r>
              <a:rPr lang="en-US" altLang="en-US" sz="2000" b="1" i="1" dirty="0">
                <a:solidFill>
                  <a:srgbClr val="FFFFFF"/>
                </a:solidFill>
                <a:latin typeface="Verdana" pitchFamily="34" charset="0"/>
              </a:rPr>
              <a:t>Revelation 10:2.</a:t>
            </a:r>
            <a:r>
              <a:rPr lang="en-US" altLang="en-US" sz="2000" b="1" i="1" dirty="0">
                <a:solidFill>
                  <a:srgbClr val="FFFF00"/>
                </a:solidFill>
                <a:latin typeface="Verdana" pitchFamily="34" charset="0"/>
              </a:rPr>
              <a:t> And he had in his hand a little book open: and he set his right foot upon the sea, and his left foot on the earth,</a:t>
            </a:r>
          </a:p>
        </p:txBody>
      </p:sp>
      <p:sp>
        <p:nvSpPr>
          <p:cNvPr id="995338" name="TextBox 18"/>
          <p:cNvSpPr txBox="1">
            <a:spLocks noChangeArrowheads="1"/>
          </p:cNvSpPr>
          <p:nvPr/>
        </p:nvSpPr>
        <p:spPr bwMode="auto">
          <a:xfrm>
            <a:off x="647700" y="708025"/>
            <a:ext cx="8039100" cy="646113"/>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3600" b="1" i="1" dirty="0">
                <a:solidFill>
                  <a:srgbClr val="FFFFFF"/>
                </a:solidFill>
                <a:latin typeface="Verdana" pitchFamily="34" charset="0"/>
              </a:rPr>
              <a:t>Bitter-Sweet Inheritance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0409" y="2970784"/>
            <a:ext cx="2065095" cy="321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515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heel(1)">
                                      <p:cBhvr>
                                        <p:cTn id="7" dur="2000"/>
                                        <p:tgtEl>
                                          <p:spTgt spid="1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wheel(1)">
                                      <p:cBhvr>
                                        <p:cTn id="15" dur="20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995330" name="Slide Number Placeholder 3"/>
          <p:cNvSpPr>
            <a:spLocks noGrp="1"/>
          </p:cNvSpPr>
          <p:nvPr>
            <p:ph type="sldNum" sz="quarter" idx="12"/>
          </p:nvPr>
        </p:nvSpPr>
        <p:spPr bwMode="auto">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453C03E8-8D46-4B50-A1F9-4AD804E2171B}" type="slidenum">
              <a:rPr lang="en-US" altLang="en-US" sz="1000" b="1" smtClean="0">
                <a:solidFill>
                  <a:srgbClr val="FFFFFF"/>
                </a:solidFill>
                <a:latin typeface="Verdana" pitchFamily="34" charset="0"/>
              </a:rPr>
              <a:pPr eaLnBrk="1" hangingPunct="1">
                <a:spcBef>
                  <a:spcPct val="0"/>
                </a:spcBef>
                <a:buFontTx/>
                <a:buNone/>
              </a:pPr>
              <a:t>8</a:t>
            </a:fld>
            <a:endParaRPr lang="en-US" altLang="en-US" sz="1000" b="1" smtClean="0">
              <a:solidFill>
                <a:srgbClr val="FFFFFF"/>
              </a:solidFill>
              <a:latin typeface="Verdana" pitchFamily="34" charset="0"/>
            </a:endParaRPr>
          </a:p>
        </p:txBody>
      </p:sp>
      <p:cxnSp>
        <p:nvCxnSpPr>
          <p:cNvPr id="995331" name="Straight Connector 12"/>
          <p:cNvCxnSpPr>
            <a:cxnSpLocks noChangeShapeType="1"/>
          </p:cNvCxnSpPr>
          <p:nvPr/>
        </p:nvCxnSpPr>
        <p:spPr bwMode="auto">
          <a:xfrm>
            <a:off x="723900" y="706438"/>
            <a:ext cx="8077200" cy="1587"/>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sp>
        <p:nvSpPr>
          <p:cNvPr id="995332" name="TextBox 5"/>
          <p:cNvSpPr txBox="1">
            <a:spLocks noChangeArrowheads="1"/>
          </p:cNvSpPr>
          <p:nvPr/>
        </p:nvSpPr>
        <p:spPr bwMode="auto">
          <a:xfrm>
            <a:off x="647700" y="0"/>
            <a:ext cx="7848600" cy="708025"/>
          </a:xfrm>
          <a:prstGeom prst="rect">
            <a:avLst/>
          </a:prstGeom>
          <a:noFill/>
          <a:ln>
            <a:noFill/>
          </a:ln>
          <a:effectLst>
            <a:outerShdw dist="38100" dir="2700000"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4000" b="1">
                <a:solidFill>
                  <a:srgbClr val="FFFF00"/>
                </a:solidFill>
                <a:latin typeface="Verdana" pitchFamily="34" charset="0"/>
              </a:rPr>
              <a:t>Revelation 10</a:t>
            </a:r>
          </a:p>
        </p:txBody>
      </p:sp>
      <p:sp>
        <p:nvSpPr>
          <p:cNvPr id="995333" name="Footer Placeholder 7"/>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000" b="1" smtClean="0">
                <a:solidFill>
                  <a:srgbClr val="FFFFFF"/>
                </a:solidFill>
                <a:latin typeface="Verdana" pitchFamily="34" charset="0"/>
              </a:rPr>
              <a:t>Revelation 10 Lesson</a:t>
            </a:r>
          </a:p>
        </p:txBody>
      </p:sp>
      <p:sp>
        <p:nvSpPr>
          <p:cNvPr id="995334" name="Date Placeholder 1"/>
          <p:cNvSpPr>
            <a:spLocks noGrp="1"/>
          </p:cNvSpPr>
          <p:nvPr>
            <p:ph type="dt" sz="quarter" idx="10"/>
          </p:nvPr>
        </p:nvSpPr>
        <p:spPr bwMode="auto">
          <a:xfrm>
            <a:off x="457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28977106-F356-4E96-AACD-FA1F1CABCEDE}" type="datetime1">
              <a:rPr lang="en-US" altLang="en-US" sz="1000" smtClean="0">
                <a:solidFill>
                  <a:srgbClr val="FFFFFF"/>
                </a:solidFill>
                <a:latin typeface="Verdana" pitchFamily="34" charset="0"/>
              </a:rPr>
              <a:pPr eaLnBrk="1" hangingPunct="1">
                <a:spcBef>
                  <a:spcPct val="0"/>
                </a:spcBef>
                <a:buFontTx/>
                <a:buNone/>
              </a:pPr>
              <a:t>2/27/2022</a:t>
            </a:fld>
            <a:endParaRPr lang="en-US" altLang="en-US" sz="1000" smtClean="0">
              <a:solidFill>
                <a:srgbClr val="FFFFFF"/>
              </a:solidFill>
              <a:latin typeface="Verdana" pitchFamily="34" charset="0"/>
            </a:endParaRPr>
          </a:p>
        </p:txBody>
      </p:sp>
      <p:sp>
        <p:nvSpPr>
          <p:cNvPr id="995335" name="TextBox 16"/>
          <p:cNvSpPr txBox="1">
            <a:spLocks noChangeArrowheads="1"/>
          </p:cNvSpPr>
          <p:nvPr/>
        </p:nvSpPr>
        <p:spPr bwMode="auto">
          <a:xfrm>
            <a:off x="647700" y="1438275"/>
            <a:ext cx="8039100" cy="523875"/>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2800" b="1" i="1" dirty="0">
                <a:solidFill>
                  <a:srgbClr val="FFFFFF"/>
                </a:solidFill>
                <a:latin typeface="Verdana" pitchFamily="34" charset="0"/>
              </a:rPr>
              <a:t>The Little Book and Seven Thunders</a:t>
            </a:r>
          </a:p>
        </p:txBody>
      </p:sp>
      <p:sp>
        <p:nvSpPr>
          <p:cNvPr id="16" name="TextBox 15"/>
          <p:cNvSpPr txBox="1">
            <a:spLocks noChangeArrowheads="1"/>
          </p:cNvSpPr>
          <p:nvPr/>
        </p:nvSpPr>
        <p:spPr bwMode="auto">
          <a:xfrm>
            <a:off x="303213" y="3262313"/>
            <a:ext cx="88296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When the mighty Lord reaches the earth, He </a:t>
            </a:r>
            <a:r>
              <a:rPr lang="en-US" altLang="en-US" sz="2000" b="1" i="1" dirty="0" smtClean="0">
                <a:solidFill>
                  <a:srgbClr val="FFFFFF"/>
                </a:solidFill>
                <a:latin typeface="Verdana" pitchFamily="34" charset="0"/>
              </a:rPr>
              <a:t>stands astride </a:t>
            </a:r>
            <a:r>
              <a:rPr lang="en-US" altLang="en-US" sz="2000" b="1" i="1" dirty="0">
                <a:solidFill>
                  <a:srgbClr val="FFFFFF"/>
                </a:solidFill>
                <a:latin typeface="Verdana" pitchFamily="34" charset="0"/>
              </a:rPr>
              <a:t>the earth and the sea, thus </a:t>
            </a:r>
            <a:r>
              <a:rPr lang="en-US" altLang="en-US" sz="2000" b="1" i="1" dirty="0" smtClean="0">
                <a:solidFill>
                  <a:srgbClr val="FFFFFF"/>
                </a:solidFill>
                <a:latin typeface="Verdana" pitchFamily="34" charset="0"/>
              </a:rPr>
              <a:t>demonstrating </a:t>
            </a:r>
            <a:r>
              <a:rPr lang="en-US" altLang="en-US" sz="2000" b="1" i="1" dirty="0">
                <a:solidFill>
                  <a:srgbClr val="FFFFFF"/>
                </a:solidFill>
                <a:latin typeface="Verdana" pitchFamily="34" charset="0"/>
              </a:rPr>
              <a:t>his authority </a:t>
            </a:r>
            <a:r>
              <a:rPr lang="en-US" altLang="en-US" sz="2000" b="1" i="1" dirty="0" smtClean="0">
                <a:solidFill>
                  <a:srgbClr val="FFFFFF"/>
                </a:solidFill>
                <a:latin typeface="Verdana" pitchFamily="34" charset="0"/>
              </a:rPr>
              <a:t>and </a:t>
            </a:r>
            <a:r>
              <a:rPr lang="en-US" altLang="en-US" sz="2000" b="1" i="1" dirty="0">
                <a:solidFill>
                  <a:srgbClr val="FFFFFF"/>
                </a:solidFill>
                <a:latin typeface="Verdana" pitchFamily="34" charset="0"/>
              </a:rPr>
              <a:t>claiming ownership of both.</a:t>
            </a:r>
          </a:p>
        </p:txBody>
      </p:sp>
      <p:sp>
        <p:nvSpPr>
          <p:cNvPr id="995337" name="TextBox 13"/>
          <p:cNvSpPr txBox="1">
            <a:spLocks noChangeArrowheads="1"/>
          </p:cNvSpPr>
          <p:nvPr/>
        </p:nvSpPr>
        <p:spPr bwMode="auto">
          <a:xfrm>
            <a:off x="303213" y="2103438"/>
            <a:ext cx="8840787"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Arial" pitchFamily="34" charset="0"/>
              <a:buNone/>
            </a:pPr>
            <a:r>
              <a:rPr lang="en-US" altLang="en-US" sz="2000" b="1" i="1" dirty="0">
                <a:solidFill>
                  <a:srgbClr val="FFFFFF"/>
                </a:solidFill>
                <a:latin typeface="Verdana" pitchFamily="34" charset="0"/>
              </a:rPr>
              <a:t>Revelation 10:2.</a:t>
            </a:r>
            <a:r>
              <a:rPr lang="en-US" altLang="en-US" sz="2000" b="1" i="1" dirty="0">
                <a:solidFill>
                  <a:srgbClr val="FFFF00"/>
                </a:solidFill>
                <a:latin typeface="Verdana" pitchFamily="34" charset="0"/>
              </a:rPr>
              <a:t> And he had in his hand a little book open: and he set his right foot upon the sea, and his left foot on the earth</a:t>
            </a:r>
            <a:r>
              <a:rPr lang="en-US" altLang="en-US" sz="2000" b="1" i="1" dirty="0" smtClean="0">
                <a:solidFill>
                  <a:srgbClr val="FFFF00"/>
                </a:solidFill>
                <a:latin typeface="Verdana" pitchFamily="34" charset="0"/>
              </a:rPr>
              <a:t>,</a:t>
            </a:r>
            <a:r>
              <a:rPr lang="en-US" altLang="en-US" sz="2000" b="1" i="1" dirty="0">
                <a:solidFill>
                  <a:srgbClr val="FFFFFF"/>
                </a:solidFill>
                <a:latin typeface="Verdana" pitchFamily="34" charset="0"/>
              </a:rPr>
              <a:t> (Cont’d)</a:t>
            </a:r>
            <a:endParaRPr lang="en-US" altLang="en-US" sz="2000" b="1" i="1" dirty="0">
              <a:solidFill>
                <a:srgbClr val="FFFF00"/>
              </a:solidFill>
              <a:latin typeface="Verdana" pitchFamily="34" charset="0"/>
            </a:endParaRPr>
          </a:p>
        </p:txBody>
      </p:sp>
      <p:sp>
        <p:nvSpPr>
          <p:cNvPr id="995338" name="TextBox 18"/>
          <p:cNvSpPr txBox="1">
            <a:spLocks noChangeArrowheads="1"/>
          </p:cNvSpPr>
          <p:nvPr/>
        </p:nvSpPr>
        <p:spPr bwMode="auto">
          <a:xfrm>
            <a:off x="647700" y="708025"/>
            <a:ext cx="8039100" cy="646113"/>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3600" b="1" i="1" dirty="0">
                <a:solidFill>
                  <a:srgbClr val="FFFFFF"/>
                </a:solidFill>
                <a:latin typeface="Verdana" pitchFamily="34" charset="0"/>
              </a:rPr>
              <a:t>Bitter-Sweet Inheritance</a:t>
            </a:r>
          </a:p>
        </p:txBody>
      </p:sp>
      <p:sp>
        <p:nvSpPr>
          <p:cNvPr id="18" name="TextBox 17"/>
          <p:cNvSpPr txBox="1">
            <a:spLocks noChangeArrowheads="1"/>
          </p:cNvSpPr>
          <p:nvPr/>
        </p:nvSpPr>
        <p:spPr bwMode="auto">
          <a:xfrm>
            <a:off x="303213" y="4286250"/>
            <a:ext cx="8829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Tx/>
              <a:buNone/>
            </a:pPr>
            <a:r>
              <a:rPr lang="en-US" altLang="en-US" sz="2000" b="1" i="1" dirty="0">
                <a:solidFill>
                  <a:srgbClr val="FFFF00"/>
                </a:solidFill>
                <a:latin typeface="Verdana" pitchFamily="34" charset="0"/>
              </a:rPr>
              <a:t>The sea is his, and he made it: and his hands formed the dry land. </a:t>
            </a:r>
            <a:r>
              <a:rPr lang="en-US" altLang="en-US" sz="2000" b="1" i="1" dirty="0">
                <a:solidFill>
                  <a:srgbClr val="FFFFFF"/>
                </a:solidFill>
                <a:latin typeface="Verdana" pitchFamily="34" charset="0"/>
              </a:rPr>
              <a:t>(Psalm 95:5)</a:t>
            </a:r>
          </a:p>
        </p:txBody>
      </p:sp>
      <p:sp>
        <p:nvSpPr>
          <p:cNvPr id="13" name="TextBox 12"/>
          <p:cNvSpPr txBox="1">
            <a:spLocks noChangeArrowheads="1"/>
          </p:cNvSpPr>
          <p:nvPr/>
        </p:nvSpPr>
        <p:spPr bwMode="auto">
          <a:xfrm>
            <a:off x="303213" y="5616575"/>
            <a:ext cx="88296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We who are His by right of redemption are joint heirs with Him (</a:t>
            </a:r>
            <a:r>
              <a:rPr lang="en-US" altLang="en-US" sz="2000" b="1" i="1" dirty="0">
                <a:solidFill>
                  <a:srgbClr val="FFFF00"/>
                </a:solidFill>
                <a:latin typeface="Verdana" pitchFamily="34" charset="0"/>
              </a:rPr>
              <a:t>Romans 8:17; Hebrews 9:15; 2 Timothy 2:12; Revelation 1:6; 2:27</a:t>
            </a:r>
            <a:r>
              <a:rPr lang="en-US" altLang="en-US" sz="2000" b="1" i="1" dirty="0">
                <a:solidFill>
                  <a:srgbClr val="FFFFFF"/>
                </a:solidFill>
                <a:latin typeface="Verdana" pitchFamily="34" charset="0"/>
              </a:rPr>
              <a:t>).</a:t>
            </a:r>
          </a:p>
        </p:txBody>
      </p:sp>
      <p:sp>
        <p:nvSpPr>
          <p:cNvPr id="15" name="TextBox 14"/>
          <p:cNvSpPr txBox="1">
            <a:spLocks noChangeArrowheads="1"/>
          </p:cNvSpPr>
          <p:nvPr/>
        </p:nvSpPr>
        <p:spPr bwMode="auto">
          <a:xfrm>
            <a:off x="303213" y="5095875"/>
            <a:ext cx="882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dirty="0">
                <a:solidFill>
                  <a:srgbClr val="FFFFFF"/>
                </a:solidFill>
                <a:latin typeface="Verdana" pitchFamily="34" charset="0"/>
              </a:rPr>
              <a:t> He is also their Redeemer and their Inheritor </a:t>
            </a:r>
            <a:r>
              <a:rPr lang="en-US" altLang="en-US" sz="2000" b="1" i="1" dirty="0">
                <a:solidFill>
                  <a:srgbClr val="FFFF00"/>
                </a:solidFill>
                <a:latin typeface="Verdana" pitchFamily="34" charset="0"/>
              </a:rPr>
              <a:t>(Col. 1:20)</a:t>
            </a:r>
            <a:r>
              <a:rPr lang="en-US" altLang="en-US" sz="2000" b="1" i="1" dirty="0">
                <a:solidFill>
                  <a:srgbClr val="FFFFFF"/>
                </a:solidFill>
                <a:latin typeface="Verdana" pitchFamily="34" charset="0"/>
              </a:rPr>
              <a:t>.</a:t>
            </a:r>
          </a:p>
        </p:txBody>
      </p:sp>
    </p:spTree>
    <p:extLst>
      <p:ext uri="{BB962C8B-B14F-4D97-AF65-F5344CB8AC3E}">
        <p14:creationId xmlns:p14="http://schemas.microsoft.com/office/powerpoint/2010/main" val="2172200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900" decel="100000" fill="hold"/>
                                        <p:tgtEl>
                                          <p:spTgt spid="1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900" decel="100000" fill="hold"/>
                                        <p:tgtEl>
                                          <p:spTgt spid="1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997378" name="Slide Number Placeholder 3"/>
          <p:cNvSpPr>
            <a:spLocks noGrp="1"/>
          </p:cNvSpPr>
          <p:nvPr>
            <p:ph type="sldNum" sz="quarter" idx="12"/>
          </p:nvPr>
        </p:nvSpPr>
        <p:spPr bwMode="auto">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EC77895A-6EA3-4854-8442-177A702022B0}" type="slidenum">
              <a:rPr lang="en-US" altLang="en-US" sz="1000" b="1" smtClean="0">
                <a:solidFill>
                  <a:srgbClr val="FFFFFF"/>
                </a:solidFill>
                <a:latin typeface="Verdana" pitchFamily="34" charset="0"/>
              </a:rPr>
              <a:pPr eaLnBrk="1" hangingPunct="1">
                <a:spcBef>
                  <a:spcPct val="0"/>
                </a:spcBef>
                <a:buFontTx/>
                <a:buNone/>
              </a:pPr>
              <a:t>9</a:t>
            </a:fld>
            <a:endParaRPr lang="en-US" altLang="en-US" sz="1000" b="1" smtClean="0">
              <a:solidFill>
                <a:srgbClr val="FFFFFF"/>
              </a:solidFill>
              <a:latin typeface="Verdana" pitchFamily="34" charset="0"/>
            </a:endParaRPr>
          </a:p>
        </p:txBody>
      </p:sp>
      <p:cxnSp>
        <p:nvCxnSpPr>
          <p:cNvPr id="997379" name="Straight Connector 12"/>
          <p:cNvCxnSpPr>
            <a:cxnSpLocks noChangeShapeType="1"/>
          </p:cNvCxnSpPr>
          <p:nvPr/>
        </p:nvCxnSpPr>
        <p:spPr bwMode="auto">
          <a:xfrm>
            <a:off x="723900" y="706438"/>
            <a:ext cx="8077200" cy="1587"/>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sp>
        <p:nvSpPr>
          <p:cNvPr id="997380" name="TextBox 5"/>
          <p:cNvSpPr txBox="1">
            <a:spLocks noChangeArrowheads="1"/>
          </p:cNvSpPr>
          <p:nvPr/>
        </p:nvSpPr>
        <p:spPr bwMode="auto">
          <a:xfrm>
            <a:off x="647700" y="0"/>
            <a:ext cx="7848600" cy="708025"/>
          </a:xfrm>
          <a:prstGeom prst="rect">
            <a:avLst/>
          </a:prstGeom>
          <a:noFill/>
          <a:ln>
            <a:noFill/>
          </a:ln>
          <a:effectLst>
            <a:outerShdw dist="38100" dir="2700000"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4000" b="1">
                <a:solidFill>
                  <a:srgbClr val="FFFF00"/>
                </a:solidFill>
                <a:latin typeface="Verdana" pitchFamily="34" charset="0"/>
              </a:rPr>
              <a:t>Revelation 10</a:t>
            </a:r>
          </a:p>
        </p:txBody>
      </p:sp>
      <p:sp>
        <p:nvSpPr>
          <p:cNvPr id="997381" name="Footer Placeholder 7"/>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000" b="1" smtClean="0">
                <a:solidFill>
                  <a:srgbClr val="FFFFFF"/>
                </a:solidFill>
                <a:latin typeface="Verdana" pitchFamily="34" charset="0"/>
              </a:rPr>
              <a:t>Revelation 10 Lesson</a:t>
            </a:r>
          </a:p>
        </p:txBody>
      </p:sp>
      <p:sp>
        <p:nvSpPr>
          <p:cNvPr id="997382" name="Date Placeholder 1"/>
          <p:cNvSpPr>
            <a:spLocks noGrp="1"/>
          </p:cNvSpPr>
          <p:nvPr>
            <p:ph type="dt" sz="quarter" idx="10"/>
          </p:nvPr>
        </p:nvSpPr>
        <p:spPr bwMode="auto">
          <a:xfrm>
            <a:off x="457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715F56F3-C667-42F0-80F0-D3FB83F2AED5}" type="datetime1">
              <a:rPr lang="en-US" altLang="en-US" sz="1000" smtClean="0">
                <a:solidFill>
                  <a:srgbClr val="FFFFFF"/>
                </a:solidFill>
                <a:latin typeface="Verdana" pitchFamily="34" charset="0"/>
              </a:rPr>
              <a:pPr eaLnBrk="1" hangingPunct="1">
                <a:spcBef>
                  <a:spcPct val="0"/>
                </a:spcBef>
                <a:buFontTx/>
                <a:buNone/>
              </a:pPr>
              <a:t>2/27/2022</a:t>
            </a:fld>
            <a:endParaRPr lang="en-US" altLang="en-US" sz="1000" smtClean="0">
              <a:solidFill>
                <a:srgbClr val="FFFFFF"/>
              </a:solidFill>
              <a:latin typeface="Verdana" pitchFamily="34" charset="0"/>
            </a:endParaRPr>
          </a:p>
        </p:txBody>
      </p:sp>
      <p:sp>
        <p:nvSpPr>
          <p:cNvPr id="997383" name="TextBox 16"/>
          <p:cNvSpPr txBox="1">
            <a:spLocks noChangeArrowheads="1"/>
          </p:cNvSpPr>
          <p:nvPr/>
        </p:nvSpPr>
        <p:spPr bwMode="auto">
          <a:xfrm>
            <a:off x="647700" y="1438275"/>
            <a:ext cx="8039100" cy="523875"/>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2800" b="1" i="1">
                <a:solidFill>
                  <a:srgbClr val="FFFFFF"/>
                </a:solidFill>
                <a:latin typeface="Verdana" pitchFamily="34" charset="0"/>
              </a:rPr>
              <a:t>The Little Book and Seven Thunders</a:t>
            </a:r>
          </a:p>
        </p:txBody>
      </p:sp>
      <p:sp>
        <p:nvSpPr>
          <p:cNvPr id="16" name="TextBox 15"/>
          <p:cNvSpPr txBox="1">
            <a:spLocks noChangeArrowheads="1"/>
          </p:cNvSpPr>
          <p:nvPr/>
        </p:nvSpPr>
        <p:spPr bwMode="auto">
          <a:xfrm>
            <a:off x="303213" y="2900363"/>
            <a:ext cx="88296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a:solidFill>
                  <a:srgbClr val="FFFFFF"/>
                </a:solidFill>
                <a:latin typeface="Verdana" pitchFamily="34" charset="0"/>
              </a:rPr>
              <a:t> There is no record of what He cried with a loud voice, but the context would indicate that it was a mighty claim of ownership.</a:t>
            </a:r>
          </a:p>
        </p:txBody>
      </p:sp>
      <p:sp>
        <p:nvSpPr>
          <p:cNvPr id="997385" name="TextBox 13"/>
          <p:cNvSpPr txBox="1">
            <a:spLocks noChangeArrowheads="1"/>
          </p:cNvSpPr>
          <p:nvPr/>
        </p:nvSpPr>
        <p:spPr bwMode="auto">
          <a:xfrm>
            <a:off x="303213" y="1973263"/>
            <a:ext cx="88407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Tx/>
              <a:buNone/>
            </a:pPr>
            <a:r>
              <a:rPr lang="en-US" altLang="en-US" sz="2000" b="1" i="1">
                <a:solidFill>
                  <a:srgbClr val="FFFFFF"/>
                </a:solidFill>
                <a:latin typeface="Verdana" pitchFamily="34" charset="0"/>
              </a:rPr>
              <a:t>Revelation 10:3.</a:t>
            </a:r>
            <a:r>
              <a:rPr lang="en-US" altLang="en-US" sz="2000" b="1" i="1">
                <a:solidFill>
                  <a:srgbClr val="FFFF00"/>
                </a:solidFill>
                <a:latin typeface="Verdana" pitchFamily="34" charset="0"/>
              </a:rPr>
              <a:t> And cried with a loud voice, as when a lion roareth: and when he had cried, seven thunders uttered their voices.</a:t>
            </a:r>
          </a:p>
        </p:txBody>
      </p:sp>
      <p:sp>
        <p:nvSpPr>
          <p:cNvPr id="997386" name="TextBox 18"/>
          <p:cNvSpPr txBox="1">
            <a:spLocks noChangeArrowheads="1"/>
          </p:cNvSpPr>
          <p:nvPr/>
        </p:nvSpPr>
        <p:spPr bwMode="auto">
          <a:xfrm>
            <a:off x="457201" y="708025"/>
            <a:ext cx="6725478" cy="646113"/>
          </a:xfrm>
          <a:prstGeom prst="rect">
            <a:avLst/>
          </a:prstGeom>
          <a:noFill/>
          <a:ln>
            <a:noFill/>
          </a:ln>
          <a:effectLst>
            <a:outerShdw dist="38100" dir="2700000" rotWithShape="0">
              <a:srgbClr val="FF0000">
                <a:alpha val="98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US" altLang="en-US" sz="3600" b="1" i="1" dirty="0">
                <a:solidFill>
                  <a:srgbClr val="FFFFFF"/>
                </a:solidFill>
                <a:latin typeface="Verdana" pitchFamily="34" charset="0"/>
              </a:rPr>
              <a:t>Bitter-Sweet Inheritance</a:t>
            </a:r>
          </a:p>
        </p:txBody>
      </p:sp>
      <p:sp>
        <p:nvSpPr>
          <p:cNvPr id="15" name="TextBox 14"/>
          <p:cNvSpPr txBox="1">
            <a:spLocks noChangeArrowheads="1"/>
          </p:cNvSpPr>
          <p:nvPr/>
        </p:nvSpPr>
        <p:spPr bwMode="auto">
          <a:xfrm>
            <a:off x="303213" y="5381625"/>
            <a:ext cx="8485187"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a:solidFill>
                  <a:srgbClr val="FFFFFF"/>
                </a:solidFill>
                <a:latin typeface="Verdana" pitchFamily="34" charset="0"/>
              </a:rPr>
              <a:t> It is probable that these seven thunderous voices which followed the great cry of the Lord as He stood on earth, were nothing less than seven pronouncements from the very throne of God.</a:t>
            </a:r>
          </a:p>
        </p:txBody>
      </p:sp>
      <p:sp>
        <p:nvSpPr>
          <p:cNvPr id="20" name="TextBox 19"/>
          <p:cNvSpPr txBox="1">
            <a:spLocks noChangeArrowheads="1"/>
          </p:cNvSpPr>
          <p:nvPr/>
        </p:nvSpPr>
        <p:spPr bwMode="auto">
          <a:xfrm>
            <a:off x="303213" y="3914775"/>
            <a:ext cx="84851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a:solidFill>
                  <a:srgbClr val="FFFFFF"/>
                </a:solidFill>
                <a:latin typeface="Verdana" pitchFamily="34" charset="0"/>
              </a:rPr>
              <a:t> No recorded human response to His cry, and the dwellers on earth continue blindly in their rebellion.  </a:t>
            </a:r>
          </a:p>
        </p:txBody>
      </p:sp>
      <p:sp>
        <p:nvSpPr>
          <p:cNvPr id="13" name="TextBox 12"/>
          <p:cNvSpPr txBox="1">
            <a:spLocks noChangeArrowheads="1"/>
          </p:cNvSpPr>
          <p:nvPr/>
        </p:nvSpPr>
        <p:spPr bwMode="auto">
          <a:xfrm>
            <a:off x="315913" y="4673600"/>
            <a:ext cx="84851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1" fontAlgn="base" hangingPunct="1">
              <a:spcBef>
                <a:spcPct val="0"/>
              </a:spcBef>
              <a:spcAft>
                <a:spcPct val="0"/>
              </a:spcAft>
              <a:buClr>
                <a:srgbClr val="FFFF00"/>
              </a:buClr>
              <a:buFont typeface="Lucida Grande" charset="0"/>
              <a:buChar char="➡"/>
            </a:pPr>
            <a:r>
              <a:rPr lang="en-US" altLang="en-US" sz="2000" b="1" i="1">
                <a:solidFill>
                  <a:srgbClr val="FFFFFF"/>
                </a:solidFill>
                <a:latin typeface="Verdana" pitchFamily="34" charset="0"/>
              </a:rPr>
              <a:t> The only response was a great sevenfold thundering from heaven.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0879" y="101410"/>
            <a:ext cx="1627529" cy="1435842"/>
          </a:xfrm>
          <a:prstGeom prst="rect">
            <a:avLst/>
          </a:prstGeom>
        </p:spPr>
      </p:pic>
    </p:spTree>
    <p:extLst>
      <p:ext uri="{BB962C8B-B14F-4D97-AF65-F5344CB8AC3E}">
        <p14:creationId xmlns:p14="http://schemas.microsoft.com/office/powerpoint/2010/main" val="3338110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900" decel="100000" fill="hold"/>
                                        <p:tgtEl>
                                          <p:spTgt spid="2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900" decel="100000" fill="hold"/>
                                        <p:tgtEl>
                                          <p:spTgt spid="13"/>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P spid="20" grpId="0"/>
      <p:bldP spid="13" grpId="0"/>
    </p:bldLst>
  </p:timing>
</p:sld>
</file>

<file path=ppt/theme/theme1.xml><?xml version="1.0" encoding="utf-8"?>
<a:theme xmlns:a="http://schemas.openxmlformats.org/drawingml/2006/main" name="30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3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3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3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3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3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3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3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3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3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3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0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3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3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3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3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3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3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3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3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3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33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9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33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0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0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0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TotalTime>
  <Words>6331</Words>
  <Application>Microsoft Office PowerPoint</Application>
  <PresentationFormat>On-screen Show (4:3)</PresentationFormat>
  <Paragraphs>392</Paragraphs>
  <Slides>31</Slides>
  <Notes>30</Notes>
  <HiddenSlides>0</HiddenSlides>
  <MMClips>0</MMClips>
  <ScaleCrop>false</ScaleCrop>
  <HeadingPairs>
    <vt:vector size="4" baseType="variant">
      <vt:variant>
        <vt:lpstr>Theme</vt:lpstr>
      </vt:variant>
      <vt:variant>
        <vt:i4>31</vt:i4>
      </vt:variant>
      <vt:variant>
        <vt:lpstr>Slide Titles</vt:lpstr>
      </vt:variant>
      <vt:variant>
        <vt:i4>31</vt:i4>
      </vt:variant>
    </vt:vector>
  </HeadingPairs>
  <TitlesOfParts>
    <vt:vector size="62" baseType="lpstr">
      <vt:lpstr>305_Office Theme</vt:lpstr>
      <vt:lpstr>306_Office Theme</vt:lpstr>
      <vt:lpstr>95_Office Theme</vt:lpstr>
      <vt:lpstr>307_Office Theme</vt:lpstr>
      <vt:lpstr>308_Office Theme</vt:lpstr>
      <vt:lpstr>309_Office Theme</vt:lpstr>
      <vt:lpstr>310_Office Theme</vt:lpstr>
      <vt:lpstr>311_Office Theme</vt:lpstr>
      <vt:lpstr>312_Office Theme</vt:lpstr>
      <vt:lpstr>313_Office Theme</vt:lpstr>
      <vt:lpstr>314_Office Theme</vt:lpstr>
      <vt:lpstr>315_Office Theme</vt:lpstr>
      <vt:lpstr>316_Office Theme</vt:lpstr>
      <vt:lpstr>317_Office Theme</vt:lpstr>
      <vt:lpstr>318_Office Theme</vt:lpstr>
      <vt:lpstr>319_Office Theme</vt:lpstr>
      <vt:lpstr>320_Office Theme</vt:lpstr>
      <vt:lpstr>321_Office Theme</vt:lpstr>
      <vt:lpstr>322_Office Theme</vt:lpstr>
      <vt:lpstr>323_Office Theme</vt:lpstr>
      <vt:lpstr>324_Office Theme</vt:lpstr>
      <vt:lpstr>325_Office Theme</vt:lpstr>
      <vt:lpstr>326_Office Theme</vt:lpstr>
      <vt:lpstr>327_Office Theme</vt:lpstr>
      <vt:lpstr>328_Office Theme</vt:lpstr>
      <vt:lpstr>330_Office Theme</vt:lpstr>
      <vt:lpstr>331_Office Theme</vt:lpstr>
      <vt:lpstr>332_Office Theme</vt:lpstr>
      <vt:lpstr>333_Office Theme</vt:lpstr>
      <vt:lpstr>334_Office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Herman</dc:creator>
  <cp:lastModifiedBy>Herman</cp:lastModifiedBy>
  <cp:revision>4</cp:revision>
  <dcterms:created xsi:type="dcterms:W3CDTF">2022-02-22T17:14:02Z</dcterms:created>
  <dcterms:modified xsi:type="dcterms:W3CDTF">2022-02-27T18:36:45Z</dcterms:modified>
</cp:coreProperties>
</file>