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 id="2147484076" r:id="rId33"/>
    <p:sldMasterId id="2147484089" r:id="rId34"/>
    <p:sldMasterId id="2147484102" r:id="rId35"/>
  </p:sldMasterIdLst>
  <p:notesMasterIdLst>
    <p:notesMasterId r:id="rId72"/>
  </p:notesMasterIdLst>
  <p:sldIdLst>
    <p:sldId id="257" r:id="rId36"/>
    <p:sldId id="258"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A437B-EA2B-40A0-886E-DE64E2A46ED3}" type="datetimeFigureOut">
              <a:rPr lang="en-US" smtClean="0"/>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3BCC4-7C17-4CF4-948C-E911EA881FE9}" type="slidenum">
              <a:rPr lang="en-US" smtClean="0"/>
              <a:t>‹#›</a:t>
            </a:fld>
            <a:endParaRPr lang="en-US"/>
          </a:p>
        </p:txBody>
      </p:sp>
    </p:spTree>
    <p:extLst>
      <p:ext uri="{BB962C8B-B14F-4D97-AF65-F5344CB8AC3E}">
        <p14:creationId xmlns:p14="http://schemas.microsoft.com/office/powerpoint/2010/main" val="280277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Orthodox tradition, </a:t>
            </a:r>
            <a:r>
              <a:rPr lang="en-US" dirty="0" err="1" smtClean="0"/>
              <a:t>Onesiphorus</a:t>
            </a:r>
            <a:r>
              <a:rPr lang="en-US" dirty="0" smtClean="0"/>
              <a:t> was a bishop at Colophon and later at Corinth. He supposedly became a martyr in </a:t>
            </a:r>
            <a:r>
              <a:rPr lang="en-US" dirty="0" err="1" smtClean="0"/>
              <a:t>Parium</a:t>
            </a:r>
            <a:r>
              <a:rPr lang="en-US" dirty="0" smtClean="0"/>
              <a:t> near Ephesus. However, these details are traditions from outside of Scripture and are uncertain. This is the only biblical book that speaks of </a:t>
            </a:r>
            <a:r>
              <a:rPr lang="en-US" dirty="0" err="1" smtClean="0"/>
              <a:t>Onesiphorus</a:t>
            </a:r>
            <a:r>
              <a:rPr lang="en-US" dirty="0" smtClean="0"/>
              <a:t> and his actions.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8:31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32C8A9-97A5-4D4F-A4CA-CC18FE53BF93}" type="slidenum">
              <a:rPr lang="en-US" altLang="en-US" smtClean="0">
                <a:solidFill>
                  <a:srgbClr val="000000"/>
                </a:solidFill>
              </a:rPr>
              <a:pPr eaLnBrk="1" hangingPunct="1">
                <a:spcBef>
                  <a:spcPct val="0"/>
                </a:spcBef>
              </a:pPr>
              <a:t>5</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32C8A9-97A5-4D4F-A4CA-CC18FE53BF93}"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8/22/2022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65004595"/>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969835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5024813"/>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3040572"/>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0858148"/>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4713866"/>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726294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072944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39470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456467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1457674"/>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14858849"/>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884976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3586668"/>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544869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2037467"/>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4255690"/>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5361346"/>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6541809"/>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647018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996461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24023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16358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6005447"/>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234285"/>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86628286"/>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7077857"/>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24115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2437742"/>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8829814"/>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158413"/>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7731328"/>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6879948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5179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96767550"/>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297130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429896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595251"/>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64797772"/>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1651267"/>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1657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6301626"/>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5256137"/>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5381665"/>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6497545"/>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7119125"/>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720434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649436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513970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636884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9348587"/>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73445024"/>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664721"/>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472663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9873448"/>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6332557"/>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06171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1530252"/>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9530298"/>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149661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187261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613382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121435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292341"/>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97015223"/>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25097680"/>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9248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17288996"/>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5133413"/>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2029566"/>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9969943"/>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9707193"/>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783860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20109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821511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702637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7356377"/>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66070734"/>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7046273"/>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5855783"/>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771757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7005694"/>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8601668"/>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7125606"/>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8400867"/>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1263920"/>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570163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913173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83511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9818976"/>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2565377"/>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46181799"/>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0329877"/>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050851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5289816"/>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5185171"/>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553077"/>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2813554"/>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389593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04638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5607073"/>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624073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471146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6227351"/>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49720120"/>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3063758"/>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666283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4736682"/>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25359965"/>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2941241"/>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8476934"/>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0373975"/>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898588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712411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687647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239972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408956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741114"/>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86997744"/>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9106186"/>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967262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5076529"/>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9198840"/>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49128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2140211"/>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7550704"/>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2362591"/>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313396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75323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412211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011110"/>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60135744"/>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52593246"/>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56649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4312629"/>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6136121"/>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6830025"/>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7008295"/>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1221172"/>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2619475"/>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3669797"/>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989076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193645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1924853"/>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40579830"/>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838717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2977294"/>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85856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8623247"/>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2930520"/>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8693924"/>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6964319"/>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48691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455185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580416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2958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4761108"/>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1179551"/>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91402454"/>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3831649"/>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650509"/>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8026783"/>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446026"/>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9131224"/>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9888539"/>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7175927"/>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95380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6037652"/>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79461461"/>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713350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447312"/>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65789543"/>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10689296"/>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522539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9862895"/>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1441780"/>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5638830"/>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6310342"/>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4067001"/>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2816692"/>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616453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0321829"/>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817181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9910908"/>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95190126"/>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6719996"/>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5052061"/>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0792729"/>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0756525"/>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1934533"/>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6545052"/>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4935030"/>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4729737"/>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6227301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0567138"/>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1591341"/>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264471"/>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553442474"/>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8770475"/>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1319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69540876"/>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281222"/>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7117162"/>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14420"/>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9429667"/>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406192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282219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962395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7300669"/>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565823"/>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3404112"/>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6745473"/>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9048192"/>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36808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80106"/>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0828639"/>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4229872"/>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7227473"/>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9200471"/>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110112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3656313"/>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1345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1217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4130331"/>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572049"/>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12657134"/>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3758519"/>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2769962"/>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0207196"/>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0519393"/>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4689182"/>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4116236"/>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1422266"/>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97234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5553345"/>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100360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153530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053290"/>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0095342"/>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2955086"/>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233456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3015824"/>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2033982"/>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5361024"/>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1317884"/>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2942272"/>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3940458"/>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3381276"/>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552069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8176936"/>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599278"/>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80738127"/>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5475764"/>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46729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76130031"/>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5642015"/>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7460466"/>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7399731"/>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448470"/>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91083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26392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9084780"/>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0920961"/>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5979714"/>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86012649"/>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9204042"/>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31906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338163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1860062"/>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9212152"/>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957713"/>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1163882"/>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521739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1813766"/>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684335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70763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601704"/>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53899137"/>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304362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0679004"/>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0828848"/>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1751958"/>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2985535"/>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1651500"/>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7620258"/>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2492163"/>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8995378"/>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942917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65988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1998920"/>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9384615"/>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41983820"/>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7162256"/>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68876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2357015"/>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6897482"/>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0453183"/>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4796291"/>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1185570"/>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26100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12335477"/>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7666639"/>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6218617"/>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6108653"/>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95171808"/>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2181498"/>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855638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4857398"/>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9521055"/>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2194563"/>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8241372"/>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3818295"/>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5183258"/>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1835974"/>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055619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146801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7159279"/>
      </p:ext>
    </p:extLst>
  </p:cSld>
  <p:clrMapOvr>
    <a:masterClrMapping/>
  </p:clrMapOvr>
  <p:transition>
    <p:wipe dir="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74606941"/>
      </p:ext>
    </p:extLst>
  </p:cSld>
  <p:clrMapOvr>
    <a:masterClrMapping/>
  </p:clrMapOvr>
  <p:transition>
    <p:wipe dir="d"/>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8030090"/>
      </p:ext>
    </p:extLst>
  </p:cSld>
  <p:clrMapOvr>
    <a:masterClrMapping/>
  </p:clrMapOvr>
  <p:transition>
    <p:wipe dir="d"/>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1390218"/>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8149669"/>
      </p:ext>
    </p:extLst>
  </p:cSld>
  <p:clrMapOvr>
    <a:masterClrMapping/>
  </p:clrMapOvr>
  <p:transition>
    <p:wipe dir="d"/>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0659834"/>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9091045"/>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0698491"/>
      </p:ext>
    </p:extLst>
  </p:cSld>
  <p:clrMapOvr>
    <a:masterClrMapping/>
  </p:clrMapOvr>
  <p:transition>
    <p:wipe dir="d"/>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9558299"/>
      </p:ext>
    </p:extLst>
  </p:cSld>
  <p:clrMapOvr>
    <a:masterClrMapping/>
  </p:clrMapOvr>
  <p:transition>
    <p:wipe dir="d"/>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149331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253722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4509053"/>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933717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079215"/>
      </p:ext>
    </p:extLst>
  </p:cSld>
  <p:clrMapOvr>
    <a:masterClrMapping/>
  </p:clrMapOvr>
  <p:transition>
    <p:wipe di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89419407"/>
      </p:ext>
    </p:extLst>
  </p:cSld>
  <p:clrMapOvr>
    <a:masterClrMapping/>
  </p:clrMapOvr>
  <p:transition>
    <p:wipe dir="d"/>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0193261"/>
      </p:ext>
    </p:extLst>
  </p:cSld>
  <p:clrMapOvr>
    <a:masterClrMapping/>
  </p:clrMapOvr>
  <p:transition>
    <p:wipe dir="d"/>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07439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757158"/>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4418547"/>
      </p:ext>
    </p:extLst>
  </p:cSld>
  <p:clrMapOvr>
    <a:masterClrMapping/>
  </p:clrMapOvr>
  <p:transition>
    <p:wipe dir="d"/>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0381264"/>
      </p:ext>
    </p:extLst>
  </p:cSld>
  <p:clrMapOvr>
    <a:masterClrMapping/>
  </p:clrMapOvr>
  <p:transition>
    <p:wipe dir="d"/>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0430314"/>
      </p:ext>
    </p:extLst>
  </p:cSld>
  <p:clrMapOvr>
    <a:masterClrMapping/>
  </p:clrMapOvr>
  <p:transition>
    <p:wipe dir="d"/>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6329462"/>
      </p:ext>
    </p:extLst>
  </p:cSld>
  <p:clrMapOvr>
    <a:masterClrMapping/>
  </p:clrMapOvr>
  <p:transition>
    <p:wipe dir="d"/>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1042003"/>
      </p:ext>
    </p:extLst>
  </p:cSld>
  <p:clrMapOvr>
    <a:masterClrMapping/>
  </p:clrMapOvr>
  <p:transition>
    <p:wipe dir="d"/>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8865429"/>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781497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1740344"/>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7022087"/>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519656"/>
      </p:ext>
    </p:extLst>
  </p:cSld>
  <p:clrMapOvr>
    <a:masterClrMapping/>
  </p:clrMapOvr>
  <p:transition>
    <p:wipe dir="d"/>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81451554"/>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507617"/>
      </p:ext>
    </p:extLst>
  </p:cSld>
  <p:clrMapOvr>
    <a:masterClrMapping/>
  </p:clrMapOvr>
  <p:transition>
    <p:wipe dir="d"/>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1383347"/>
      </p:ext>
    </p:extLst>
  </p:cSld>
  <p:clrMapOvr>
    <a:masterClrMapping/>
  </p:clrMapOvr>
  <p:transition>
    <p:wipe dir="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4353238"/>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0831040"/>
      </p:ext>
    </p:extLst>
  </p:cSld>
  <p:clrMapOvr>
    <a:masterClrMapping/>
  </p:clrMapOvr>
  <p:transition>
    <p:wipe dir="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8376714"/>
      </p:ext>
    </p:extLst>
  </p:cSld>
  <p:clrMapOvr>
    <a:masterClrMapping/>
  </p:clrMapOvr>
  <p:transition>
    <p:wipe dir="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1876312"/>
      </p:ext>
    </p:extLst>
  </p:cSld>
  <p:clrMapOvr>
    <a:masterClrMapping/>
  </p:clrMapOvr>
  <p:transition>
    <p:wipe dir="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5411837"/>
      </p:ext>
    </p:extLst>
  </p:cSld>
  <p:clrMapOvr>
    <a:masterClrMapping/>
  </p:clrMapOvr>
  <p:transition>
    <p:wipe dir="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2858701"/>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234933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3937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80777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0968398"/>
      </p:ext>
    </p:extLst>
  </p:cSld>
  <p:clrMapOvr>
    <a:masterClrMapping/>
  </p:clrMapOvr>
  <p:transition>
    <p:wipe dir="d"/>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6537917"/>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5049210"/>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17482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71572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0583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42152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081415"/>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96475365"/>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4980053"/>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3201582"/>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77180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4404364"/>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7564084"/>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1989198"/>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0542227"/>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25555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135537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88838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8660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63961209"/>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9405973"/>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59860151"/>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8362116"/>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561960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0657568"/>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89301394"/>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8919193"/>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5679347"/>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31419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971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8295983"/>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11023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408720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0617275"/>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2468580"/>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7281280"/>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5093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6176057"/>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6858605"/>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8891877"/>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4482711"/>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044254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67202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563631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794306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469894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7380279"/>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08182642"/>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5986532"/>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02473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4206045"/>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8/22/2022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2329257"/>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175359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8/22/2022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1392177"/>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4063130"/>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6572171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8/22/2022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425270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426764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820139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048201"/>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8/22/2022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50575243"/>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3057284"/>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8/22/2022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04823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61601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72876143"/>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24781923"/>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97050429"/>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2178630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969909249"/>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12650018"/>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22546487"/>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13200524"/>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53142213"/>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72747559"/>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6671935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08885500"/>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84301880"/>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64052236"/>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0561245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07373555"/>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35159218"/>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27393918"/>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55213226"/>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35513126"/>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1713938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4735373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77477684"/>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35863748"/>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69678664"/>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78417370"/>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50852047"/>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59018808"/>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7163504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3524101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3530907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1888950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03481152"/>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8/22/2022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53610610"/>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0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0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0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 TIMOTHY</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Tree>
    <p:extLst>
      <p:ext uri="{BB962C8B-B14F-4D97-AF65-F5344CB8AC3E}">
        <p14:creationId xmlns:p14="http://schemas.microsoft.com/office/powerpoint/2010/main" val="38545579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1447800"/>
          </a:xfrm>
        </p:spPr>
        <p:txBody>
          <a:bodyPr>
            <a:noAutofit/>
          </a:bodyPr>
          <a:lstStyle/>
          <a:p>
            <a:r>
              <a:rPr lang="en-US" sz="3600" dirty="0" smtClean="0"/>
              <a:t>II TIMOTHY </a:t>
            </a:r>
            <a:r>
              <a:rPr lang="en-US" sz="3600" dirty="0"/>
              <a:t>1:2-4 </a:t>
            </a:r>
            <a:r>
              <a:rPr lang="en-US" sz="3600" dirty="0" smtClean="0"/>
              <a:t>PAUL’S RELATIONSHIP WITH TIMOTHY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52400" y="1447800"/>
            <a:ext cx="8991600" cy="2554545"/>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verse </a:t>
            </a:r>
            <a:r>
              <a:rPr lang="en-US" sz="3200" dirty="0">
                <a:solidFill>
                  <a:srgbClr val="FFFF00"/>
                </a:solidFill>
              </a:rPr>
              <a:t>also includes </a:t>
            </a:r>
            <a:r>
              <a:rPr lang="en-US" sz="3200" dirty="0">
                <a:solidFill>
                  <a:srgbClr val="FFFF00"/>
                </a:solidFill>
              </a:rPr>
              <a:t>an appeal </a:t>
            </a:r>
            <a:r>
              <a:rPr lang="en-US" sz="3200" dirty="0">
                <a:solidFill>
                  <a:srgbClr val="FFFF00"/>
                </a:solidFill>
              </a:rPr>
              <a:t>for </a:t>
            </a:r>
            <a:r>
              <a:rPr lang="en-US" sz="3200" dirty="0">
                <a:solidFill>
                  <a:srgbClr val="FFFF00"/>
                </a:solidFill>
              </a:rPr>
              <a:t>"Grace, mercy, </a:t>
            </a:r>
            <a:r>
              <a:rPr lang="en-US" sz="3200" dirty="0">
                <a:solidFill>
                  <a:srgbClr val="FFFF00"/>
                </a:solidFill>
              </a:rPr>
              <a:t>and peace</a:t>
            </a:r>
            <a:r>
              <a:rPr lang="en-US" sz="3200" i="1" dirty="0">
                <a:solidFill>
                  <a:srgbClr val="FFFF00"/>
                </a:solidFill>
              </a:rPr>
              <a:t>“ </a:t>
            </a:r>
            <a:r>
              <a:rPr lang="en-US" sz="3200" dirty="0">
                <a:solidFill>
                  <a:srgbClr val="FFFF00"/>
                </a:solidFill>
              </a:rPr>
              <a:t>which are especially needed </a:t>
            </a:r>
            <a:r>
              <a:rPr lang="en-US" sz="3200" dirty="0">
                <a:solidFill>
                  <a:srgbClr val="FFFF00"/>
                </a:solidFill>
              </a:rPr>
              <a:t>by </a:t>
            </a:r>
            <a:r>
              <a:rPr lang="en-US" sz="3200" dirty="0">
                <a:solidFill>
                  <a:srgbClr val="FFFF00"/>
                </a:solidFill>
              </a:rPr>
              <a:t>those in the ministry. The mention of "God </a:t>
            </a:r>
            <a:r>
              <a:rPr lang="en-US" sz="3200" dirty="0">
                <a:solidFill>
                  <a:srgbClr val="FFFF00"/>
                </a:solidFill>
              </a:rPr>
              <a:t>the Father and Christ Jesus our Lord" </a:t>
            </a:r>
            <a:r>
              <a:rPr lang="en-US" sz="3200" dirty="0">
                <a:solidFill>
                  <a:srgbClr val="FFFF00"/>
                </a:solidFill>
              </a:rPr>
              <a:t>together emphasis their co-equal existence.</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891372"/>
            <a:ext cx="4267200" cy="2861232"/>
          </a:xfrm>
          <a:prstGeom prst="rect">
            <a:avLst/>
          </a:prstGeom>
        </p:spPr>
      </p:pic>
    </p:spTree>
    <p:extLst>
      <p:ext uri="{BB962C8B-B14F-4D97-AF65-F5344CB8AC3E}">
        <p14:creationId xmlns:p14="http://schemas.microsoft.com/office/powerpoint/2010/main" val="38436104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smtClean="0"/>
              <a:t>II TIMOTHY </a:t>
            </a:r>
            <a:r>
              <a:rPr lang="en-US" sz="3600" dirty="0"/>
              <a:t>1:2-4 </a:t>
            </a:r>
            <a:r>
              <a:rPr lang="en-US" sz="3600" dirty="0" smtClean="0"/>
              <a:t>PAUL’S RELATIONSHIP WITH TIMOTHY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600200"/>
            <a:ext cx="8915400" cy="2062103"/>
          </a:xfrm>
          <a:prstGeom prst="rect">
            <a:avLst/>
          </a:prstGeom>
          <a:noFill/>
        </p:spPr>
        <p:txBody>
          <a:bodyPr wrap="square" rtlCol="0">
            <a:spAutoFit/>
          </a:bodyPr>
          <a:lstStyle/>
          <a:p>
            <a:r>
              <a:rPr lang="en-US" sz="3200" b="1" dirty="0">
                <a:solidFill>
                  <a:srgbClr val="0070C0"/>
                </a:solidFill>
              </a:rPr>
              <a:t>1.3 </a:t>
            </a:r>
            <a:r>
              <a:rPr lang="en-US" sz="3200" b="1" dirty="0">
                <a:solidFill>
                  <a:prstClr val="white"/>
                </a:solidFill>
              </a:rPr>
              <a:t>I thank God, whom I serve from my forefathers with pure conscience, that without ceasing I have remembrance of thee in my prayers night and day;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3536865"/>
            <a:ext cx="8915400" cy="3046988"/>
          </a:xfrm>
          <a:prstGeom prst="rect">
            <a:avLst/>
          </a:prstGeom>
          <a:noFill/>
        </p:spPr>
        <p:txBody>
          <a:bodyPr wrap="square" rtlCol="0">
            <a:spAutoFit/>
          </a:bodyPr>
          <a:lstStyle/>
          <a:p>
            <a:r>
              <a:rPr lang="en-US" sz="3200" dirty="0">
                <a:solidFill>
                  <a:srgbClr val="FFFF00"/>
                </a:solidFill>
              </a:rPr>
              <a:t>Paul recalls </a:t>
            </a:r>
            <a:r>
              <a:rPr lang="en-US" sz="3200" dirty="0">
                <a:solidFill>
                  <a:srgbClr val="FFFF00"/>
                </a:solidFill>
              </a:rPr>
              <a:t>his godly ancestry. He, like Timothy, had been trained as a child to serve God, </a:t>
            </a:r>
            <a:r>
              <a:rPr lang="en-US" sz="3200" dirty="0">
                <a:solidFill>
                  <a:srgbClr val="FFFF00"/>
                </a:solidFill>
              </a:rPr>
              <a:t>and </a:t>
            </a:r>
            <a:r>
              <a:rPr lang="en-US" sz="3200" dirty="0">
                <a:solidFill>
                  <a:srgbClr val="FFFF00"/>
                </a:solidFill>
              </a:rPr>
              <a:t>his service </a:t>
            </a:r>
            <a:r>
              <a:rPr lang="en-US" sz="3200" dirty="0">
                <a:solidFill>
                  <a:srgbClr val="FFFF00"/>
                </a:solidFill>
              </a:rPr>
              <a:t>had always </a:t>
            </a:r>
            <a:r>
              <a:rPr lang="en-US" sz="3200" dirty="0">
                <a:solidFill>
                  <a:srgbClr val="FFFF00"/>
                </a:solidFill>
              </a:rPr>
              <a:t>been rendered with a good conscience. Paul undoubtedly prayed for Timothy often, and when he did he thanked God for his friend. I remember you</a:t>
            </a:r>
          </a:p>
        </p:txBody>
      </p:sp>
    </p:spTree>
    <p:extLst>
      <p:ext uri="{BB962C8B-B14F-4D97-AF65-F5344CB8AC3E}">
        <p14:creationId xmlns:p14="http://schemas.microsoft.com/office/powerpoint/2010/main" val="9150237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smtClean="0"/>
              <a:t>II TIMOTHY </a:t>
            </a:r>
            <a:r>
              <a:rPr lang="en-US" sz="3600" dirty="0"/>
              <a:t>1:2-4 </a:t>
            </a:r>
            <a:r>
              <a:rPr lang="en-US" sz="3600" dirty="0" smtClean="0"/>
              <a:t>PAUL’S RELATIONSHIP WITH TIMOTHY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600200"/>
            <a:ext cx="2971800" cy="1077218"/>
          </a:xfrm>
          <a:prstGeom prst="rect">
            <a:avLst/>
          </a:prstGeom>
          <a:noFill/>
        </p:spPr>
        <p:txBody>
          <a:bodyPr wrap="square" rtlCol="0">
            <a:spAutoFit/>
          </a:bodyPr>
          <a:lstStyle/>
          <a:p>
            <a:r>
              <a:rPr lang="en-US" sz="3200" b="1" dirty="0">
                <a:solidFill>
                  <a:srgbClr val="FFFF00"/>
                </a:solidFill>
              </a:rPr>
              <a:t>in my prayers </a:t>
            </a:r>
            <a:r>
              <a:rPr lang="en-US" sz="3200" b="1" dirty="0">
                <a:solidFill>
                  <a:srgbClr val="FFFF00"/>
                </a:solidFill>
              </a:rPr>
              <a:t>night and </a:t>
            </a:r>
            <a:r>
              <a:rPr lang="en-US" sz="3200" b="1" dirty="0">
                <a:solidFill>
                  <a:srgbClr val="FFFF00"/>
                </a:solidFill>
              </a:rPr>
              <a:t>day.</a:t>
            </a:r>
            <a:endParaRPr lang="en-US" sz="3200" dirty="0">
              <a:solidFill>
                <a:srgbClr val="FFFF00"/>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735900"/>
            <a:ext cx="3505200" cy="496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4256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smtClean="0"/>
              <a:t>II TIMOTHY </a:t>
            </a:r>
            <a:r>
              <a:rPr lang="en-US" sz="3600" dirty="0"/>
              <a:t>1:2-4 </a:t>
            </a:r>
            <a:r>
              <a:rPr lang="en-US" sz="3600" dirty="0" smtClean="0"/>
              <a:t>PAUL’S RELATIONSHIP WITH TIMOTHY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600200"/>
            <a:ext cx="8915400" cy="1077218"/>
          </a:xfrm>
          <a:prstGeom prst="rect">
            <a:avLst/>
          </a:prstGeom>
          <a:noFill/>
        </p:spPr>
        <p:txBody>
          <a:bodyPr wrap="square" rtlCol="0">
            <a:spAutoFit/>
          </a:bodyPr>
          <a:lstStyle/>
          <a:p>
            <a:r>
              <a:rPr lang="en-US" sz="3200" b="1" dirty="0">
                <a:solidFill>
                  <a:srgbClr val="0070C0"/>
                </a:solidFill>
              </a:rPr>
              <a:t>1.4 </a:t>
            </a:r>
            <a:r>
              <a:rPr lang="en-US" sz="3200" b="1" dirty="0">
                <a:solidFill>
                  <a:prstClr val="white"/>
                </a:solidFill>
              </a:rPr>
              <a:t>Greatly desiring to see thee, being mindful of thy tears, that I may be filled with joy;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2514600"/>
            <a:ext cx="8915400" cy="2554545"/>
          </a:xfrm>
          <a:prstGeom prst="rect">
            <a:avLst/>
          </a:prstGeom>
          <a:noFill/>
        </p:spPr>
        <p:txBody>
          <a:bodyPr wrap="square" rtlCol="0">
            <a:spAutoFit/>
          </a:bodyPr>
          <a:lstStyle/>
          <a:p>
            <a:r>
              <a:rPr lang="en-US" sz="3200" dirty="0">
                <a:solidFill>
                  <a:srgbClr val="FFFF00"/>
                </a:solidFill>
              </a:rPr>
              <a:t>Paul continues his encouragement from the previous verse. Here, he acknowledges Timothy's grief over Paul's imprisonment. In his writing, "tears" represent profound sadness for Paul.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38" y="4516842"/>
            <a:ext cx="5770323" cy="2341158"/>
          </a:xfrm>
          <a:prstGeom prst="rect">
            <a:avLst/>
          </a:prstGeom>
        </p:spPr>
      </p:pic>
    </p:spTree>
    <p:extLst>
      <p:ext uri="{BB962C8B-B14F-4D97-AF65-F5344CB8AC3E}">
        <p14:creationId xmlns:p14="http://schemas.microsoft.com/office/powerpoint/2010/main" val="9810552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smtClean="0"/>
              <a:t>II TIMOTHY </a:t>
            </a:r>
            <a:r>
              <a:rPr lang="en-US" sz="3600" dirty="0"/>
              <a:t>1:2-4 </a:t>
            </a:r>
            <a:r>
              <a:rPr lang="en-US" sz="3600" dirty="0" smtClean="0"/>
              <a:t>PAUL’S RELATIONSHIP WITH TIMOTHY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1600200"/>
            <a:ext cx="8915400" cy="4031873"/>
          </a:xfrm>
          <a:prstGeom prst="rect">
            <a:avLst/>
          </a:prstGeom>
          <a:noFill/>
        </p:spPr>
        <p:txBody>
          <a:bodyPr wrap="square" rtlCol="0">
            <a:spAutoFit/>
          </a:bodyPr>
          <a:lstStyle/>
          <a:p>
            <a:r>
              <a:rPr lang="en-US" sz="3200" dirty="0">
                <a:solidFill>
                  <a:srgbClr val="FFFF00"/>
                </a:solidFill>
              </a:rPr>
              <a:t>Paul's desire to see Timothy was not only for Timothy's sake, but also for his </a:t>
            </a:r>
            <a:r>
              <a:rPr lang="en-US" sz="3200" dirty="0">
                <a:solidFill>
                  <a:srgbClr val="FFFF00"/>
                </a:solidFill>
              </a:rPr>
              <a:t>own. The </a:t>
            </a:r>
            <a:r>
              <a:rPr lang="en-US" sz="3200" dirty="0">
                <a:solidFill>
                  <a:srgbClr val="FFFF00"/>
                </a:solidFill>
              </a:rPr>
              <a:t>very sight </a:t>
            </a:r>
            <a:r>
              <a:rPr lang="en-US" sz="3200" dirty="0">
                <a:solidFill>
                  <a:srgbClr val="FFFF00"/>
                </a:solidFill>
              </a:rPr>
              <a:t>of his dearly beloved son Timothy would fill him with joy </a:t>
            </a:r>
            <a:r>
              <a:rPr lang="en-US" sz="3200" dirty="0">
                <a:solidFill>
                  <a:srgbClr val="FFFF00"/>
                </a:solidFill>
              </a:rPr>
              <a:t>                                                                    amidst </a:t>
            </a:r>
            <a:r>
              <a:rPr lang="en-US" sz="3200" dirty="0">
                <a:solidFill>
                  <a:srgbClr val="FFFF00"/>
                </a:solidFill>
              </a:rPr>
              <a:t>all his </a:t>
            </a:r>
            <a:r>
              <a:rPr lang="en-US" sz="3200" dirty="0">
                <a:solidFill>
                  <a:srgbClr val="FFFF00"/>
                </a:solidFill>
              </a:rPr>
              <a:t>troubles                                                      </a:t>
            </a:r>
            <a:r>
              <a:rPr lang="en-US" sz="3200" dirty="0">
                <a:solidFill>
                  <a:srgbClr val="FFFF00"/>
                </a:solidFill>
              </a:rPr>
              <a:t>and afflictions he </a:t>
            </a:r>
            <a:r>
              <a:rPr lang="en-US" sz="3200" dirty="0">
                <a:solidFill>
                  <a:srgbClr val="FFFF00"/>
                </a:solidFill>
              </a:rPr>
              <a:t>                                                             endured </a:t>
            </a:r>
            <a:r>
              <a:rPr lang="en-US" sz="3200" dirty="0">
                <a:solidFill>
                  <a:srgbClr val="FFFF00"/>
                </a:solidFill>
              </a:rPr>
              <a:t>for the </a:t>
            </a:r>
            <a:r>
              <a:rPr lang="en-US" sz="3200" dirty="0">
                <a:solidFill>
                  <a:srgbClr val="FFFF00"/>
                </a:solidFill>
              </a:rPr>
              <a:t>                                                                Gospel.</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218" y="3196225"/>
            <a:ext cx="4633382" cy="3475037"/>
          </a:xfrm>
          <a:prstGeom prst="rect">
            <a:avLst/>
          </a:prstGeom>
        </p:spPr>
      </p:pic>
    </p:spTree>
    <p:extLst>
      <p:ext uri="{BB962C8B-B14F-4D97-AF65-F5344CB8AC3E}">
        <p14:creationId xmlns:p14="http://schemas.microsoft.com/office/powerpoint/2010/main" val="29117412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09600"/>
          </a:xfrm>
        </p:spPr>
        <p:txBody>
          <a:bodyPr>
            <a:noAutofit/>
          </a:bodyPr>
          <a:lstStyle/>
          <a:p>
            <a:r>
              <a:rPr lang="en-US" sz="3600" dirty="0" smtClean="0"/>
              <a:t>II TIMOTHY </a:t>
            </a:r>
            <a:r>
              <a:rPr lang="en-US" sz="3600" dirty="0"/>
              <a:t>1:5 </a:t>
            </a:r>
            <a:r>
              <a:rPr lang="en-US" sz="3600" dirty="0" smtClean="0"/>
              <a:t>TIMOTHY’S FAITH</a:t>
            </a:r>
            <a:endParaRPr lang="en-US" sz="3600" dirty="0">
              <a:ln w="6350">
                <a:solidFill>
                  <a:srgbClr val="FF0000"/>
                </a:solidFill>
              </a:ln>
              <a:effectLst/>
              <a:latin typeface="+mn-lt"/>
            </a:endParaRPr>
          </a:p>
        </p:txBody>
      </p:sp>
      <p:sp>
        <p:nvSpPr>
          <p:cNvPr id="4" name="TextBox 3"/>
          <p:cNvSpPr txBox="1"/>
          <p:nvPr/>
        </p:nvSpPr>
        <p:spPr>
          <a:xfrm>
            <a:off x="218940" y="762000"/>
            <a:ext cx="8848859" cy="2062103"/>
          </a:xfrm>
          <a:prstGeom prst="rect">
            <a:avLst/>
          </a:prstGeom>
          <a:noFill/>
        </p:spPr>
        <p:txBody>
          <a:bodyPr wrap="square" rtlCol="0">
            <a:spAutoFit/>
          </a:bodyPr>
          <a:lstStyle/>
          <a:p>
            <a:r>
              <a:rPr lang="en-US" sz="3200" b="1" dirty="0">
                <a:solidFill>
                  <a:srgbClr val="0070C0"/>
                </a:solidFill>
              </a:rPr>
              <a:t>1.5 </a:t>
            </a:r>
            <a:r>
              <a:rPr lang="en-US" sz="3200" b="1" dirty="0">
                <a:solidFill>
                  <a:prstClr val="white"/>
                </a:solidFill>
              </a:rPr>
              <a:t>When I call to remembrance the unfeigned faith that is in thee, which dwelt first in thy grandmother Lois, and thy mother Eunice; and I am persuaded that in thee also.</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18941" y="2693149"/>
            <a:ext cx="8915400" cy="2554545"/>
          </a:xfrm>
          <a:prstGeom prst="rect">
            <a:avLst/>
          </a:prstGeom>
          <a:noFill/>
        </p:spPr>
        <p:txBody>
          <a:bodyPr wrap="square" rtlCol="0">
            <a:spAutoFit/>
          </a:bodyPr>
          <a:lstStyle/>
          <a:p>
            <a:r>
              <a:rPr lang="en-US" sz="3200" dirty="0">
                <a:solidFill>
                  <a:srgbClr val="FFFF00"/>
                </a:solidFill>
              </a:rPr>
              <a:t>There is great blessing in having a godly heritage. What </a:t>
            </a:r>
            <a:r>
              <a:rPr lang="en-US" sz="3200" dirty="0">
                <a:solidFill>
                  <a:srgbClr val="FFFF00"/>
                </a:solidFill>
              </a:rPr>
              <a:t>a testimony to the faithful foundational work of Lois and Eunice who knew the value of bringing up children in the ways of the </a:t>
            </a:r>
            <a:r>
              <a:rPr lang="en-US" sz="3200" dirty="0">
                <a:solidFill>
                  <a:srgbClr val="FFFF00"/>
                </a:solidFill>
              </a:rPr>
              <a:t>Lord.</a:t>
            </a:r>
            <a:endParaRPr lang="en-US" sz="3200"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771048"/>
            <a:ext cx="4876800" cy="1789716"/>
          </a:xfrm>
          <a:prstGeom prst="rect">
            <a:avLst/>
          </a:prstGeom>
        </p:spPr>
      </p:pic>
    </p:spTree>
    <p:extLst>
      <p:ext uri="{BB962C8B-B14F-4D97-AF65-F5344CB8AC3E}">
        <p14:creationId xmlns:p14="http://schemas.microsoft.com/office/powerpoint/2010/main" val="33555175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1:6-7 </a:t>
            </a:r>
            <a:r>
              <a:rPr lang="en-US" sz="3600" dirty="0" smtClean="0"/>
              <a:t>MAINTAIN A FRESH RELATIONSHIP WITH GOD </a:t>
            </a:r>
            <a:endParaRPr lang="en-US" sz="3600" dirty="0">
              <a:ln w="6350">
                <a:solidFill>
                  <a:srgbClr val="FF0000"/>
                </a:solidFill>
              </a:ln>
              <a:effectLst/>
              <a:latin typeface="+mn-lt"/>
            </a:endParaRPr>
          </a:p>
        </p:txBody>
      </p:sp>
      <p:sp>
        <p:nvSpPr>
          <p:cNvPr id="4" name="TextBox 3"/>
          <p:cNvSpPr txBox="1"/>
          <p:nvPr/>
        </p:nvSpPr>
        <p:spPr>
          <a:xfrm>
            <a:off x="228600" y="1066800"/>
            <a:ext cx="8915400" cy="1569660"/>
          </a:xfrm>
          <a:prstGeom prst="rect">
            <a:avLst/>
          </a:prstGeom>
          <a:noFill/>
        </p:spPr>
        <p:txBody>
          <a:bodyPr wrap="square" rtlCol="0">
            <a:spAutoFit/>
          </a:bodyPr>
          <a:lstStyle/>
          <a:p>
            <a:r>
              <a:rPr lang="en-US" sz="3200" b="1" dirty="0">
                <a:solidFill>
                  <a:srgbClr val="0070C0"/>
                </a:solidFill>
              </a:rPr>
              <a:t>1.6 </a:t>
            </a:r>
            <a:r>
              <a:rPr lang="en-US" sz="3200" b="1" dirty="0">
                <a:solidFill>
                  <a:prstClr val="white"/>
                </a:solidFill>
              </a:rPr>
              <a:t>Wherefore I put thee in remembrance that thou stir up the gift of God, which is in thee by the putting on of my hands.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50371" y="2514600"/>
            <a:ext cx="8915400" cy="4031873"/>
          </a:xfrm>
          <a:prstGeom prst="rect">
            <a:avLst/>
          </a:prstGeom>
          <a:noFill/>
        </p:spPr>
        <p:txBody>
          <a:bodyPr wrap="square" rtlCol="0">
            <a:spAutoFit/>
          </a:bodyPr>
          <a:lstStyle/>
          <a:p>
            <a:r>
              <a:rPr lang="en-US" sz="3200" dirty="0">
                <a:solidFill>
                  <a:srgbClr val="FFFF00"/>
                </a:solidFill>
              </a:rPr>
              <a:t>The gift which Timothy </a:t>
            </a:r>
            <a:r>
              <a:rPr lang="en-US" sz="3200" dirty="0">
                <a:solidFill>
                  <a:srgbClr val="FFFF00"/>
                </a:solidFill>
              </a:rPr>
              <a:t>had                                               </a:t>
            </a:r>
            <a:r>
              <a:rPr lang="en-US" sz="3200" dirty="0">
                <a:solidFill>
                  <a:srgbClr val="FFFF00"/>
                </a:solidFill>
              </a:rPr>
              <a:t>received was the Holy Spirit</a:t>
            </a:r>
            <a:r>
              <a:rPr lang="en-US" sz="3200" dirty="0">
                <a:solidFill>
                  <a:srgbClr val="FFFF00"/>
                </a:solidFill>
              </a:rPr>
              <a:t>;                                                 </a:t>
            </a:r>
            <a:r>
              <a:rPr lang="en-US" sz="3200" dirty="0">
                <a:solidFill>
                  <a:srgbClr val="FFFF00"/>
                </a:solidFill>
              </a:rPr>
              <a:t>and through him, a </a:t>
            </a:r>
            <a:r>
              <a:rPr lang="en-US" sz="3200" dirty="0">
                <a:solidFill>
                  <a:srgbClr val="FFFF00"/>
                </a:solidFill>
              </a:rPr>
              <a:t>particular                                               </a:t>
            </a:r>
            <a:r>
              <a:rPr lang="en-US" sz="3200" dirty="0">
                <a:solidFill>
                  <a:srgbClr val="FFFF00"/>
                </a:solidFill>
              </a:rPr>
              <a:t>power to preach and </a:t>
            </a:r>
            <a:r>
              <a:rPr lang="en-US" sz="3200" dirty="0">
                <a:solidFill>
                  <a:srgbClr val="FFFF00"/>
                </a:solidFill>
              </a:rPr>
              <a:t>defend                                                  </a:t>
            </a:r>
            <a:r>
              <a:rPr lang="en-US" sz="3200" dirty="0">
                <a:solidFill>
                  <a:srgbClr val="FFFF00"/>
                </a:solidFill>
              </a:rPr>
              <a:t>the truth. </a:t>
            </a:r>
            <a:r>
              <a:rPr lang="en-US" sz="3200" dirty="0">
                <a:solidFill>
                  <a:srgbClr val="FFFF00"/>
                </a:solidFill>
              </a:rPr>
              <a:t>Paul may have had                                                                     a special prayer for Timothy                                                         thus referring to “the putting                                                      on of my hands”.</a:t>
            </a:r>
            <a:endParaRPr lang="en-US" sz="3200"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4" y="2330450"/>
            <a:ext cx="3171825" cy="4162425"/>
          </a:xfrm>
          <a:prstGeom prst="rect">
            <a:avLst/>
          </a:prstGeom>
        </p:spPr>
      </p:pic>
    </p:spTree>
    <p:extLst>
      <p:ext uri="{BB962C8B-B14F-4D97-AF65-F5344CB8AC3E}">
        <p14:creationId xmlns:p14="http://schemas.microsoft.com/office/powerpoint/2010/main" val="1580665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19200"/>
          </a:xfrm>
        </p:spPr>
        <p:txBody>
          <a:bodyPr>
            <a:noAutofit/>
          </a:bodyPr>
          <a:lstStyle/>
          <a:p>
            <a:r>
              <a:rPr lang="en-US" sz="3600" dirty="0" smtClean="0"/>
              <a:t>II TIMOTHY </a:t>
            </a:r>
            <a:r>
              <a:rPr lang="en-US" sz="3600" dirty="0"/>
              <a:t>1:6-7 </a:t>
            </a:r>
            <a:r>
              <a:rPr lang="en-US" sz="3600" dirty="0" smtClean="0"/>
              <a:t>MAINTAIN A FRESH RELATIONSHIP WITH GOD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579594"/>
            <a:ext cx="8915400" cy="1569660"/>
          </a:xfrm>
          <a:prstGeom prst="rect">
            <a:avLst/>
          </a:prstGeom>
          <a:noFill/>
        </p:spPr>
        <p:txBody>
          <a:bodyPr wrap="square" rtlCol="0">
            <a:spAutoFit/>
          </a:bodyPr>
          <a:lstStyle/>
          <a:p>
            <a:r>
              <a:rPr lang="en-US" sz="3200" b="1" dirty="0">
                <a:solidFill>
                  <a:srgbClr val="0070C0"/>
                </a:solidFill>
              </a:rPr>
              <a:t>1.7 </a:t>
            </a:r>
            <a:r>
              <a:rPr lang="en-US" sz="3200" b="1" dirty="0">
                <a:solidFill>
                  <a:prstClr val="white"/>
                </a:solidFill>
              </a:rPr>
              <a:t>For God hath not given us the spirit of fear; but of power, and of love, and of a sound mind.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61257" y="2971800"/>
            <a:ext cx="8915400" cy="3539430"/>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verse </a:t>
            </a:r>
            <a:r>
              <a:rPr lang="en-US" sz="3200" dirty="0">
                <a:solidFill>
                  <a:srgbClr val="FFFF00"/>
                </a:solidFill>
              </a:rPr>
              <a:t>is an exhortation from Paul to Timothy as well as to every believer, especially in this </a:t>
            </a:r>
            <a:r>
              <a:rPr lang="en-US" sz="3200" dirty="0">
                <a:solidFill>
                  <a:srgbClr val="FFFF00"/>
                </a:solidFill>
              </a:rPr>
              <a:t>world </a:t>
            </a:r>
            <a:r>
              <a:rPr lang="en-US" sz="3200" dirty="0">
                <a:solidFill>
                  <a:srgbClr val="FFFF00"/>
                </a:solidFill>
              </a:rPr>
              <a:t>where fear has gripped the lives of many. </a:t>
            </a:r>
            <a:r>
              <a:rPr lang="en-US" sz="3200" dirty="0">
                <a:solidFill>
                  <a:srgbClr val="FFFF00"/>
                </a:solidFill>
              </a:rPr>
              <a:t>Nothing </a:t>
            </a:r>
            <a:r>
              <a:rPr lang="en-US" sz="3200" dirty="0">
                <a:solidFill>
                  <a:srgbClr val="FFFF00"/>
                </a:solidFill>
              </a:rPr>
              <a:t>should cause a believer to </a:t>
            </a:r>
            <a:r>
              <a:rPr lang="en-US" sz="3200" dirty="0">
                <a:solidFill>
                  <a:srgbClr val="FFFF00"/>
                </a:solidFill>
              </a:rPr>
              <a:t>fear. God </a:t>
            </a:r>
            <a:r>
              <a:rPr lang="en-US" sz="3200" dirty="0">
                <a:solidFill>
                  <a:srgbClr val="FFFF00"/>
                </a:solidFill>
              </a:rPr>
              <a:t>has given us the power to overcome the spirit of fear with boldness, the power to love in this world of uncertainty and </a:t>
            </a:r>
            <a:r>
              <a:rPr lang="en-US" sz="3200" dirty="0">
                <a:solidFill>
                  <a:srgbClr val="FFFF00"/>
                </a:solidFill>
              </a:rPr>
              <a:t>a sound </a:t>
            </a:r>
            <a:r>
              <a:rPr lang="en-US" sz="3200" dirty="0">
                <a:solidFill>
                  <a:srgbClr val="FFFF00"/>
                </a:solidFill>
              </a:rPr>
              <a:t>mind to </a:t>
            </a:r>
          </a:p>
        </p:txBody>
      </p:sp>
    </p:spTree>
    <p:extLst>
      <p:ext uri="{BB962C8B-B14F-4D97-AF65-F5344CB8AC3E}">
        <p14:creationId xmlns:p14="http://schemas.microsoft.com/office/powerpoint/2010/main" val="6826069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19200"/>
          </a:xfrm>
        </p:spPr>
        <p:txBody>
          <a:bodyPr>
            <a:noAutofit/>
          </a:bodyPr>
          <a:lstStyle/>
          <a:p>
            <a:r>
              <a:rPr lang="en-US" sz="3600" dirty="0" smtClean="0"/>
              <a:t>II TIMOTHY </a:t>
            </a:r>
            <a:r>
              <a:rPr lang="en-US" sz="3600" dirty="0"/>
              <a:t>1:6-7 </a:t>
            </a:r>
            <a:r>
              <a:rPr lang="en-US" sz="3600" dirty="0" smtClean="0"/>
              <a:t>MAINTAIN A FRESH RELATIONSHIP WITH GOD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1600200"/>
            <a:ext cx="8915400" cy="1569660"/>
          </a:xfrm>
          <a:prstGeom prst="rect">
            <a:avLst/>
          </a:prstGeom>
          <a:noFill/>
        </p:spPr>
        <p:txBody>
          <a:bodyPr wrap="square" rtlCol="0">
            <a:spAutoFit/>
          </a:bodyPr>
          <a:lstStyle/>
          <a:p>
            <a:r>
              <a:rPr lang="en-US" sz="3200" dirty="0">
                <a:solidFill>
                  <a:srgbClr val="FFFF00"/>
                </a:solidFill>
              </a:rPr>
              <a:t>help control things </a:t>
            </a:r>
            <a:r>
              <a:rPr lang="en-US" sz="3200" dirty="0">
                <a:solidFill>
                  <a:srgbClr val="FFFF00"/>
                </a:solidFill>
              </a:rPr>
              <a:t>around us. These </a:t>
            </a:r>
            <a:r>
              <a:rPr lang="en-US" sz="3200" dirty="0">
                <a:solidFill>
                  <a:srgbClr val="FFFF00"/>
                </a:solidFill>
              </a:rPr>
              <a:t>three: </a:t>
            </a:r>
            <a:r>
              <a:rPr lang="en-US" sz="3200" dirty="0">
                <a:solidFill>
                  <a:srgbClr val="FFFF00"/>
                </a:solidFill>
              </a:rPr>
              <a:t>power, love, and sound mind make a person’s life successful, profitable, and restorative</a:t>
            </a:r>
            <a:r>
              <a:rPr lang="en-US" sz="3200" dirty="0">
                <a:solidFill>
                  <a:srgbClr val="FFFF00"/>
                </a:solidFill>
              </a:rPr>
              <a:t>.</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121838"/>
            <a:ext cx="4876800" cy="3553599"/>
          </a:xfrm>
          <a:prstGeom prst="rect">
            <a:avLst/>
          </a:prstGeom>
        </p:spPr>
      </p:pic>
    </p:spTree>
    <p:extLst>
      <p:ext uri="{BB962C8B-B14F-4D97-AF65-F5344CB8AC3E}">
        <p14:creationId xmlns:p14="http://schemas.microsoft.com/office/powerpoint/2010/main" val="28739722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1:8 </a:t>
            </a:r>
            <a:r>
              <a:rPr lang="en-US" sz="3600" dirty="0" smtClean="0"/>
              <a:t>JOIN PAUL</a:t>
            </a:r>
            <a:endParaRPr lang="en-US" sz="3600" dirty="0">
              <a:ln w="6350">
                <a:solidFill>
                  <a:srgbClr val="FF0000"/>
                </a:solidFill>
              </a:ln>
              <a:effectLst/>
              <a:latin typeface="+mn-lt"/>
            </a:endParaRPr>
          </a:p>
        </p:txBody>
      </p:sp>
      <p:sp>
        <p:nvSpPr>
          <p:cNvPr id="4" name="TextBox 3"/>
          <p:cNvSpPr txBox="1"/>
          <p:nvPr/>
        </p:nvSpPr>
        <p:spPr>
          <a:xfrm>
            <a:off x="228600" y="1066800"/>
            <a:ext cx="8915400" cy="2062103"/>
          </a:xfrm>
          <a:prstGeom prst="rect">
            <a:avLst/>
          </a:prstGeom>
          <a:noFill/>
        </p:spPr>
        <p:txBody>
          <a:bodyPr wrap="square" rtlCol="0">
            <a:spAutoFit/>
          </a:bodyPr>
          <a:lstStyle/>
          <a:p>
            <a:r>
              <a:rPr lang="en-US" sz="3200" b="1" dirty="0">
                <a:solidFill>
                  <a:srgbClr val="0070C0"/>
                </a:solidFill>
              </a:rPr>
              <a:t>1.8 </a:t>
            </a:r>
            <a:r>
              <a:rPr lang="en-US" sz="3200" b="1" dirty="0">
                <a:solidFill>
                  <a:prstClr val="white"/>
                </a:solidFill>
              </a:rPr>
              <a:t>Be not thou therefore ashamed of the testimony of our Lord, nor of me his prisoner: but be thou partaker of the afflictions of the gospel according to the power of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3048000"/>
            <a:ext cx="8915400" cy="3539430"/>
          </a:xfrm>
          <a:prstGeom prst="rect">
            <a:avLst/>
          </a:prstGeom>
          <a:noFill/>
        </p:spPr>
        <p:txBody>
          <a:bodyPr wrap="square" rtlCol="0">
            <a:spAutoFit/>
          </a:bodyPr>
          <a:lstStyle/>
          <a:p>
            <a:r>
              <a:rPr lang="en-US" sz="3200" dirty="0">
                <a:solidFill>
                  <a:srgbClr val="FFFF00"/>
                </a:solidFill>
              </a:rPr>
              <a:t>There were two reasons that Paul urged Timothy not to be ashamed. </a:t>
            </a:r>
            <a:r>
              <a:rPr lang="en-US" sz="3200" dirty="0">
                <a:solidFill>
                  <a:srgbClr val="FFFF00"/>
                </a:solidFill>
              </a:rPr>
              <a:t>First, </a:t>
            </a:r>
            <a:r>
              <a:rPr lang="en-US" sz="3200" dirty="0">
                <a:solidFill>
                  <a:srgbClr val="FFFF00"/>
                </a:solidFill>
              </a:rPr>
              <a:t>he was not to be ashamed of "the testimony of our </a:t>
            </a:r>
            <a:r>
              <a:rPr lang="en-US" sz="3200" dirty="0">
                <a:solidFill>
                  <a:srgbClr val="FFFF00"/>
                </a:solidFill>
              </a:rPr>
              <a:t>Lord" </a:t>
            </a:r>
            <a:r>
              <a:rPr lang="en-US" sz="3200" dirty="0">
                <a:solidFill>
                  <a:srgbClr val="FFFF00"/>
                </a:solidFill>
              </a:rPr>
              <a:t>and the glorious gospel of </a:t>
            </a:r>
            <a:r>
              <a:rPr lang="en-US" sz="3200" dirty="0">
                <a:solidFill>
                  <a:srgbClr val="FFFF00"/>
                </a:solidFill>
              </a:rPr>
              <a:t>salvation. Second, </a:t>
            </a:r>
            <a:r>
              <a:rPr lang="en-US" sz="3200" dirty="0">
                <a:solidFill>
                  <a:srgbClr val="FFFF00"/>
                </a:solidFill>
              </a:rPr>
              <a:t>he was not to be distressed, discomforted, fearful, or embarrassed about Paul's imprisonment, </a:t>
            </a:r>
            <a:r>
              <a:rPr lang="en-US" sz="3200" dirty="0">
                <a:solidFill>
                  <a:srgbClr val="FFFF00"/>
                </a:solidFill>
              </a:rPr>
              <a:t>who often </a:t>
            </a:r>
            <a:r>
              <a:rPr lang="en-US" sz="3200" dirty="0">
                <a:solidFill>
                  <a:srgbClr val="FFFF00"/>
                </a:solidFill>
              </a:rPr>
              <a:t>considered himself a prisoner for Christ's </a:t>
            </a:r>
          </a:p>
        </p:txBody>
      </p:sp>
    </p:spTree>
    <p:extLst>
      <p:ext uri="{BB962C8B-B14F-4D97-AF65-F5344CB8AC3E}">
        <p14:creationId xmlns:p14="http://schemas.microsoft.com/office/powerpoint/2010/main" val="745074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PURPOSE</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18689" y="673794"/>
            <a:ext cx="8719457" cy="6001643"/>
          </a:xfrm>
          <a:prstGeom prst="rect">
            <a:avLst/>
          </a:prstGeom>
          <a:noFill/>
        </p:spPr>
        <p:txBody>
          <a:bodyPr wrap="square" rtlCol="0">
            <a:spAutoFit/>
          </a:bodyPr>
          <a:lstStyle/>
          <a:p>
            <a:r>
              <a:rPr lang="en-US" sz="3200" dirty="0">
                <a:solidFill>
                  <a:prstClr val="white"/>
                </a:solidFill>
              </a:rPr>
              <a:t>Paul’s Second Epistle to Timothy emphasizes the power that comes from having a testimony of Jesus </a:t>
            </a:r>
            <a:r>
              <a:rPr lang="en-US" sz="3200" dirty="0">
                <a:solidFill>
                  <a:prstClr val="white"/>
                </a:solidFill>
              </a:rPr>
              <a:t>Christ. It </a:t>
            </a:r>
            <a:r>
              <a:rPr lang="en-US" sz="3200" dirty="0">
                <a:solidFill>
                  <a:prstClr val="white"/>
                </a:solidFill>
              </a:rPr>
              <a:t>also contains a prophecy of the “perilous times” that would exist in the days of Paul and Timothy as well as in the last </a:t>
            </a:r>
            <a:r>
              <a:rPr lang="en-US" sz="3200" dirty="0">
                <a:solidFill>
                  <a:prstClr val="white"/>
                </a:solidFill>
              </a:rPr>
              <a:t>days. </a:t>
            </a:r>
            <a:r>
              <a:rPr lang="en-US" sz="3200" dirty="0">
                <a:solidFill>
                  <a:prstClr val="white"/>
                </a:solidFill>
              </a:rPr>
              <a:t>To help Timothy with the challenges he faced, Paul encouraged him to trust in the scriptures and in </a:t>
            </a:r>
            <a:r>
              <a:rPr lang="en-US" sz="3200" dirty="0">
                <a:solidFill>
                  <a:prstClr val="white"/>
                </a:solidFill>
              </a:rPr>
              <a:t>church leaders </a:t>
            </a:r>
            <a:r>
              <a:rPr lang="en-US" sz="3200" dirty="0">
                <a:solidFill>
                  <a:prstClr val="white"/>
                </a:solidFill>
              </a:rPr>
              <a:t>and to </a:t>
            </a:r>
            <a:r>
              <a:rPr lang="en-US" sz="3200" dirty="0">
                <a:solidFill>
                  <a:prstClr val="white"/>
                </a:solidFill>
              </a:rPr>
              <a:t>rely on </a:t>
            </a:r>
            <a:r>
              <a:rPr lang="en-US" sz="3200" dirty="0">
                <a:solidFill>
                  <a:prstClr val="white"/>
                </a:solidFill>
              </a:rPr>
              <a:t>true </a:t>
            </a:r>
            <a:r>
              <a:rPr lang="en-US" sz="3200" dirty="0">
                <a:solidFill>
                  <a:prstClr val="white"/>
                </a:solidFill>
              </a:rPr>
              <a:t>doctrine</a:t>
            </a:r>
            <a:r>
              <a:rPr lang="en-US" sz="3200" dirty="0">
                <a:solidFill>
                  <a:prstClr val="white"/>
                </a:solidFill>
              </a:rPr>
              <a:t>. At the close of the letter, Paul mentioned a significant number of people—some who had wronged him and others who had served faithfully alongside </a:t>
            </a:r>
            <a:r>
              <a:rPr lang="en-US" sz="3200" dirty="0">
                <a:solidFill>
                  <a:prstClr val="white"/>
                </a:solidFill>
              </a:rPr>
              <a:t>him.</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Tree>
    <p:extLst>
      <p:ext uri="{BB962C8B-B14F-4D97-AF65-F5344CB8AC3E}">
        <p14:creationId xmlns:p14="http://schemas.microsoft.com/office/powerpoint/2010/main" val="40147649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838200"/>
          </a:xfrm>
        </p:spPr>
        <p:txBody>
          <a:bodyPr>
            <a:noAutofit/>
          </a:bodyPr>
          <a:lstStyle/>
          <a:p>
            <a:r>
              <a:rPr lang="en-US" sz="3600" dirty="0" smtClean="0"/>
              <a:t>II TIMOTHY </a:t>
            </a:r>
            <a:r>
              <a:rPr lang="en-US" sz="3600" dirty="0"/>
              <a:t>1:8 </a:t>
            </a:r>
            <a:r>
              <a:rPr lang="en-US" sz="3600" dirty="0" smtClean="0"/>
              <a:t>JOIN PAUL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34244" y="914400"/>
            <a:ext cx="8915400" cy="1569660"/>
          </a:xfrm>
          <a:prstGeom prst="rect">
            <a:avLst/>
          </a:prstGeom>
          <a:noFill/>
        </p:spPr>
        <p:txBody>
          <a:bodyPr wrap="square" rtlCol="0">
            <a:spAutoFit/>
          </a:bodyPr>
          <a:lstStyle/>
          <a:p>
            <a:r>
              <a:rPr lang="en-US" sz="3200" dirty="0">
                <a:solidFill>
                  <a:srgbClr val="FFFF00"/>
                </a:solidFill>
              </a:rPr>
              <a:t>sake</a:t>
            </a:r>
            <a:r>
              <a:rPr lang="en-US" sz="3200" dirty="0">
                <a:solidFill>
                  <a:srgbClr val="FFFF00"/>
                </a:solidFill>
              </a:rPr>
              <a:t>. Paul proved, over and again, that God's grace is sufficient in every difficulty and </a:t>
            </a:r>
            <a:r>
              <a:rPr lang="en-US" sz="3200" dirty="0">
                <a:solidFill>
                  <a:srgbClr val="FFFF00"/>
                </a:solidFill>
              </a:rPr>
              <a:t>dangerous situations.</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876" y="2590801"/>
            <a:ext cx="5525724" cy="4144294"/>
          </a:xfrm>
          <a:prstGeom prst="rect">
            <a:avLst/>
          </a:prstGeom>
        </p:spPr>
      </p:pic>
    </p:spTree>
    <p:extLst>
      <p:ext uri="{BB962C8B-B14F-4D97-AF65-F5344CB8AC3E}">
        <p14:creationId xmlns:p14="http://schemas.microsoft.com/office/powerpoint/2010/main" val="34086706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1:9-11 </a:t>
            </a:r>
            <a:r>
              <a:rPr lang="en-US" sz="3600" dirty="0" smtClean="0"/>
              <a:t>YOU HAVE BEEN CHOSEN</a:t>
            </a:r>
            <a:endParaRPr lang="en-US" sz="3600" dirty="0">
              <a:ln w="6350">
                <a:solidFill>
                  <a:srgbClr val="FF0000"/>
                </a:solidFill>
              </a:ln>
              <a:effectLst/>
              <a:latin typeface="+mn-lt"/>
            </a:endParaRPr>
          </a:p>
        </p:txBody>
      </p:sp>
      <p:sp>
        <p:nvSpPr>
          <p:cNvPr id="4" name="TextBox 3"/>
          <p:cNvSpPr txBox="1"/>
          <p:nvPr/>
        </p:nvSpPr>
        <p:spPr>
          <a:xfrm>
            <a:off x="228600" y="1066800"/>
            <a:ext cx="8915400" cy="2554545"/>
          </a:xfrm>
          <a:prstGeom prst="rect">
            <a:avLst/>
          </a:prstGeom>
          <a:noFill/>
        </p:spPr>
        <p:txBody>
          <a:bodyPr wrap="square" rtlCol="0">
            <a:spAutoFit/>
          </a:bodyPr>
          <a:lstStyle/>
          <a:p>
            <a:r>
              <a:rPr lang="en-US" sz="3200" b="1" dirty="0">
                <a:solidFill>
                  <a:srgbClr val="0070C0"/>
                </a:solidFill>
              </a:rPr>
              <a:t>1.9 </a:t>
            </a:r>
            <a:r>
              <a:rPr lang="en-US" sz="3200" b="1" dirty="0">
                <a:solidFill>
                  <a:prstClr val="white"/>
                </a:solidFill>
              </a:rPr>
              <a:t>Who hath saved us, and called us with an holy calling, not according to our works, but according to his own purpose and grace, which was given us in Christ Jesus before the world began,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74171" y="3502185"/>
            <a:ext cx="8915400" cy="3046988"/>
          </a:xfrm>
          <a:prstGeom prst="rect">
            <a:avLst/>
          </a:prstGeom>
          <a:noFill/>
        </p:spPr>
        <p:txBody>
          <a:bodyPr wrap="square" rtlCol="0">
            <a:spAutoFit/>
          </a:bodyPr>
          <a:lstStyle/>
          <a:p>
            <a:r>
              <a:rPr lang="en-US" sz="3200" dirty="0">
                <a:solidFill>
                  <a:srgbClr val="FFFF00"/>
                </a:solidFill>
              </a:rPr>
              <a:t>We were not saved because of our goodness or achievements. We were not redeemed because of </a:t>
            </a:r>
            <a:r>
              <a:rPr lang="en-US" sz="3200" dirty="0">
                <a:solidFill>
                  <a:srgbClr val="FFFF00"/>
                </a:solidFill>
              </a:rPr>
              <a:t>anything we did. </a:t>
            </a:r>
            <a:r>
              <a:rPr lang="en-US" sz="3200" dirty="0">
                <a:solidFill>
                  <a:srgbClr val="FFFF00"/>
                </a:solidFill>
              </a:rPr>
              <a:t>We were not adopted into God's family due to any merit that </a:t>
            </a:r>
            <a:r>
              <a:rPr lang="en-US" sz="3200" dirty="0">
                <a:solidFill>
                  <a:srgbClr val="FFFF00"/>
                </a:solidFill>
              </a:rPr>
              <a:t>came </a:t>
            </a:r>
            <a:r>
              <a:rPr lang="en-US" sz="3200" dirty="0">
                <a:solidFill>
                  <a:srgbClr val="FFFF00"/>
                </a:solidFill>
              </a:rPr>
              <a:t>from </a:t>
            </a:r>
            <a:r>
              <a:rPr lang="en-US" sz="3200" dirty="0">
                <a:solidFill>
                  <a:srgbClr val="FFFF00"/>
                </a:solidFill>
              </a:rPr>
              <a:t>us. Those of us “in Christ Jesus “ were saved and called before we were even born. It is hard</a:t>
            </a:r>
          </a:p>
        </p:txBody>
      </p:sp>
    </p:spTree>
    <p:extLst>
      <p:ext uri="{BB962C8B-B14F-4D97-AF65-F5344CB8AC3E}">
        <p14:creationId xmlns:p14="http://schemas.microsoft.com/office/powerpoint/2010/main" val="23085276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1:9-11 </a:t>
            </a:r>
            <a:r>
              <a:rPr lang="en-US" sz="3600" dirty="0" smtClean="0"/>
              <a:t>YOU HAVE BEEN CHOSEN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86267" y="1219200"/>
            <a:ext cx="8915400" cy="1077218"/>
          </a:xfrm>
          <a:prstGeom prst="rect">
            <a:avLst/>
          </a:prstGeom>
          <a:noFill/>
        </p:spPr>
        <p:txBody>
          <a:bodyPr wrap="square" rtlCol="0">
            <a:spAutoFit/>
          </a:bodyPr>
          <a:lstStyle/>
          <a:p>
            <a:r>
              <a:rPr lang="en-US" sz="3200" dirty="0">
                <a:solidFill>
                  <a:srgbClr val="FFFF00"/>
                </a:solidFill>
              </a:rPr>
              <a:t>for </a:t>
            </a:r>
            <a:r>
              <a:rPr lang="en-US" sz="3200" dirty="0">
                <a:solidFill>
                  <a:srgbClr val="FFFF00"/>
                </a:solidFill>
              </a:rPr>
              <a:t>our minds to comprehend this but our hearts can embrace it.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301" y="2444087"/>
            <a:ext cx="4908000" cy="3681000"/>
          </a:xfrm>
          <a:prstGeom prst="rect">
            <a:avLst/>
          </a:prstGeom>
        </p:spPr>
      </p:pic>
    </p:spTree>
    <p:extLst>
      <p:ext uri="{BB962C8B-B14F-4D97-AF65-F5344CB8AC3E}">
        <p14:creationId xmlns:p14="http://schemas.microsoft.com/office/powerpoint/2010/main" val="7790527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1:9-11 </a:t>
            </a:r>
            <a:r>
              <a:rPr lang="en-US" sz="3600" dirty="0" smtClean="0"/>
              <a:t>YOU HAVE BEEN CHOSEN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915400" cy="2062103"/>
          </a:xfrm>
          <a:prstGeom prst="rect">
            <a:avLst/>
          </a:prstGeom>
          <a:noFill/>
        </p:spPr>
        <p:txBody>
          <a:bodyPr wrap="square" rtlCol="0">
            <a:spAutoFit/>
          </a:bodyPr>
          <a:lstStyle/>
          <a:p>
            <a:r>
              <a:rPr lang="en-US" sz="3200" b="1" dirty="0">
                <a:solidFill>
                  <a:srgbClr val="0070C0"/>
                </a:solidFill>
              </a:rPr>
              <a:t>1.10 </a:t>
            </a:r>
            <a:r>
              <a:rPr lang="en-US" sz="3200" b="1" dirty="0">
                <a:solidFill>
                  <a:prstClr val="white"/>
                </a:solidFill>
              </a:rPr>
              <a:t>But is now made manifest by the appearing of our </a:t>
            </a:r>
            <a:r>
              <a:rPr lang="en-US" sz="3200" b="1" dirty="0" err="1">
                <a:solidFill>
                  <a:prstClr val="white"/>
                </a:solidFill>
              </a:rPr>
              <a:t>Saviour</a:t>
            </a:r>
            <a:r>
              <a:rPr lang="en-US" sz="3200" b="1" dirty="0">
                <a:solidFill>
                  <a:prstClr val="white"/>
                </a:solidFill>
              </a:rPr>
              <a:t> Jesus Christ, who hath abolished death, and hath brought life and immortality to light through the gospel: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3048000"/>
            <a:ext cx="8915400" cy="3046988"/>
          </a:xfrm>
          <a:prstGeom prst="rect">
            <a:avLst/>
          </a:prstGeom>
          <a:noFill/>
        </p:spPr>
        <p:txBody>
          <a:bodyPr wrap="square" rtlCol="0">
            <a:spAutoFit/>
          </a:bodyPr>
          <a:lstStyle/>
          <a:p>
            <a:r>
              <a:rPr lang="en-US" sz="3200" dirty="0">
                <a:solidFill>
                  <a:srgbClr val="FFFF00"/>
                </a:solidFill>
              </a:rPr>
              <a:t>Paul reminds Timothy that God's redemption plan now has been revealed by the appearing of our </a:t>
            </a:r>
            <a:r>
              <a:rPr lang="en-US" sz="3200" dirty="0">
                <a:solidFill>
                  <a:srgbClr val="FFFF00"/>
                </a:solidFill>
              </a:rPr>
              <a:t>Savior </a:t>
            </a:r>
            <a:r>
              <a:rPr lang="en-US" sz="3200" dirty="0">
                <a:solidFill>
                  <a:srgbClr val="FFFF00"/>
                </a:solidFill>
              </a:rPr>
              <a:t>Christ Jesus</a:t>
            </a:r>
            <a:r>
              <a:rPr lang="en-US" sz="3200" dirty="0">
                <a:solidFill>
                  <a:srgbClr val="FFFF00"/>
                </a:solidFill>
              </a:rPr>
              <a:t>. He </a:t>
            </a:r>
            <a:r>
              <a:rPr lang="en-US" sz="3200" dirty="0">
                <a:solidFill>
                  <a:srgbClr val="FFFF00"/>
                </a:solidFill>
              </a:rPr>
              <a:t>abolished death, through the sacrifice of Himself, and brought </a:t>
            </a:r>
            <a:r>
              <a:rPr lang="en-US" sz="3200" dirty="0">
                <a:solidFill>
                  <a:srgbClr val="FFFF00"/>
                </a:solidFill>
              </a:rPr>
              <a:t>life through Christ who </a:t>
            </a:r>
            <a:r>
              <a:rPr lang="en-US" sz="3200" dirty="0">
                <a:solidFill>
                  <a:srgbClr val="FFFF00"/>
                </a:solidFill>
              </a:rPr>
              <a:t>died for our sin, was buried, </a:t>
            </a:r>
            <a:r>
              <a:rPr lang="en-US" sz="3200" dirty="0">
                <a:solidFill>
                  <a:srgbClr val="FFFF00"/>
                </a:solidFill>
              </a:rPr>
              <a:t>and</a:t>
            </a:r>
            <a:r>
              <a:rPr lang="en-US" sz="3200" dirty="0">
                <a:solidFill>
                  <a:srgbClr val="FFFF00"/>
                </a:solidFill>
              </a:rPr>
              <a:t> raised the third </a:t>
            </a:r>
            <a:r>
              <a:rPr lang="en-US" sz="3200" dirty="0">
                <a:solidFill>
                  <a:srgbClr val="FFFF00"/>
                </a:solidFill>
              </a:rPr>
              <a:t>day.</a:t>
            </a:r>
            <a:endParaRPr lang="en-US" sz="3200" dirty="0">
              <a:solidFill>
                <a:srgbClr val="FFFF00"/>
              </a:solidFill>
            </a:endParaRPr>
          </a:p>
        </p:txBody>
      </p:sp>
    </p:spTree>
    <p:extLst>
      <p:ext uri="{BB962C8B-B14F-4D97-AF65-F5344CB8AC3E}">
        <p14:creationId xmlns:p14="http://schemas.microsoft.com/office/powerpoint/2010/main" val="16544252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1:9-11 </a:t>
            </a:r>
            <a:r>
              <a:rPr lang="en-US" sz="3600" dirty="0" smtClean="0"/>
              <a:t>YOU HAVE BEEN CHOSEN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915400" cy="1077218"/>
          </a:xfrm>
          <a:prstGeom prst="rect">
            <a:avLst/>
          </a:prstGeom>
          <a:noFill/>
        </p:spPr>
        <p:txBody>
          <a:bodyPr wrap="square" rtlCol="0">
            <a:spAutoFit/>
          </a:bodyPr>
          <a:lstStyle/>
          <a:p>
            <a:r>
              <a:rPr lang="en-US" sz="3200" b="1" dirty="0">
                <a:solidFill>
                  <a:srgbClr val="0070C0"/>
                </a:solidFill>
              </a:rPr>
              <a:t>1.11 </a:t>
            </a:r>
            <a:r>
              <a:rPr lang="en-US" sz="3200" b="1" dirty="0">
                <a:solidFill>
                  <a:prstClr val="white"/>
                </a:solidFill>
              </a:rPr>
              <a:t>Whereunto I am appointed a preacher, and an apostle, and a teacher of the Gentiles.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304800" y="2057400"/>
            <a:ext cx="8915400" cy="4524315"/>
          </a:xfrm>
          <a:prstGeom prst="rect">
            <a:avLst/>
          </a:prstGeom>
          <a:noFill/>
        </p:spPr>
        <p:txBody>
          <a:bodyPr wrap="square" rtlCol="0">
            <a:spAutoFit/>
          </a:bodyPr>
          <a:lstStyle/>
          <a:p>
            <a:r>
              <a:rPr lang="en-US" sz="3200" dirty="0">
                <a:solidFill>
                  <a:srgbClr val="FFFF00"/>
                </a:solidFill>
              </a:rPr>
              <a:t>Here we are given the </a:t>
            </a:r>
            <a:r>
              <a:rPr lang="en-US" sz="3200" dirty="0">
                <a:solidFill>
                  <a:srgbClr val="FFFF00"/>
                </a:solidFill>
              </a:rPr>
              <a:t>three key roles in which Paul served</a:t>
            </a:r>
            <a:r>
              <a:rPr lang="en-US" sz="3200" dirty="0">
                <a:solidFill>
                  <a:srgbClr val="FFFF00"/>
                </a:solidFill>
              </a:rPr>
              <a:t>. A “preacher” delivers sermons on religious topics to an assembly of people. </a:t>
            </a:r>
            <a:r>
              <a:rPr lang="en-US" sz="3200" dirty="0">
                <a:solidFill>
                  <a:srgbClr val="FFFF00"/>
                </a:solidFill>
              </a:rPr>
              <a:t>The term "apostle</a:t>
            </a:r>
            <a:r>
              <a:rPr lang="en-US" sz="3200" dirty="0">
                <a:solidFill>
                  <a:srgbClr val="FFFF00"/>
                </a:solidFill>
              </a:rPr>
              <a:t>" means one sent who </a:t>
            </a:r>
            <a:r>
              <a:rPr lang="en-US" sz="3200" dirty="0">
                <a:solidFill>
                  <a:srgbClr val="FFFF00"/>
                </a:solidFill>
              </a:rPr>
              <a:t>authenticated the gospel of Christ. A</a:t>
            </a:r>
            <a:r>
              <a:rPr lang="en-US" sz="3200" dirty="0">
                <a:solidFill>
                  <a:srgbClr val="FFFF00"/>
                </a:solidFill>
              </a:rPr>
              <a:t> "teacher</a:t>
            </a:r>
            <a:r>
              <a:rPr lang="en-US" sz="3200" dirty="0">
                <a:solidFill>
                  <a:srgbClr val="FFFF00"/>
                </a:solidFill>
              </a:rPr>
              <a:t>," </a:t>
            </a:r>
            <a:r>
              <a:rPr lang="en-US" sz="3200" dirty="0">
                <a:solidFill>
                  <a:srgbClr val="FFFF00"/>
                </a:solidFill>
              </a:rPr>
              <a:t>refers </a:t>
            </a:r>
            <a:r>
              <a:rPr lang="en-US" sz="3200" dirty="0">
                <a:solidFill>
                  <a:srgbClr val="FFFF00"/>
                </a:solidFill>
              </a:rPr>
              <a:t>to someone who </a:t>
            </a:r>
            <a:r>
              <a:rPr lang="en-US" sz="3200" dirty="0">
                <a:solidFill>
                  <a:srgbClr val="FFFF00"/>
                </a:solidFill>
              </a:rPr>
              <a:t>gives </a:t>
            </a:r>
            <a:r>
              <a:rPr lang="en-US" sz="3200" dirty="0">
                <a:solidFill>
                  <a:srgbClr val="FFFF00"/>
                </a:solidFill>
              </a:rPr>
              <a:t>instructions. </a:t>
            </a:r>
            <a:r>
              <a:rPr lang="en-US" sz="3200" dirty="0">
                <a:solidFill>
                  <a:srgbClr val="FFFF00"/>
                </a:solidFill>
              </a:rPr>
              <a:t>He was </a:t>
            </a:r>
            <a:r>
              <a:rPr lang="en-US" sz="3200" dirty="0">
                <a:solidFill>
                  <a:srgbClr val="FFFF00"/>
                </a:solidFill>
              </a:rPr>
              <a:t>especially </a:t>
            </a:r>
            <a:r>
              <a:rPr lang="en-US" sz="3200" dirty="0">
                <a:solidFill>
                  <a:srgbClr val="FFFF00"/>
                </a:solidFill>
              </a:rPr>
              <a:t>sent to the Gentiles </a:t>
            </a:r>
            <a:r>
              <a:rPr lang="en-US" sz="3200" dirty="0">
                <a:solidFill>
                  <a:srgbClr val="FFFF00"/>
                </a:solidFill>
              </a:rPr>
              <a:t>to proclaim the doctrines of eternal life, the resurrection and </a:t>
            </a:r>
            <a:r>
              <a:rPr lang="en-US" sz="3200" dirty="0">
                <a:solidFill>
                  <a:srgbClr val="FFFF00"/>
                </a:solidFill>
              </a:rPr>
              <a:t>the word.</a:t>
            </a:r>
            <a:endParaRPr lang="en-US" sz="3200" dirty="0">
              <a:solidFill>
                <a:srgbClr val="FFFF00"/>
              </a:solidFill>
            </a:endParaRPr>
          </a:p>
        </p:txBody>
      </p:sp>
    </p:spTree>
    <p:extLst>
      <p:ext uri="{BB962C8B-B14F-4D97-AF65-F5344CB8AC3E}">
        <p14:creationId xmlns:p14="http://schemas.microsoft.com/office/powerpoint/2010/main" val="35285303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34200" cy="838200"/>
          </a:xfrm>
        </p:spPr>
        <p:txBody>
          <a:bodyPr>
            <a:noAutofit/>
          </a:bodyPr>
          <a:lstStyle/>
          <a:p>
            <a:r>
              <a:rPr lang="en-US" sz="3600" dirty="0" smtClean="0"/>
              <a:t>II TIMOTHY 1:12-14 CHRIST IS ABLE</a:t>
            </a:r>
            <a:endParaRPr lang="en-US" sz="3600" dirty="0">
              <a:ln w="6350">
                <a:solidFill>
                  <a:srgbClr val="FF0000"/>
                </a:solidFill>
              </a:ln>
              <a:effectLst/>
              <a:latin typeface="+mn-lt"/>
            </a:endParaRPr>
          </a:p>
        </p:txBody>
      </p:sp>
      <p:sp>
        <p:nvSpPr>
          <p:cNvPr id="4" name="TextBox 3"/>
          <p:cNvSpPr txBox="1"/>
          <p:nvPr/>
        </p:nvSpPr>
        <p:spPr>
          <a:xfrm>
            <a:off x="228600" y="1066800"/>
            <a:ext cx="8915400" cy="2554545"/>
          </a:xfrm>
          <a:prstGeom prst="rect">
            <a:avLst/>
          </a:prstGeom>
          <a:noFill/>
        </p:spPr>
        <p:txBody>
          <a:bodyPr wrap="square" rtlCol="0">
            <a:spAutoFit/>
          </a:bodyPr>
          <a:lstStyle/>
          <a:p>
            <a:r>
              <a:rPr lang="en-US" sz="3200" b="1" dirty="0">
                <a:solidFill>
                  <a:srgbClr val="0070C0"/>
                </a:solidFill>
              </a:rPr>
              <a:t>1.12 </a:t>
            </a:r>
            <a:r>
              <a:rPr lang="en-US" sz="3200" b="1" dirty="0">
                <a:solidFill>
                  <a:prstClr val="white"/>
                </a:solidFill>
              </a:rPr>
              <a:t>For the which cause I also suffer these things: nevertheless I am not ashamed: for I know whom I have believed, and am persuaded that he is able to keep that which I have committed unto him against that day.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39486" y="3491299"/>
            <a:ext cx="8915400" cy="3046988"/>
          </a:xfrm>
          <a:prstGeom prst="rect">
            <a:avLst/>
          </a:prstGeom>
          <a:noFill/>
        </p:spPr>
        <p:txBody>
          <a:bodyPr wrap="square" rtlCol="0">
            <a:spAutoFit/>
          </a:bodyPr>
          <a:lstStyle/>
          <a:p>
            <a:r>
              <a:rPr lang="en-US" sz="3200" dirty="0">
                <a:solidFill>
                  <a:srgbClr val="FFFF00"/>
                </a:solidFill>
              </a:rPr>
              <a:t>Paul explains in the opening words of this </a:t>
            </a:r>
            <a:r>
              <a:rPr lang="en-US" sz="3200" dirty="0">
                <a:solidFill>
                  <a:srgbClr val="FFFF00"/>
                </a:solidFill>
              </a:rPr>
              <a:t>verse </a:t>
            </a:r>
            <a:r>
              <a:rPr lang="en-US" sz="3200" dirty="0">
                <a:solidFill>
                  <a:srgbClr val="FFFF00"/>
                </a:solidFill>
              </a:rPr>
              <a:t>that he is suffering deeply because of the gospel of </a:t>
            </a:r>
            <a:r>
              <a:rPr lang="en-US" sz="3200" dirty="0">
                <a:solidFill>
                  <a:srgbClr val="FFFF00"/>
                </a:solidFill>
              </a:rPr>
              <a:t>Christ. </a:t>
            </a:r>
            <a:r>
              <a:rPr lang="en-US" sz="3200" dirty="0">
                <a:solidFill>
                  <a:srgbClr val="FFFF00"/>
                </a:solidFill>
              </a:rPr>
              <a:t>B</a:t>
            </a:r>
            <a:r>
              <a:rPr lang="en-US" sz="3200" dirty="0">
                <a:solidFill>
                  <a:srgbClr val="FFFF00"/>
                </a:solidFill>
              </a:rPr>
              <a:t>ut </a:t>
            </a:r>
            <a:r>
              <a:rPr lang="en-US" sz="3200" dirty="0">
                <a:solidFill>
                  <a:srgbClr val="FFFF00"/>
                </a:solidFill>
              </a:rPr>
              <a:t>far from complaining he is reminding Timothy that all who live godly lives in </a:t>
            </a:r>
            <a:r>
              <a:rPr lang="en-US" sz="3200" dirty="0">
                <a:solidFill>
                  <a:srgbClr val="FFFF00"/>
                </a:solidFill>
              </a:rPr>
              <a:t>defense </a:t>
            </a:r>
            <a:r>
              <a:rPr lang="en-US" sz="3200" dirty="0">
                <a:solidFill>
                  <a:srgbClr val="FFFF00"/>
                </a:solidFill>
              </a:rPr>
              <a:t>of the gospel of Christ, will suffer in this world. But the glory of the gospel and </a:t>
            </a:r>
            <a:r>
              <a:rPr lang="en-US" sz="3200" dirty="0">
                <a:solidFill>
                  <a:srgbClr val="FFFF00"/>
                </a:solidFill>
              </a:rPr>
              <a:t>the</a:t>
            </a:r>
            <a:endParaRPr lang="en-US" sz="3200" dirty="0">
              <a:solidFill>
                <a:srgbClr val="FFFF00"/>
              </a:solidFill>
            </a:endParaRPr>
          </a:p>
        </p:txBody>
      </p:sp>
    </p:spTree>
    <p:extLst>
      <p:ext uri="{BB962C8B-B14F-4D97-AF65-F5344CB8AC3E}">
        <p14:creationId xmlns:p14="http://schemas.microsoft.com/office/powerpoint/2010/main" val="35030091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34200" cy="838200"/>
          </a:xfrm>
        </p:spPr>
        <p:txBody>
          <a:bodyPr>
            <a:noAutofit/>
          </a:bodyPr>
          <a:lstStyle/>
          <a:p>
            <a:r>
              <a:rPr lang="en-US" sz="3600" dirty="0" smtClean="0"/>
              <a:t>II TIMOTHY 1:12-14 CHRIST IS ABLE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63009" y="1219200"/>
            <a:ext cx="8915400" cy="2062103"/>
          </a:xfrm>
          <a:prstGeom prst="rect">
            <a:avLst/>
          </a:prstGeom>
          <a:noFill/>
        </p:spPr>
        <p:txBody>
          <a:bodyPr wrap="square" rtlCol="0">
            <a:spAutoFit/>
          </a:bodyPr>
          <a:lstStyle/>
          <a:p>
            <a:r>
              <a:rPr lang="en-US" sz="3200" dirty="0">
                <a:solidFill>
                  <a:srgbClr val="FFFF00"/>
                </a:solidFill>
              </a:rPr>
              <a:t>eternal </a:t>
            </a:r>
            <a:r>
              <a:rPr lang="en-US" sz="3200" dirty="0">
                <a:solidFill>
                  <a:srgbClr val="FFFF00"/>
                </a:solidFill>
              </a:rPr>
              <a:t>truths that it contains far outweigh the pain of persecution in this world. At the end, Paul had no nagging uncertainty, no shadow of doubt, no waning confidence in the Lord.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46" y="3264327"/>
            <a:ext cx="4817725" cy="3396496"/>
          </a:xfrm>
          <a:prstGeom prst="rect">
            <a:avLst/>
          </a:prstGeom>
        </p:spPr>
      </p:pic>
    </p:spTree>
    <p:extLst>
      <p:ext uri="{BB962C8B-B14F-4D97-AF65-F5344CB8AC3E}">
        <p14:creationId xmlns:p14="http://schemas.microsoft.com/office/powerpoint/2010/main" val="30308400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Autofit/>
          </a:bodyPr>
          <a:lstStyle/>
          <a:p>
            <a:r>
              <a:rPr lang="en-US" sz="3600" dirty="0" smtClean="0"/>
              <a:t>II TIMOTHY </a:t>
            </a:r>
            <a:r>
              <a:rPr lang="en-US" sz="3600" dirty="0"/>
              <a:t>1:12-14 CHRIST IS </a:t>
            </a:r>
            <a:r>
              <a:rPr lang="en-US" sz="3600" dirty="0" smtClean="0"/>
              <a:t>ABLE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152400" y="838200"/>
            <a:ext cx="8991600" cy="1569660"/>
          </a:xfrm>
          <a:prstGeom prst="rect">
            <a:avLst/>
          </a:prstGeom>
          <a:noFill/>
        </p:spPr>
        <p:txBody>
          <a:bodyPr wrap="square" rtlCol="0">
            <a:spAutoFit/>
          </a:bodyPr>
          <a:lstStyle/>
          <a:p>
            <a:r>
              <a:rPr lang="en-US" sz="3200" b="1" dirty="0">
                <a:solidFill>
                  <a:srgbClr val="0070C0"/>
                </a:solidFill>
              </a:rPr>
              <a:t>1.13 </a:t>
            </a:r>
            <a:r>
              <a:rPr lang="en-US" sz="3200" b="1" dirty="0">
                <a:solidFill>
                  <a:prstClr val="white"/>
                </a:solidFill>
              </a:rPr>
              <a:t>Hold fast the form of sound words, which thou hast heard of me, in faith and love which is in Christ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52400" y="2286000"/>
            <a:ext cx="8998907" cy="2554545"/>
          </a:xfrm>
          <a:prstGeom prst="rect">
            <a:avLst/>
          </a:prstGeom>
          <a:noFill/>
        </p:spPr>
        <p:txBody>
          <a:bodyPr wrap="square" rtlCol="0">
            <a:spAutoFit/>
          </a:bodyPr>
          <a:lstStyle/>
          <a:p>
            <a:r>
              <a:rPr lang="en-US" sz="3200" dirty="0">
                <a:solidFill>
                  <a:srgbClr val="FFFF00"/>
                </a:solidFill>
              </a:rPr>
              <a:t>“Sound words” here is referring to sound doctrines </a:t>
            </a:r>
            <a:r>
              <a:rPr lang="en-US" sz="3200" dirty="0">
                <a:solidFill>
                  <a:srgbClr val="FFFF00"/>
                </a:solidFill>
              </a:rPr>
              <a:t>for the servants of the Lord. </a:t>
            </a:r>
            <a:r>
              <a:rPr lang="en-US" sz="3200" dirty="0">
                <a:solidFill>
                  <a:srgbClr val="FFFF00"/>
                </a:solidFill>
              </a:rPr>
              <a:t>The words which </a:t>
            </a:r>
            <a:r>
              <a:rPr lang="en-US" sz="3200" dirty="0">
                <a:solidFill>
                  <a:srgbClr val="FFFF00"/>
                </a:solidFill>
              </a:rPr>
              <a:t>the apostle </a:t>
            </a:r>
            <a:r>
              <a:rPr lang="en-US" sz="3200" dirty="0">
                <a:solidFill>
                  <a:srgbClr val="FFFF00"/>
                </a:solidFill>
              </a:rPr>
              <a:t>spoke were not </a:t>
            </a:r>
            <a:r>
              <a:rPr lang="en-US" sz="3200" dirty="0">
                <a:solidFill>
                  <a:srgbClr val="FFFF00"/>
                </a:solidFill>
              </a:rPr>
              <a:t>from men, but </a:t>
            </a:r>
            <a:r>
              <a:rPr lang="en-US" sz="3200" dirty="0">
                <a:solidFill>
                  <a:srgbClr val="FFFF00"/>
                </a:solidFill>
              </a:rPr>
              <a:t>were a revelation from                                                                Christ.                                                                                                                                                                                                                                                                         </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237" y="3829050"/>
            <a:ext cx="4038600" cy="2848749"/>
          </a:xfrm>
          <a:prstGeom prst="rect">
            <a:avLst/>
          </a:prstGeom>
        </p:spPr>
      </p:pic>
    </p:spTree>
    <p:extLst>
      <p:ext uri="{BB962C8B-B14F-4D97-AF65-F5344CB8AC3E}">
        <p14:creationId xmlns:p14="http://schemas.microsoft.com/office/powerpoint/2010/main" val="33078690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1:12-14 CHRIST IS ABLE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915400" cy="1569660"/>
          </a:xfrm>
          <a:prstGeom prst="rect">
            <a:avLst/>
          </a:prstGeom>
          <a:noFill/>
        </p:spPr>
        <p:txBody>
          <a:bodyPr wrap="square" rtlCol="0">
            <a:spAutoFit/>
          </a:bodyPr>
          <a:lstStyle/>
          <a:p>
            <a:r>
              <a:rPr lang="en-US" sz="3200" b="1" dirty="0">
                <a:solidFill>
                  <a:srgbClr val="0070C0"/>
                </a:solidFill>
              </a:rPr>
              <a:t>1.14 </a:t>
            </a:r>
            <a:r>
              <a:rPr lang="en-US" sz="3200" b="1" dirty="0">
                <a:solidFill>
                  <a:prstClr val="white"/>
                </a:solidFill>
              </a:rPr>
              <a:t>That good thing which was committed unto thee keep by the Holy Ghost which </a:t>
            </a:r>
            <a:r>
              <a:rPr lang="en-US" sz="3200" b="1" dirty="0" err="1">
                <a:solidFill>
                  <a:prstClr val="white"/>
                </a:solidFill>
              </a:rPr>
              <a:t>dwelleth</a:t>
            </a:r>
            <a:r>
              <a:rPr lang="en-US" sz="3200" b="1" dirty="0">
                <a:solidFill>
                  <a:prstClr val="white"/>
                </a:solidFill>
              </a:rPr>
              <a:t> in us.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2514600"/>
            <a:ext cx="8915400" cy="4031873"/>
          </a:xfrm>
          <a:prstGeom prst="rect">
            <a:avLst/>
          </a:prstGeom>
          <a:noFill/>
        </p:spPr>
        <p:txBody>
          <a:bodyPr wrap="square" rtlCol="0">
            <a:spAutoFit/>
          </a:bodyPr>
          <a:lstStyle/>
          <a:p>
            <a:r>
              <a:rPr lang="en-US" sz="3200" dirty="0">
                <a:solidFill>
                  <a:srgbClr val="FFFF00"/>
                </a:solidFill>
              </a:rPr>
              <a:t>"</a:t>
            </a:r>
            <a:r>
              <a:rPr lang="en-US" sz="3200" dirty="0">
                <a:solidFill>
                  <a:srgbClr val="FFFF00"/>
                </a:solidFill>
              </a:rPr>
              <a:t>That </a:t>
            </a:r>
            <a:r>
              <a:rPr lang="en-US" sz="3200" dirty="0">
                <a:solidFill>
                  <a:srgbClr val="FFFF00"/>
                </a:solidFill>
              </a:rPr>
              <a:t>good thing" here is the gospel which long ago had been committed to Timothy when he became a preacher of the word of God. </a:t>
            </a:r>
            <a:r>
              <a:rPr lang="en-US" sz="3200" dirty="0">
                <a:solidFill>
                  <a:srgbClr val="FFFF00"/>
                </a:solidFill>
              </a:rPr>
              <a:t>The gospel </a:t>
            </a:r>
            <a:r>
              <a:rPr lang="en-US" sz="3200" dirty="0">
                <a:solidFill>
                  <a:srgbClr val="FFFF00"/>
                </a:solidFill>
              </a:rPr>
              <a:t>should be kept </a:t>
            </a:r>
            <a:r>
              <a:rPr lang="en-US" sz="3200" dirty="0">
                <a:solidFill>
                  <a:srgbClr val="FFFF00"/>
                </a:solidFill>
              </a:rPr>
              <a:t>                                                               pure </a:t>
            </a:r>
            <a:r>
              <a:rPr lang="en-US" sz="3200" dirty="0">
                <a:solidFill>
                  <a:srgbClr val="FFFF00"/>
                </a:solidFill>
              </a:rPr>
              <a:t>and </a:t>
            </a:r>
            <a:r>
              <a:rPr lang="en-US" sz="3200" dirty="0">
                <a:solidFill>
                  <a:srgbClr val="FFFF00"/>
                </a:solidFill>
              </a:rPr>
              <a:t>incorrupt so                                                                 that it would </a:t>
            </a:r>
            <a:r>
              <a:rPr lang="en-US" sz="3200" dirty="0">
                <a:solidFill>
                  <a:srgbClr val="FFFF00"/>
                </a:solidFill>
              </a:rPr>
              <a:t>not </a:t>
            </a:r>
            <a:r>
              <a:rPr lang="en-US" sz="3200" dirty="0">
                <a:solidFill>
                  <a:srgbClr val="FFFF00"/>
                </a:solidFill>
              </a:rPr>
              <a:t>be                                                          snatched </a:t>
            </a:r>
            <a:r>
              <a:rPr lang="en-US" sz="3200" dirty="0">
                <a:solidFill>
                  <a:srgbClr val="FFFF00"/>
                </a:solidFill>
              </a:rPr>
              <a:t>away from </a:t>
            </a:r>
            <a:r>
              <a:rPr lang="en-US" sz="3200" dirty="0">
                <a:solidFill>
                  <a:srgbClr val="FFFF00"/>
                </a:solidFill>
              </a:rPr>
              <a:t>the                                               </a:t>
            </a:r>
            <a:r>
              <a:rPr lang="en-US" sz="3200" dirty="0">
                <a:solidFill>
                  <a:srgbClr val="FFFF00"/>
                </a:solidFill>
              </a:rPr>
              <a:t>churches by false teachers. </a:t>
            </a:r>
            <a:r>
              <a:rPr lang="en-US" sz="3200" dirty="0">
                <a:solidFill>
                  <a:srgbClr val="FFFF00"/>
                </a:solidFill>
              </a:rPr>
              <a:t> </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3964169"/>
            <a:ext cx="3902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2223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1:15 </a:t>
            </a:r>
            <a:r>
              <a:rPr lang="en-US" sz="3600" dirty="0" smtClean="0"/>
              <a:t>STAND IN THE FACE OF REJECTION</a:t>
            </a:r>
            <a:endParaRPr lang="en-US" sz="3600" dirty="0">
              <a:ln w="6350">
                <a:solidFill>
                  <a:srgbClr val="FF0000"/>
                </a:solidFill>
              </a:ln>
              <a:effectLst/>
              <a:latin typeface="+mn-lt"/>
            </a:endParaRPr>
          </a:p>
        </p:txBody>
      </p:sp>
      <p:sp>
        <p:nvSpPr>
          <p:cNvPr id="4" name="TextBox 3"/>
          <p:cNvSpPr txBox="1"/>
          <p:nvPr/>
        </p:nvSpPr>
        <p:spPr>
          <a:xfrm>
            <a:off x="152400" y="1066800"/>
            <a:ext cx="8991600" cy="1569660"/>
          </a:xfrm>
          <a:prstGeom prst="rect">
            <a:avLst/>
          </a:prstGeom>
          <a:noFill/>
        </p:spPr>
        <p:txBody>
          <a:bodyPr wrap="square" rtlCol="0">
            <a:spAutoFit/>
          </a:bodyPr>
          <a:lstStyle/>
          <a:p>
            <a:r>
              <a:rPr lang="en-US" sz="3200" b="1" dirty="0">
                <a:solidFill>
                  <a:srgbClr val="0070C0"/>
                </a:solidFill>
              </a:rPr>
              <a:t>1.15 </a:t>
            </a:r>
            <a:r>
              <a:rPr lang="en-US" sz="3200" b="1" dirty="0">
                <a:solidFill>
                  <a:prstClr val="white"/>
                </a:solidFill>
              </a:rPr>
              <a:t>This thou </a:t>
            </a:r>
            <a:r>
              <a:rPr lang="en-US" sz="3200" b="1" dirty="0" err="1">
                <a:solidFill>
                  <a:prstClr val="white"/>
                </a:solidFill>
              </a:rPr>
              <a:t>knowest</a:t>
            </a:r>
            <a:r>
              <a:rPr lang="en-US" sz="3200" b="1" dirty="0">
                <a:solidFill>
                  <a:prstClr val="white"/>
                </a:solidFill>
              </a:rPr>
              <a:t>, that all they which are in Asia be turned away from me; of whom are </a:t>
            </a:r>
            <a:r>
              <a:rPr lang="en-US" sz="3200" b="1" dirty="0" err="1">
                <a:solidFill>
                  <a:prstClr val="white"/>
                </a:solidFill>
              </a:rPr>
              <a:t>Phygellus</a:t>
            </a:r>
            <a:r>
              <a:rPr lang="en-US" sz="3200" b="1" dirty="0">
                <a:solidFill>
                  <a:prstClr val="white"/>
                </a:solidFill>
              </a:rPr>
              <a:t> and </a:t>
            </a:r>
            <a:r>
              <a:rPr lang="en-US" sz="3200" b="1" dirty="0" err="1">
                <a:solidFill>
                  <a:prstClr val="white"/>
                </a:solidFill>
              </a:rPr>
              <a:t>Hermogenes</a:t>
            </a:r>
            <a:r>
              <a:rPr lang="en-US" sz="3200" b="1" dirty="0">
                <a:solidFill>
                  <a:prstClr val="white"/>
                </a:solidFill>
              </a:rPr>
              <a: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52400" y="2514600"/>
            <a:ext cx="9013371" cy="3539430"/>
          </a:xfrm>
          <a:prstGeom prst="rect">
            <a:avLst/>
          </a:prstGeom>
          <a:noFill/>
        </p:spPr>
        <p:txBody>
          <a:bodyPr wrap="square" rtlCol="0">
            <a:spAutoFit/>
          </a:bodyPr>
          <a:lstStyle/>
          <a:p>
            <a:r>
              <a:rPr lang="en-US" sz="3200" dirty="0">
                <a:solidFill>
                  <a:srgbClr val="FFFF00"/>
                </a:solidFill>
              </a:rPr>
              <a:t>Paul impressing </a:t>
            </a:r>
            <a:r>
              <a:rPr lang="en-US" sz="3200" dirty="0">
                <a:solidFill>
                  <a:srgbClr val="FFFF00"/>
                </a:solidFill>
              </a:rPr>
              <a:t>on this young pastor, that </a:t>
            </a:r>
            <a:r>
              <a:rPr lang="en-US" sz="3200" dirty="0">
                <a:solidFill>
                  <a:srgbClr val="FFFF00"/>
                </a:solidFill>
              </a:rPr>
              <a:t>faithfulness is a vital                                                                 characteristic of godly                                                           men and women.                                                             </a:t>
            </a:r>
            <a:r>
              <a:rPr lang="en-US" sz="3200" dirty="0" err="1">
                <a:solidFill>
                  <a:srgbClr val="FFFF00"/>
                </a:solidFill>
              </a:rPr>
              <a:t>Phygellus</a:t>
            </a:r>
            <a:r>
              <a:rPr lang="en-US" sz="3200" dirty="0">
                <a:solidFill>
                  <a:srgbClr val="FFFF00"/>
                </a:solidFill>
              </a:rPr>
              <a:t> was one of                                                  the Christians who                                                                    deserted Paul</a:t>
            </a:r>
            <a:r>
              <a:rPr lang="en-US" sz="3200" dirty="0">
                <a:solidFill>
                  <a:srgbClr val="FFFF00"/>
                </a:solidFill>
              </a:rPr>
              <a:t> at the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066959"/>
            <a:ext cx="4547470" cy="3621278"/>
          </a:xfrm>
          <a:prstGeom prst="rect">
            <a:avLst/>
          </a:prstGeom>
        </p:spPr>
      </p:pic>
    </p:spTree>
    <p:extLst>
      <p:ext uri="{BB962C8B-B14F-4D97-AF65-F5344CB8AC3E}">
        <p14:creationId xmlns:p14="http://schemas.microsoft.com/office/powerpoint/2010/main" val="6521684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856357"/>
            <a:ext cx="8610600" cy="5509200"/>
          </a:xfrm>
          <a:prstGeom prst="rect">
            <a:avLst/>
          </a:prstGeom>
          <a:noFill/>
        </p:spPr>
        <p:txBody>
          <a:bodyPr wrap="square" rtlCol="0">
            <a:spAutoFit/>
          </a:bodyPr>
          <a:lstStyle/>
          <a:p>
            <a:r>
              <a:rPr lang="en-US" sz="3200" dirty="0">
                <a:solidFill>
                  <a:prstClr val="white"/>
                </a:solidFill>
              </a:rPr>
              <a:t>In chapter 1 Paul </a:t>
            </a:r>
            <a:r>
              <a:rPr lang="en-US" sz="3200" dirty="0">
                <a:solidFill>
                  <a:prstClr val="white"/>
                </a:solidFill>
              </a:rPr>
              <a:t>defines himself as an apostle of Jesus Christ by the will of God, according to the promise of life which is in Christ Jesus</a:t>
            </a:r>
            <a:r>
              <a:rPr lang="en-US" sz="3200" dirty="0">
                <a:solidFill>
                  <a:prstClr val="white"/>
                </a:solidFill>
              </a:rPr>
              <a:t>. </a:t>
            </a:r>
            <a:r>
              <a:rPr lang="en-US" sz="3200" dirty="0">
                <a:solidFill>
                  <a:prstClr val="white"/>
                </a:solidFill>
              </a:rPr>
              <a:t>God has not given us a spirit of fear. Paul invites Timothy to share his sufferings. Paul’s and Timothy’s holy call is not according to their works, but to the purpose and grace of God. Our savior Jesus Christ has abolished death and brought life and immortality to light through the gospel. Paul instructs Timothy to stand firm in the faith and </a:t>
            </a:r>
            <a:r>
              <a:rPr lang="en-US" sz="3200" dirty="0">
                <a:solidFill>
                  <a:prstClr val="white"/>
                </a:solidFill>
              </a:rPr>
              <a:t>the</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Tree>
    <p:extLst>
      <p:ext uri="{BB962C8B-B14F-4D97-AF65-F5344CB8AC3E}">
        <p14:creationId xmlns:p14="http://schemas.microsoft.com/office/powerpoint/2010/main" val="37475682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1:15 </a:t>
            </a:r>
            <a:r>
              <a:rPr lang="en-US" sz="3600" dirty="0" smtClean="0"/>
              <a:t>STAND IN THE FACE OF REJECTION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1219200"/>
            <a:ext cx="8915400" cy="5016758"/>
          </a:xfrm>
          <a:prstGeom prst="rect">
            <a:avLst/>
          </a:prstGeom>
          <a:noFill/>
        </p:spPr>
        <p:txBody>
          <a:bodyPr wrap="square" rtlCol="0">
            <a:spAutoFit/>
          </a:bodyPr>
          <a:lstStyle/>
          <a:p>
            <a:r>
              <a:rPr lang="en-US" sz="3200" dirty="0">
                <a:solidFill>
                  <a:srgbClr val="FFFF00"/>
                </a:solidFill>
              </a:rPr>
              <a:t>time of his 2</a:t>
            </a:r>
            <a:r>
              <a:rPr lang="en-US" sz="3200" baseline="30000" dirty="0">
                <a:solidFill>
                  <a:srgbClr val="FFFF00"/>
                </a:solidFill>
              </a:rPr>
              <a:t>nd</a:t>
            </a:r>
            <a:r>
              <a:rPr lang="en-US" sz="3200" dirty="0">
                <a:solidFill>
                  <a:srgbClr val="FFFF00"/>
                </a:solidFill>
              </a:rPr>
              <a:t> imprisonment in Rome. Paul mentions him and </a:t>
            </a:r>
            <a:r>
              <a:rPr lang="en-US" sz="3200" dirty="0" err="1">
                <a:solidFill>
                  <a:srgbClr val="FFFF00"/>
                </a:solidFill>
              </a:rPr>
              <a:t>Hermogenes</a:t>
            </a:r>
            <a:r>
              <a:rPr lang="en-US" sz="3200" dirty="0">
                <a:solidFill>
                  <a:srgbClr val="FFFF00"/>
                </a:solidFill>
              </a:rPr>
              <a:t> being among those in Asia who turned away from him. When Paul  was brought before the Roman Tribunal,        they did nothing to </a:t>
            </a:r>
            <a:r>
              <a:rPr lang="en-US" sz="3200" dirty="0">
                <a:solidFill>
                  <a:srgbClr val="FFFF00"/>
                </a:solidFill>
              </a:rPr>
              <a:t>                                                 stand </a:t>
            </a:r>
            <a:r>
              <a:rPr lang="en-US" sz="3200" dirty="0">
                <a:solidFill>
                  <a:srgbClr val="FFFF00"/>
                </a:solidFill>
              </a:rPr>
              <a:t>by him or </a:t>
            </a:r>
            <a:r>
              <a:rPr lang="en-US" sz="3200" dirty="0">
                <a:solidFill>
                  <a:srgbClr val="FFFF00"/>
                </a:solidFill>
              </a:rPr>
              <a:t>                                                                support him. Paul                                                          felt they had turned                                              their backs and </a:t>
            </a:r>
            <a:r>
              <a:rPr lang="en-US" sz="3200" dirty="0">
                <a:solidFill>
                  <a:srgbClr val="FFFF00"/>
                </a:solidFill>
              </a:rPr>
              <a:t>                                                               deserted </a:t>
            </a:r>
            <a:r>
              <a:rPr lang="en-US" sz="3200" dirty="0">
                <a:solidFill>
                  <a:srgbClr val="FFFF00"/>
                </a:solidFill>
              </a:rPr>
              <a:t>him.</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272655"/>
            <a:ext cx="4708478" cy="34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4637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1:16-18 </a:t>
            </a:r>
            <a:r>
              <a:rPr lang="en-US" sz="3600" dirty="0" smtClean="0"/>
              <a:t>SUPPORT IS SUPPLIED </a:t>
            </a:r>
            <a:endParaRPr lang="en-US" sz="3600" dirty="0">
              <a:ln w="6350">
                <a:solidFill>
                  <a:srgbClr val="FF0000"/>
                </a:solidFill>
              </a:ln>
              <a:effectLst/>
              <a:latin typeface="+mn-lt"/>
            </a:endParaRPr>
          </a:p>
        </p:txBody>
      </p:sp>
      <p:sp>
        <p:nvSpPr>
          <p:cNvPr id="4" name="TextBox 3"/>
          <p:cNvSpPr txBox="1"/>
          <p:nvPr/>
        </p:nvSpPr>
        <p:spPr>
          <a:xfrm>
            <a:off x="304800" y="1066800"/>
            <a:ext cx="8839200" cy="1569660"/>
          </a:xfrm>
          <a:prstGeom prst="rect">
            <a:avLst/>
          </a:prstGeom>
          <a:noFill/>
        </p:spPr>
        <p:txBody>
          <a:bodyPr wrap="square" rtlCol="0">
            <a:spAutoFit/>
          </a:bodyPr>
          <a:lstStyle/>
          <a:p>
            <a:r>
              <a:rPr lang="en-US" sz="3200" b="1" dirty="0">
                <a:solidFill>
                  <a:srgbClr val="0070C0"/>
                </a:solidFill>
              </a:rPr>
              <a:t>1.16 </a:t>
            </a:r>
            <a:r>
              <a:rPr lang="en-US" sz="3200" b="1" dirty="0">
                <a:solidFill>
                  <a:prstClr val="white"/>
                </a:solidFill>
              </a:rPr>
              <a:t>The Lord give mercy unto the house of </a:t>
            </a:r>
            <a:r>
              <a:rPr lang="en-US" sz="3200" b="1" dirty="0" err="1">
                <a:solidFill>
                  <a:prstClr val="white"/>
                </a:solidFill>
              </a:rPr>
              <a:t>Onesiphorus</a:t>
            </a:r>
            <a:r>
              <a:rPr lang="en-US" sz="3200" b="1" dirty="0">
                <a:solidFill>
                  <a:prstClr val="white"/>
                </a:solidFill>
              </a:rPr>
              <a:t>; for he oft refreshed me, and was not ashamed of my chain: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304800" y="2494845"/>
            <a:ext cx="8686800" cy="4031873"/>
          </a:xfrm>
          <a:prstGeom prst="rect">
            <a:avLst/>
          </a:prstGeom>
          <a:noFill/>
        </p:spPr>
        <p:txBody>
          <a:bodyPr wrap="square" rtlCol="0">
            <a:spAutoFit/>
          </a:bodyPr>
          <a:lstStyle/>
          <a:p>
            <a:r>
              <a:rPr lang="en-US" sz="3200" dirty="0">
                <a:solidFill>
                  <a:srgbClr val="FFFF00"/>
                </a:solidFill>
              </a:rPr>
              <a:t>Paul again switches topics, this time from those who have deserted him to a person who had blessed </a:t>
            </a:r>
            <a:r>
              <a:rPr lang="en-US" sz="3200" dirty="0">
                <a:solidFill>
                  <a:srgbClr val="FFFF00"/>
                </a:solidFill>
              </a:rPr>
              <a:t>him. Not </a:t>
            </a:r>
            <a:r>
              <a:rPr lang="en-US" sz="3200" dirty="0">
                <a:solidFill>
                  <a:srgbClr val="FFFF00"/>
                </a:solidFill>
              </a:rPr>
              <a:t>only </a:t>
            </a:r>
            <a:r>
              <a:rPr lang="en-US" sz="3200" dirty="0">
                <a:solidFill>
                  <a:srgbClr val="FFFF00"/>
                </a:solidFill>
              </a:rPr>
              <a:t>was </a:t>
            </a:r>
            <a:r>
              <a:rPr lang="en-US" sz="3200" dirty="0" err="1">
                <a:solidFill>
                  <a:srgbClr val="FFFF00"/>
                </a:solidFill>
              </a:rPr>
              <a:t>Onesiphorus</a:t>
            </a:r>
            <a:r>
              <a:rPr lang="en-US" sz="3200" dirty="0">
                <a:solidFill>
                  <a:srgbClr val="FFFF00"/>
                </a:solidFill>
              </a:rPr>
              <a:t> not </a:t>
            </a:r>
            <a:r>
              <a:rPr lang="en-US" sz="3200" dirty="0">
                <a:solidFill>
                  <a:srgbClr val="FFFF00"/>
                </a:solidFill>
              </a:rPr>
              <a:t>ashamed </a:t>
            </a:r>
            <a:r>
              <a:rPr lang="en-US" sz="3200" dirty="0">
                <a:solidFill>
                  <a:srgbClr val="FFFF00"/>
                </a:solidFill>
              </a:rPr>
              <a:t>to </a:t>
            </a:r>
            <a:r>
              <a:rPr lang="en-US" sz="3200" dirty="0">
                <a:solidFill>
                  <a:srgbClr val="FFFF00"/>
                </a:solidFill>
              </a:rPr>
              <a:t>be associate </a:t>
            </a:r>
            <a:r>
              <a:rPr lang="en-US" sz="3200" dirty="0">
                <a:solidFill>
                  <a:srgbClr val="FFFF00"/>
                </a:solidFill>
              </a:rPr>
              <a:t>with a despised criminal like Paul, </a:t>
            </a:r>
            <a:r>
              <a:rPr lang="en-US" sz="3200" dirty="0">
                <a:solidFill>
                  <a:srgbClr val="FFFF00"/>
                </a:solidFill>
              </a:rPr>
              <a:t>he </a:t>
            </a:r>
            <a:r>
              <a:rPr lang="en-US" sz="3200" dirty="0">
                <a:solidFill>
                  <a:srgbClr val="FFFF00"/>
                </a:solidFill>
              </a:rPr>
              <a:t>provided much-needed comfort and support. He likely brought food and drink to Paul, frequently visiting him in jail. His ministry was one of presence, </a:t>
            </a:r>
          </a:p>
        </p:txBody>
      </p:sp>
    </p:spTree>
    <p:extLst>
      <p:ext uri="{BB962C8B-B14F-4D97-AF65-F5344CB8AC3E}">
        <p14:creationId xmlns:p14="http://schemas.microsoft.com/office/powerpoint/2010/main" val="8288023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1:16-18 </a:t>
            </a:r>
            <a:r>
              <a:rPr lang="en-US" sz="3600" dirty="0" smtClean="0"/>
              <a:t>SUPPORT IS SUPPLIED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37067" y="1219200"/>
            <a:ext cx="8915400" cy="1077218"/>
          </a:xfrm>
          <a:prstGeom prst="rect">
            <a:avLst/>
          </a:prstGeom>
          <a:noFill/>
        </p:spPr>
        <p:txBody>
          <a:bodyPr wrap="square" rtlCol="0">
            <a:spAutoFit/>
          </a:bodyPr>
          <a:lstStyle/>
          <a:p>
            <a:r>
              <a:rPr lang="en-US" sz="3200" dirty="0">
                <a:solidFill>
                  <a:srgbClr val="FFFF00"/>
                </a:solidFill>
              </a:rPr>
              <a:t>focusing </a:t>
            </a:r>
            <a:r>
              <a:rPr lang="en-US" sz="3200" dirty="0">
                <a:solidFill>
                  <a:srgbClr val="FFFF00"/>
                </a:solidFill>
              </a:rPr>
              <a:t>on encouragement to Paul during his most difficult days</a:t>
            </a:r>
            <a:r>
              <a:rPr lang="en-US" sz="3200" dirty="0">
                <a:solidFill>
                  <a:srgbClr val="FFFF00"/>
                </a:solidFill>
              </a:rPr>
              <a:t>.</a:t>
            </a:r>
            <a:endParaRPr lang="en-US" sz="3200"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260" y="2514223"/>
            <a:ext cx="5182102" cy="388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975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1:16-18 SUPPORT IS SUPPLIED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915400" cy="1077218"/>
          </a:xfrm>
          <a:prstGeom prst="rect">
            <a:avLst/>
          </a:prstGeom>
          <a:noFill/>
        </p:spPr>
        <p:txBody>
          <a:bodyPr wrap="square" rtlCol="0">
            <a:spAutoFit/>
          </a:bodyPr>
          <a:lstStyle/>
          <a:p>
            <a:r>
              <a:rPr lang="en-US" sz="3200" b="1" dirty="0">
                <a:solidFill>
                  <a:srgbClr val="0070C0"/>
                </a:solidFill>
              </a:rPr>
              <a:t>1.17 </a:t>
            </a:r>
            <a:r>
              <a:rPr lang="en-US" sz="3200" b="1" dirty="0">
                <a:solidFill>
                  <a:prstClr val="white"/>
                </a:solidFill>
              </a:rPr>
              <a:t>But, when he was in Rome, he sought me out very diligently, and found me.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1981200"/>
            <a:ext cx="8763000" cy="3046988"/>
          </a:xfrm>
          <a:prstGeom prst="rect">
            <a:avLst/>
          </a:prstGeom>
          <a:noFill/>
        </p:spPr>
        <p:txBody>
          <a:bodyPr wrap="square" rtlCol="0">
            <a:spAutoFit/>
          </a:bodyPr>
          <a:lstStyle/>
          <a:p>
            <a:r>
              <a:rPr lang="en-US" sz="3200" dirty="0" err="1">
                <a:solidFill>
                  <a:srgbClr val="FFFF00"/>
                </a:solidFill>
              </a:rPr>
              <a:t>Onesiphorus</a:t>
            </a:r>
            <a:r>
              <a:rPr lang="en-US" sz="3200" dirty="0">
                <a:solidFill>
                  <a:srgbClr val="FFFF00"/>
                </a:solidFill>
              </a:rPr>
              <a:t> was </a:t>
            </a:r>
            <a:r>
              <a:rPr lang="en-US" sz="3200" dirty="0">
                <a:solidFill>
                  <a:srgbClr val="FFFF00"/>
                </a:solidFill>
              </a:rPr>
              <a:t>from Asia, </a:t>
            </a:r>
            <a:r>
              <a:rPr lang="en-US" sz="3200" dirty="0">
                <a:solidFill>
                  <a:srgbClr val="FFFF00"/>
                </a:solidFill>
              </a:rPr>
              <a:t>(probably an </a:t>
            </a:r>
            <a:r>
              <a:rPr lang="en-US" sz="3200" dirty="0">
                <a:solidFill>
                  <a:srgbClr val="FFFF00"/>
                </a:solidFill>
              </a:rPr>
              <a:t>Ephesian) </a:t>
            </a:r>
            <a:r>
              <a:rPr lang="en-US" sz="3200" dirty="0">
                <a:solidFill>
                  <a:srgbClr val="FFFF00"/>
                </a:solidFill>
              </a:rPr>
              <a:t>who </a:t>
            </a:r>
            <a:r>
              <a:rPr lang="en-US" sz="3200" dirty="0">
                <a:solidFill>
                  <a:srgbClr val="FFFF00"/>
                </a:solidFill>
              </a:rPr>
              <a:t>at times had business in Rome. When in Rome he sought </a:t>
            </a:r>
            <a:r>
              <a:rPr lang="en-US" sz="3200" dirty="0">
                <a:solidFill>
                  <a:srgbClr val="FFFF00"/>
                </a:solidFill>
              </a:rPr>
              <a:t>out the apostle, </a:t>
            </a:r>
            <a:r>
              <a:rPr lang="en-US" sz="3200" dirty="0">
                <a:solidFill>
                  <a:srgbClr val="FFFF00"/>
                </a:solidFill>
              </a:rPr>
              <a:t>who </a:t>
            </a:r>
            <a:r>
              <a:rPr lang="en-US" sz="3200" dirty="0">
                <a:solidFill>
                  <a:srgbClr val="FFFF00"/>
                </a:solidFill>
              </a:rPr>
              <a:t>had been confined </a:t>
            </a:r>
            <a:r>
              <a:rPr lang="en-US" sz="3200" dirty="0">
                <a:solidFill>
                  <a:srgbClr val="FFFF00"/>
                </a:solidFill>
              </a:rPr>
              <a:t>in prison. He had to search diligently in order to locate Paul. Here </a:t>
            </a:r>
            <a:r>
              <a:rPr lang="en-US" sz="3200" dirty="0">
                <a:solidFill>
                  <a:srgbClr val="FFFF00"/>
                </a:solidFill>
              </a:rPr>
              <a:t>was a true friend, one that </a:t>
            </a:r>
            <a:r>
              <a:rPr lang="en-US" sz="3200" dirty="0">
                <a:solidFill>
                  <a:srgbClr val="FFFF00"/>
                </a:solidFill>
              </a:rPr>
              <a:t>stuck </a:t>
            </a:r>
            <a:r>
              <a:rPr lang="en-US" sz="3200" dirty="0">
                <a:solidFill>
                  <a:srgbClr val="FFFF00"/>
                </a:solidFill>
              </a:rPr>
              <a:t>closer than a brother.</a:t>
            </a:r>
          </a:p>
        </p:txBody>
      </p:sp>
    </p:spTree>
    <p:extLst>
      <p:ext uri="{BB962C8B-B14F-4D97-AF65-F5344CB8AC3E}">
        <p14:creationId xmlns:p14="http://schemas.microsoft.com/office/powerpoint/2010/main" val="11499511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1:16-18 SUPPORT IS </a:t>
            </a:r>
            <a:r>
              <a:rPr lang="en-US" sz="3600" dirty="0" smtClean="0"/>
              <a:t>SUPPLIED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915400" cy="2062103"/>
          </a:xfrm>
          <a:prstGeom prst="rect">
            <a:avLst/>
          </a:prstGeom>
          <a:noFill/>
        </p:spPr>
        <p:txBody>
          <a:bodyPr wrap="square" rtlCol="0">
            <a:spAutoFit/>
          </a:bodyPr>
          <a:lstStyle/>
          <a:p>
            <a:r>
              <a:rPr lang="en-US" sz="3200" b="1" dirty="0">
                <a:solidFill>
                  <a:srgbClr val="0070C0"/>
                </a:solidFill>
              </a:rPr>
              <a:t>1.18 </a:t>
            </a:r>
            <a:r>
              <a:rPr lang="en-US" sz="3200" b="1" dirty="0">
                <a:solidFill>
                  <a:prstClr val="white"/>
                </a:solidFill>
              </a:rPr>
              <a:t>The Lord grant unto him that he may find mercy of the Lord in that day: and in how many things he ministered unto me at Ephesus, thou </a:t>
            </a:r>
            <a:r>
              <a:rPr lang="en-US" sz="3200" b="1" dirty="0" err="1">
                <a:solidFill>
                  <a:prstClr val="white"/>
                </a:solidFill>
              </a:rPr>
              <a:t>knowest</a:t>
            </a:r>
            <a:r>
              <a:rPr lang="en-US" sz="3200" b="1" dirty="0">
                <a:solidFill>
                  <a:prstClr val="white"/>
                </a:solidFill>
              </a:rPr>
              <a:t> very well.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3124784"/>
            <a:ext cx="8610600" cy="3539430"/>
          </a:xfrm>
          <a:prstGeom prst="rect">
            <a:avLst/>
          </a:prstGeom>
          <a:noFill/>
        </p:spPr>
        <p:txBody>
          <a:bodyPr wrap="square" rtlCol="0">
            <a:spAutoFit/>
          </a:bodyPr>
          <a:lstStyle/>
          <a:p>
            <a:r>
              <a:rPr lang="en-US" sz="3200" dirty="0">
                <a:solidFill>
                  <a:srgbClr val="FFFF00"/>
                </a:solidFill>
              </a:rPr>
              <a:t>When Paul prayed that </a:t>
            </a:r>
            <a:r>
              <a:rPr lang="en-US" sz="3200" dirty="0" err="1">
                <a:solidFill>
                  <a:srgbClr val="FFFF00"/>
                </a:solidFill>
              </a:rPr>
              <a:t>Onesiphorus</a:t>
            </a:r>
            <a:r>
              <a:rPr lang="en-US" sz="3200" dirty="0">
                <a:solidFill>
                  <a:srgbClr val="FFFF00"/>
                </a:solidFill>
              </a:rPr>
              <a:t> would find mercy from the Lord, "on that day", he was referring to </a:t>
            </a:r>
            <a:r>
              <a:rPr lang="en-US" sz="3200" dirty="0">
                <a:solidFill>
                  <a:srgbClr val="FFFF00"/>
                </a:solidFill>
              </a:rPr>
              <a:t>the </a:t>
            </a:r>
            <a:r>
              <a:rPr lang="en-US" sz="3200" dirty="0">
                <a:solidFill>
                  <a:srgbClr val="FFFF00"/>
                </a:solidFill>
              </a:rPr>
              <a:t>Day of </a:t>
            </a:r>
            <a:r>
              <a:rPr lang="en-US" sz="3200" dirty="0">
                <a:solidFill>
                  <a:srgbClr val="FFFF00"/>
                </a:solidFill>
              </a:rPr>
              <a:t>Christ </a:t>
            </a:r>
            <a:r>
              <a:rPr lang="en-US" sz="3200" dirty="0">
                <a:solidFill>
                  <a:srgbClr val="FFFF00"/>
                </a:solidFill>
              </a:rPr>
              <a:t>when Jesus will return in the </a:t>
            </a:r>
            <a:r>
              <a:rPr lang="en-US" sz="3200" dirty="0">
                <a:solidFill>
                  <a:srgbClr val="FFFF00"/>
                </a:solidFill>
              </a:rPr>
              <a:t>clouds. </a:t>
            </a:r>
            <a:r>
              <a:rPr lang="en-US" sz="3200" dirty="0">
                <a:solidFill>
                  <a:srgbClr val="FFFF00"/>
                </a:solidFill>
              </a:rPr>
              <a:t>The last </a:t>
            </a:r>
            <a:r>
              <a:rPr lang="en-US" sz="3200" dirty="0">
                <a:solidFill>
                  <a:srgbClr val="FFFF00"/>
                </a:solidFill>
              </a:rPr>
              <a:t>part of the verse adds </a:t>
            </a:r>
            <a:r>
              <a:rPr lang="en-US" sz="3200" dirty="0">
                <a:solidFill>
                  <a:srgbClr val="FFFF00"/>
                </a:solidFill>
              </a:rPr>
              <a:t>extra insight into this man's service. In addition to his ministry to Paul </a:t>
            </a:r>
            <a:r>
              <a:rPr lang="en-US" sz="3200" dirty="0">
                <a:solidFill>
                  <a:srgbClr val="FFFF00"/>
                </a:solidFill>
              </a:rPr>
              <a:t>in Rome.</a:t>
            </a:r>
            <a:r>
              <a:rPr lang="en-US" sz="3200" dirty="0">
                <a:solidFill>
                  <a:srgbClr val="FFFF00"/>
                </a:solidFill>
              </a:rPr>
              <a:t> </a:t>
            </a:r>
            <a:r>
              <a:rPr lang="en-US" sz="3200" dirty="0" err="1">
                <a:solidFill>
                  <a:srgbClr val="FFFF00"/>
                </a:solidFill>
              </a:rPr>
              <a:t>Onesiphorus</a:t>
            </a:r>
            <a:r>
              <a:rPr lang="en-US" sz="3200" dirty="0">
                <a:solidFill>
                  <a:srgbClr val="FFFF00"/>
                </a:solidFill>
              </a:rPr>
              <a:t> had been an important </a:t>
            </a:r>
          </a:p>
        </p:txBody>
      </p:sp>
    </p:spTree>
    <p:extLst>
      <p:ext uri="{BB962C8B-B14F-4D97-AF65-F5344CB8AC3E}">
        <p14:creationId xmlns:p14="http://schemas.microsoft.com/office/powerpoint/2010/main" val="36480448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1:16-18 SUPPORT IS </a:t>
            </a:r>
            <a:r>
              <a:rPr lang="en-US" sz="3600" dirty="0" smtClean="0"/>
              <a:t>SUPPLIED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90005" y="1219200"/>
            <a:ext cx="8915400" cy="3046988"/>
          </a:xfrm>
          <a:prstGeom prst="rect">
            <a:avLst/>
          </a:prstGeom>
          <a:noFill/>
        </p:spPr>
        <p:txBody>
          <a:bodyPr wrap="square" rtlCol="0">
            <a:spAutoFit/>
          </a:bodyPr>
          <a:lstStyle/>
          <a:p>
            <a:r>
              <a:rPr lang="en-US" sz="3200" dirty="0">
                <a:solidFill>
                  <a:srgbClr val="FFFF00"/>
                </a:solidFill>
              </a:rPr>
              <a:t>servant </a:t>
            </a:r>
            <a:r>
              <a:rPr lang="en-US" sz="3200" dirty="0">
                <a:solidFill>
                  <a:srgbClr val="FFFF00"/>
                </a:solidFill>
              </a:rPr>
              <a:t>in Ephesus where Timothy served and likely where </a:t>
            </a:r>
            <a:r>
              <a:rPr lang="en-US" sz="3200" dirty="0" err="1">
                <a:solidFill>
                  <a:srgbClr val="FFFF00"/>
                </a:solidFill>
              </a:rPr>
              <a:t>Onesiphorus</a:t>
            </a:r>
            <a:r>
              <a:rPr lang="en-US" sz="3200" dirty="0">
                <a:solidFill>
                  <a:srgbClr val="FFFF00"/>
                </a:solidFill>
              </a:rPr>
              <a:t> lived. He was a man whose passion </a:t>
            </a:r>
            <a:r>
              <a:rPr lang="en-US" sz="3200" dirty="0">
                <a:solidFill>
                  <a:srgbClr val="FFFF00"/>
                </a:solidFill>
              </a:rPr>
              <a:t>was                                                               </a:t>
            </a:r>
            <a:r>
              <a:rPr lang="en-US" sz="3200" dirty="0">
                <a:solidFill>
                  <a:srgbClr val="FFFF00"/>
                </a:solidFill>
              </a:rPr>
              <a:t>to serve the Lord, </a:t>
            </a:r>
            <a:r>
              <a:rPr lang="en-US" sz="3200" dirty="0">
                <a:solidFill>
                  <a:srgbClr val="FFFF00"/>
                </a:solidFill>
              </a:rPr>
              <a:t>                                                            whether </a:t>
            </a:r>
            <a:r>
              <a:rPr lang="en-US" sz="3200" dirty="0">
                <a:solidFill>
                  <a:srgbClr val="FFFF00"/>
                </a:solidFill>
              </a:rPr>
              <a:t>at home </a:t>
            </a:r>
            <a:r>
              <a:rPr lang="en-US" sz="3200" dirty="0">
                <a:solidFill>
                  <a:srgbClr val="FFFF00"/>
                </a:solidFill>
              </a:rPr>
              <a:t>                                                                         or away.</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796" y="2336988"/>
            <a:ext cx="5089804" cy="385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3427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II TIMOTHY 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36</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Tree>
    <p:extLst>
      <p:ext uri="{BB962C8B-B14F-4D97-AF65-F5344CB8AC3E}">
        <p14:creationId xmlns:p14="http://schemas.microsoft.com/office/powerpoint/2010/main" val="11512716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791200" cy="914400"/>
          </a:xfrm>
        </p:spPr>
        <p:txBody>
          <a:bodyPr>
            <a:normAutofit fontScale="90000"/>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 (</a:t>
            </a:r>
            <a:r>
              <a:rPr lang="en-US" sz="48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Cond’t</a:t>
            </a: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28600" y="856357"/>
            <a:ext cx="8915400" cy="1569660"/>
          </a:xfrm>
          <a:prstGeom prst="rect">
            <a:avLst/>
          </a:prstGeom>
          <a:noFill/>
        </p:spPr>
        <p:txBody>
          <a:bodyPr wrap="square" rtlCol="0">
            <a:spAutoFit/>
          </a:bodyPr>
          <a:lstStyle/>
          <a:p>
            <a:r>
              <a:rPr lang="en-US" sz="3200" dirty="0">
                <a:solidFill>
                  <a:prstClr val="white"/>
                </a:solidFill>
              </a:rPr>
              <a:t>integrity of </a:t>
            </a:r>
            <a:r>
              <a:rPr lang="en-US" sz="3200" dirty="0">
                <a:solidFill>
                  <a:prstClr val="white"/>
                </a:solidFill>
              </a:rPr>
              <a:t>God’s word. Christians must keep believing and spreading the Gospel until the coming of Christ. </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Tree>
    <p:extLst>
      <p:ext uri="{BB962C8B-B14F-4D97-AF65-F5344CB8AC3E}">
        <p14:creationId xmlns:p14="http://schemas.microsoft.com/office/powerpoint/2010/main" val="23530279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TextBox 5"/>
          <p:cNvSpPr txBox="1">
            <a:spLocks noChangeArrowheads="1"/>
          </p:cNvSpPr>
          <p:nvPr/>
        </p:nvSpPr>
        <p:spPr bwMode="auto">
          <a:xfrm>
            <a:off x="457200" y="334395"/>
            <a:ext cx="7848600" cy="706438"/>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dirty="0" smtClean="0">
                <a:solidFill>
                  <a:srgbClr val="FFFF00"/>
                </a:solidFill>
                <a:latin typeface="Verdana" pitchFamily="34" charset="0"/>
              </a:rPr>
              <a:t>2 TIMOTHY 1</a:t>
            </a:r>
            <a:endParaRPr lang="en-US" altLang="en-US" sz="4000" b="1" dirty="0">
              <a:solidFill>
                <a:srgbClr val="FFFF00"/>
              </a:solidFill>
              <a:latin typeface="Verdana" pitchFamily="34" charset="0"/>
            </a:endParaRPr>
          </a:p>
        </p:txBody>
      </p:sp>
      <p:sp>
        <p:nvSpPr>
          <p:cNvPr id="438280" name="Date Placeholder 1"/>
          <p:cNvSpPr>
            <a:spLocks noGrp="1"/>
          </p:cNvSpPr>
          <p:nvPr>
            <p:ph type="dt" sz="half"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AA38D8B-743E-4CB4-99F6-09952549504B}" type="datetime1">
              <a:rPr lang="en-US" altLang="en-US" sz="1400" b="1" smtClean="0">
                <a:solidFill>
                  <a:srgbClr val="FFFFFF"/>
                </a:solidFill>
                <a:latin typeface="Verdana" pitchFamily="34" charset="0"/>
              </a:rPr>
              <a:pPr eaLnBrk="1" hangingPunct="1">
                <a:spcBef>
                  <a:spcPct val="0"/>
                </a:spcBef>
                <a:buFontTx/>
                <a:buNone/>
              </a:pPr>
              <a:t>8/22/2022</a:t>
            </a:fld>
            <a:endParaRPr lang="en-US" altLang="en-US" sz="1400" b="1" smtClean="0">
              <a:solidFill>
                <a:srgbClr val="FFFFFF"/>
              </a:solidFill>
              <a:latin typeface="Verdana" pitchFamily="34" charset="0"/>
            </a:endParaRPr>
          </a:p>
        </p:txBody>
      </p:sp>
      <p:sp>
        <p:nvSpPr>
          <p:cNvPr id="43827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b="1" dirty="0">
                <a:solidFill>
                  <a:srgbClr val="FFFFFF"/>
                </a:solidFill>
                <a:latin typeface="Verdana" pitchFamily="34" charset="0"/>
              </a:rPr>
              <a:t>2 Timothy </a:t>
            </a:r>
            <a:r>
              <a:rPr lang="en-US" altLang="en-US" sz="1400" b="1" dirty="0" smtClean="0">
                <a:solidFill>
                  <a:srgbClr val="FFFFFF"/>
                </a:solidFill>
                <a:latin typeface="Verdana" pitchFamily="34" charset="0"/>
              </a:rPr>
              <a:t>1 Lesson</a:t>
            </a:r>
          </a:p>
        </p:txBody>
      </p:sp>
      <p:sp>
        <p:nvSpPr>
          <p:cNvPr id="4382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3C054FA-EEBF-428E-A3C8-7A51D2C33EFB}" type="slidenum">
              <a:rPr lang="en-US" altLang="en-US" sz="1400" b="1" smtClean="0">
                <a:solidFill>
                  <a:srgbClr val="FFFFFF"/>
                </a:solidFill>
                <a:latin typeface="Verdana" pitchFamily="34" charset="0"/>
              </a:rPr>
              <a:pPr eaLnBrk="1" hangingPunct="1">
                <a:spcBef>
                  <a:spcPct val="0"/>
                </a:spcBef>
                <a:buFontTx/>
                <a:buNone/>
              </a:pPr>
              <a:t>5</a:t>
            </a:fld>
            <a:endParaRPr lang="en-US" altLang="en-US" sz="1400" b="1" smtClean="0">
              <a:solidFill>
                <a:srgbClr val="FFFFFF"/>
              </a:solidFill>
              <a:latin typeface="Verdana" pitchFamily="34" charset="0"/>
            </a:endParaRPr>
          </a:p>
        </p:txBody>
      </p:sp>
      <p:sp>
        <p:nvSpPr>
          <p:cNvPr id="11" name="TextBox 10"/>
          <p:cNvSpPr txBox="1">
            <a:spLocks noChangeArrowheads="1"/>
          </p:cNvSpPr>
          <p:nvPr/>
        </p:nvSpPr>
        <p:spPr bwMode="auto">
          <a:xfrm>
            <a:off x="566737" y="2033516"/>
            <a:ext cx="8120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WHO IS SENDING THE </a:t>
            </a:r>
            <a:r>
              <a:rPr lang="en-US" altLang="en-US" sz="2400" b="1" i="1" dirty="0" smtClean="0">
                <a:solidFill>
                  <a:srgbClr val="FFFFFF"/>
                </a:solidFill>
                <a:latin typeface="Verdana" pitchFamily="34" charset="0"/>
              </a:rPr>
              <a:t>LETTER</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PAUL’S RELATIONSHIP WITH </a:t>
            </a:r>
            <a:r>
              <a:rPr lang="en-US" altLang="en-US" sz="2400" b="1" i="1" dirty="0" smtClean="0">
                <a:solidFill>
                  <a:srgbClr val="FFFFFF"/>
                </a:solidFill>
                <a:latin typeface="Verdana" pitchFamily="34" charset="0"/>
              </a:rPr>
              <a:t>TIMOTHY</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 MAINTAIN A FRESH RELATIONSHIP WITH GOD </a:t>
            </a: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 JOIN </a:t>
            </a:r>
            <a:r>
              <a:rPr lang="en-US" altLang="en-US" sz="2400" b="1" i="1" dirty="0" smtClean="0">
                <a:solidFill>
                  <a:srgbClr val="FFFFFF"/>
                </a:solidFill>
                <a:latin typeface="Verdana" pitchFamily="34" charset="0"/>
              </a:rPr>
              <a:t>PAUL</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YOU HAVE BEEN </a:t>
            </a:r>
            <a:r>
              <a:rPr lang="en-US" altLang="en-US" sz="2400" b="1" i="1" dirty="0" smtClean="0">
                <a:solidFill>
                  <a:srgbClr val="FFFFFF"/>
                </a:solidFill>
                <a:latin typeface="Verdana" pitchFamily="34" charset="0"/>
              </a:rPr>
              <a:t>CHOSEN</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 CHRIST </a:t>
            </a:r>
            <a:r>
              <a:rPr lang="en-US" altLang="en-US" sz="2400" b="1" i="1" dirty="0">
                <a:solidFill>
                  <a:srgbClr val="FFFFFF"/>
                </a:solidFill>
                <a:latin typeface="Verdana" pitchFamily="34" charset="0"/>
              </a:rPr>
              <a:t>IS ABLE</a:t>
            </a:r>
          </a:p>
        </p:txBody>
      </p:sp>
      <p:sp>
        <p:nvSpPr>
          <p:cNvPr id="438282" name="TextBox 12"/>
          <p:cNvSpPr txBox="1">
            <a:spLocks noChangeArrowheads="1"/>
          </p:cNvSpPr>
          <p:nvPr/>
        </p:nvSpPr>
        <p:spPr bwMode="auto">
          <a:xfrm>
            <a:off x="647700" y="1289050"/>
            <a:ext cx="742950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00"/>
                </a:solidFill>
                <a:latin typeface="Verdana" pitchFamily="34" charset="0"/>
              </a:rPr>
              <a:t>Outline</a:t>
            </a:r>
            <a:endParaRPr lang="en-US" altLang="en-US" sz="3600" i="1" dirty="0">
              <a:solidFill>
                <a:srgbClr val="FFFF00"/>
              </a:solidFill>
              <a:latin typeface="Verdana" pitchFamily="34" charset="0"/>
            </a:endParaRPr>
          </a:p>
        </p:txBody>
      </p:sp>
      <p:cxnSp>
        <p:nvCxnSpPr>
          <p:cNvPr id="438283" name="Straight Connector 12"/>
          <p:cNvCxnSpPr>
            <a:cxnSpLocks noChangeShapeType="1"/>
          </p:cNvCxnSpPr>
          <p:nvPr/>
        </p:nvCxnSpPr>
        <p:spPr bwMode="auto">
          <a:xfrm>
            <a:off x="652463" y="2033516"/>
            <a:ext cx="8115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438284" name="Straight Connector 12"/>
          <p:cNvCxnSpPr>
            <a:cxnSpLocks noChangeShapeType="1"/>
          </p:cNvCxnSpPr>
          <p:nvPr/>
        </p:nvCxnSpPr>
        <p:spPr bwMode="auto">
          <a:xfrm flipV="1">
            <a:off x="652463" y="1271814"/>
            <a:ext cx="8034337" cy="172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523699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TextBox 5"/>
          <p:cNvSpPr txBox="1">
            <a:spLocks noChangeArrowheads="1"/>
          </p:cNvSpPr>
          <p:nvPr/>
        </p:nvSpPr>
        <p:spPr bwMode="auto">
          <a:xfrm>
            <a:off x="457200" y="334395"/>
            <a:ext cx="7848600" cy="706438"/>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dirty="0" smtClean="0">
                <a:solidFill>
                  <a:srgbClr val="FFFF00"/>
                </a:solidFill>
                <a:latin typeface="Verdana" pitchFamily="34" charset="0"/>
              </a:rPr>
              <a:t>2 TIMOTHY 1</a:t>
            </a:r>
            <a:endParaRPr lang="en-US" altLang="en-US" sz="4000" b="1" dirty="0">
              <a:solidFill>
                <a:srgbClr val="FFFF00"/>
              </a:solidFill>
              <a:latin typeface="Verdana" pitchFamily="34" charset="0"/>
            </a:endParaRPr>
          </a:p>
        </p:txBody>
      </p:sp>
      <p:sp>
        <p:nvSpPr>
          <p:cNvPr id="438280" name="Date Placeholder 1"/>
          <p:cNvSpPr>
            <a:spLocks noGrp="1"/>
          </p:cNvSpPr>
          <p:nvPr>
            <p:ph type="dt" sz="half"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AA38D8B-743E-4CB4-99F6-09952549504B}" type="datetime1">
              <a:rPr lang="en-US" altLang="en-US" sz="1400" b="1" smtClean="0">
                <a:solidFill>
                  <a:srgbClr val="FFFFFF"/>
                </a:solidFill>
                <a:latin typeface="Verdana" pitchFamily="34" charset="0"/>
              </a:rPr>
              <a:pPr eaLnBrk="1" hangingPunct="1">
                <a:spcBef>
                  <a:spcPct val="0"/>
                </a:spcBef>
                <a:buFontTx/>
                <a:buNone/>
              </a:pPr>
              <a:t>8/22/2022</a:t>
            </a:fld>
            <a:endParaRPr lang="en-US" altLang="en-US" sz="1400" b="1" smtClean="0">
              <a:solidFill>
                <a:srgbClr val="FFFFFF"/>
              </a:solidFill>
              <a:latin typeface="Verdana" pitchFamily="34" charset="0"/>
            </a:endParaRPr>
          </a:p>
        </p:txBody>
      </p:sp>
      <p:sp>
        <p:nvSpPr>
          <p:cNvPr id="43827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b="1" dirty="0">
                <a:solidFill>
                  <a:srgbClr val="FFFFFF"/>
                </a:solidFill>
                <a:latin typeface="Verdana" pitchFamily="34" charset="0"/>
              </a:rPr>
              <a:t>2 Timothy </a:t>
            </a:r>
            <a:r>
              <a:rPr lang="en-US" altLang="en-US" sz="1400" b="1" dirty="0" smtClean="0">
                <a:solidFill>
                  <a:srgbClr val="FFFFFF"/>
                </a:solidFill>
                <a:latin typeface="Verdana" pitchFamily="34" charset="0"/>
              </a:rPr>
              <a:t>1 Lesson</a:t>
            </a:r>
          </a:p>
        </p:txBody>
      </p:sp>
      <p:sp>
        <p:nvSpPr>
          <p:cNvPr id="4382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3C054FA-EEBF-428E-A3C8-7A51D2C33EFB}" type="slidenum">
              <a:rPr lang="en-US" altLang="en-US" sz="1400" b="1" smtClean="0">
                <a:solidFill>
                  <a:srgbClr val="FFFFFF"/>
                </a:solidFill>
                <a:latin typeface="Verdana" pitchFamily="34" charset="0"/>
              </a:rPr>
              <a:pPr eaLnBrk="1" hangingPunct="1">
                <a:spcBef>
                  <a:spcPct val="0"/>
                </a:spcBef>
                <a:buFontTx/>
                <a:buNone/>
              </a:pPr>
              <a:t>6</a:t>
            </a:fld>
            <a:endParaRPr lang="en-US" altLang="en-US" sz="1400" b="1" smtClean="0">
              <a:solidFill>
                <a:srgbClr val="FFFFFF"/>
              </a:solidFill>
              <a:latin typeface="Verdana" pitchFamily="34" charset="0"/>
            </a:endParaRPr>
          </a:p>
        </p:txBody>
      </p:sp>
      <p:sp>
        <p:nvSpPr>
          <p:cNvPr id="11" name="TextBox 10"/>
          <p:cNvSpPr txBox="1">
            <a:spLocks noChangeArrowheads="1"/>
          </p:cNvSpPr>
          <p:nvPr/>
        </p:nvSpPr>
        <p:spPr bwMode="auto">
          <a:xfrm>
            <a:off x="566736" y="2362200"/>
            <a:ext cx="8120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endParaRPr lang="en-US" altLang="en-US" sz="2400" b="1" i="1" dirty="0" smtClean="0">
              <a:solidFill>
                <a:srgbClr val="FFFFFF"/>
              </a:solidFill>
              <a:latin typeface="Verdana" pitchFamily="34" charset="0"/>
            </a:endParaRPr>
          </a:p>
          <a:p>
            <a:pPr defTabSz="457200" eaLnBrk="1" fontAlgn="base" hangingPunct="1">
              <a:spcBef>
                <a:spcPct val="0"/>
              </a:spcBef>
              <a:spcAft>
                <a:spcPct val="0"/>
              </a:spcAft>
              <a:buClr>
                <a:srgbClr val="FFFF00"/>
              </a:buClr>
              <a:buFont typeface="Arial" pitchFamily="34" charset="0"/>
              <a:buNone/>
            </a:pPr>
            <a:r>
              <a:rPr lang="en-US" altLang="en-US" sz="2400" b="1" i="1" dirty="0" smtClean="0">
                <a:solidFill>
                  <a:srgbClr val="FFFF00"/>
                </a:solidFill>
                <a:latin typeface="Verdana" pitchFamily="34" charset="0"/>
              </a:rPr>
              <a:t>VII. </a:t>
            </a:r>
            <a:r>
              <a:rPr lang="en-US" altLang="en-US" sz="2400" b="1" i="1" dirty="0" smtClean="0">
                <a:solidFill>
                  <a:srgbClr val="FFFFFF"/>
                </a:solidFill>
                <a:latin typeface="Verdana" pitchFamily="34" charset="0"/>
              </a:rPr>
              <a:t>STAND </a:t>
            </a:r>
            <a:r>
              <a:rPr lang="en-US" altLang="en-US" sz="2400" b="1" i="1" dirty="0">
                <a:solidFill>
                  <a:srgbClr val="FFFFFF"/>
                </a:solidFill>
                <a:latin typeface="Verdana" pitchFamily="34" charset="0"/>
              </a:rPr>
              <a:t>IN THE FACE OF </a:t>
            </a:r>
            <a:r>
              <a:rPr lang="en-US" altLang="en-US" sz="2400" b="1" i="1" dirty="0" smtClean="0">
                <a:solidFill>
                  <a:srgbClr val="FFFFFF"/>
                </a:solidFill>
                <a:latin typeface="Verdana" pitchFamily="34" charset="0"/>
              </a:rPr>
              <a:t>REJECTION</a:t>
            </a:r>
          </a:p>
          <a:p>
            <a:pPr defTabSz="457200" eaLnBrk="1" fontAlgn="base" hangingPunct="1">
              <a:spcBef>
                <a:spcPct val="0"/>
              </a:spcBef>
              <a:spcAft>
                <a:spcPct val="0"/>
              </a:spcAft>
              <a:buClr>
                <a:srgbClr val="FFFF00"/>
              </a:buClr>
              <a:buFont typeface="Arial" pitchFamily="34" charset="0"/>
              <a:buNone/>
            </a:pPr>
            <a:endParaRPr lang="en-US" altLang="en-US" sz="2400" b="1" i="1" dirty="0">
              <a:solidFill>
                <a:srgbClr val="FFFFFF"/>
              </a:solidFill>
              <a:latin typeface="Verdana" pitchFamily="34" charset="0"/>
            </a:endParaRPr>
          </a:p>
          <a:p>
            <a:pPr defTabSz="457200" eaLnBrk="1" fontAlgn="base" hangingPunct="1">
              <a:spcBef>
                <a:spcPct val="0"/>
              </a:spcBef>
              <a:spcAft>
                <a:spcPct val="0"/>
              </a:spcAft>
              <a:buClr>
                <a:srgbClr val="FFFF00"/>
              </a:buClr>
              <a:buFont typeface="Arial" pitchFamily="34" charset="0"/>
              <a:buNone/>
            </a:pPr>
            <a:r>
              <a:rPr lang="en-US" altLang="en-US" sz="2400" b="1" i="1" dirty="0" smtClean="0">
                <a:solidFill>
                  <a:srgbClr val="FFFF00"/>
                </a:solidFill>
                <a:latin typeface="Verdana" pitchFamily="34" charset="0"/>
              </a:rPr>
              <a:t>VIII. </a:t>
            </a:r>
            <a:r>
              <a:rPr lang="en-US" altLang="en-US" sz="2400" b="1" i="1" dirty="0">
                <a:solidFill>
                  <a:srgbClr val="FFFFFF"/>
                </a:solidFill>
                <a:latin typeface="Verdana" pitchFamily="34" charset="0"/>
              </a:rPr>
              <a:t>SUPPORT IS SUPPLIED </a:t>
            </a:r>
            <a:endParaRPr lang="en-US" altLang="en-US" sz="2400" b="1" i="1" dirty="0" smtClean="0">
              <a:solidFill>
                <a:srgbClr val="FFFFFF"/>
              </a:solidFill>
              <a:latin typeface="Verdana" pitchFamily="34" charset="0"/>
            </a:endParaRPr>
          </a:p>
          <a:p>
            <a:pPr defTabSz="457200" eaLnBrk="1" fontAlgn="base" hangingPunct="1">
              <a:spcBef>
                <a:spcPct val="0"/>
              </a:spcBef>
              <a:spcAft>
                <a:spcPct val="0"/>
              </a:spcAft>
              <a:buClr>
                <a:srgbClr val="FFFF00"/>
              </a:buClr>
              <a:buFont typeface="Arial" pitchFamily="34" charset="0"/>
              <a:buNone/>
            </a:pPr>
            <a:endParaRPr lang="en-US" altLang="en-US" sz="2400" b="1" i="1" dirty="0">
              <a:solidFill>
                <a:srgbClr val="FFFFFF"/>
              </a:solidFill>
              <a:latin typeface="Verdana" pitchFamily="34" charset="0"/>
            </a:endParaRPr>
          </a:p>
        </p:txBody>
      </p:sp>
      <p:sp>
        <p:nvSpPr>
          <p:cNvPr id="438282" name="TextBox 12"/>
          <p:cNvSpPr txBox="1">
            <a:spLocks noChangeArrowheads="1"/>
          </p:cNvSpPr>
          <p:nvPr/>
        </p:nvSpPr>
        <p:spPr bwMode="auto">
          <a:xfrm>
            <a:off x="647700" y="1289050"/>
            <a:ext cx="742950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smtClean="0">
                <a:solidFill>
                  <a:srgbClr val="FFFF00"/>
                </a:solidFill>
                <a:latin typeface="Verdana" pitchFamily="34" charset="0"/>
              </a:rPr>
              <a:t>Outline (</a:t>
            </a:r>
            <a:r>
              <a:rPr lang="en-US" altLang="en-US" sz="3600" b="1" i="1" dirty="0" err="1" smtClean="0">
                <a:solidFill>
                  <a:srgbClr val="FFFF00"/>
                </a:solidFill>
                <a:latin typeface="Verdana" pitchFamily="34" charset="0"/>
              </a:rPr>
              <a:t>Cond’t</a:t>
            </a:r>
            <a:r>
              <a:rPr lang="en-US" altLang="en-US" sz="3600" b="1" i="1" dirty="0" smtClean="0">
                <a:solidFill>
                  <a:srgbClr val="FFFF00"/>
                </a:solidFill>
                <a:latin typeface="Verdana" pitchFamily="34" charset="0"/>
              </a:rPr>
              <a:t>)</a:t>
            </a:r>
            <a:endParaRPr lang="en-US" altLang="en-US" sz="3600" i="1" dirty="0">
              <a:solidFill>
                <a:srgbClr val="FFFF00"/>
              </a:solidFill>
              <a:latin typeface="Verdana" pitchFamily="34" charset="0"/>
            </a:endParaRPr>
          </a:p>
        </p:txBody>
      </p:sp>
      <p:cxnSp>
        <p:nvCxnSpPr>
          <p:cNvPr id="438283" name="Straight Connector 12"/>
          <p:cNvCxnSpPr>
            <a:cxnSpLocks noChangeShapeType="1"/>
          </p:cNvCxnSpPr>
          <p:nvPr/>
        </p:nvCxnSpPr>
        <p:spPr bwMode="auto">
          <a:xfrm>
            <a:off x="652463" y="2033516"/>
            <a:ext cx="8115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438284" name="Straight Connector 12"/>
          <p:cNvCxnSpPr>
            <a:cxnSpLocks noChangeShapeType="1"/>
          </p:cNvCxnSpPr>
          <p:nvPr/>
        </p:nvCxnSpPr>
        <p:spPr bwMode="auto">
          <a:xfrm flipV="1">
            <a:off x="652463" y="1271814"/>
            <a:ext cx="8034337" cy="172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189196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p:cTn id="15"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 </a:t>
            </a:r>
            <a:r>
              <a:rPr lang="en-US" sz="3600" dirty="0" smtClean="0"/>
              <a:t>WHO IS SENDING THE LETTER</a:t>
            </a:r>
            <a:endParaRPr lang="en-US" sz="3600" dirty="0">
              <a:ln w="6350">
                <a:solidFill>
                  <a:srgbClr val="FF0000"/>
                </a:solidFill>
              </a:ln>
              <a:effectLst/>
              <a:latin typeface="+mn-lt"/>
            </a:endParaRPr>
          </a:p>
        </p:txBody>
      </p:sp>
      <p:sp>
        <p:nvSpPr>
          <p:cNvPr id="4" name="TextBox 3"/>
          <p:cNvSpPr txBox="1"/>
          <p:nvPr/>
        </p:nvSpPr>
        <p:spPr>
          <a:xfrm>
            <a:off x="228600" y="1066800"/>
            <a:ext cx="8915400" cy="1569660"/>
          </a:xfrm>
          <a:prstGeom prst="rect">
            <a:avLst/>
          </a:prstGeom>
          <a:noFill/>
        </p:spPr>
        <p:txBody>
          <a:bodyPr wrap="square" rtlCol="0">
            <a:spAutoFit/>
          </a:bodyPr>
          <a:lstStyle/>
          <a:p>
            <a:r>
              <a:rPr lang="en-US" sz="3200" b="1" dirty="0">
                <a:solidFill>
                  <a:srgbClr val="0070C0"/>
                </a:solidFill>
              </a:rPr>
              <a:t>1</a:t>
            </a:r>
            <a:r>
              <a:rPr lang="en-US" sz="3200" b="1" dirty="0">
                <a:solidFill>
                  <a:srgbClr val="0070C0"/>
                </a:solidFill>
              </a:rPr>
              <a:t>.1 </a:t>
            </a:r>
            <a:r>
              <a:rPr lang="en-US" sz="3200" b="1" dirty="0">
                <a:solidFill>
                  <a:prstClr val="white"/>
                </a:solidFill>
              </a:rPr>
              <a:t>Paul, an apostle of Jesus Christ by the will of God, according to the promise of life which is in Christ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228600" y="2514600"/>
            <a:ext cx="8915400" cy="4031873"/>
          </a:xfrm>
          <a:prstGeom prst="rect">
            <a:avLst/>
          </a:prstGeom>
          <a:noFill/>
        </p:spPr>
        <p:txBody>
          <a:bodyPr wrap="square" rtlCol="0">
            <a:spAutoFit/>
          </a:bodyPr>
          <a:lstStyle/>
          <a:p>
            <a:r>
              <a:rPr lang="en-US" sz="3200" dirty="0">
                <a:solidFill>
                  <a:srgbClr val="FFFF00"/>
                </a:solidFill>
              </a:rPr>
              <a:t>Paul’s introduction here is like his other letters, with an immediate declaration that he is an apostle according to the will of God, not according to his own ambition or man’s choice. </a:t>
            </a:r>
            <a:r>
              <a:rPr lang="en-US" sz="3200" dirty="0">
                <a:solidFill>
                  <a:srgbClr val="FFFF00"/>
                </a:solidFill>
              </a:rPr>
              <a:t>The </a:t>
            </a:r>
            <a:r>
              <a:rPr lang="en-US" sz="3200" dirty="0">
                <a:solidFill>
                  <a:srgbClr val="FFFF00"/>
                </a:solidFill>
              </a:rPr>
              <a:t>statement </a:t>
            </a:r>
            <a:r>
              <a:rPr lang="en-US" sz="3200" dirty="0">
                <a:solidFill>
                  <a:srgbClr val="FFFF00"/>
                </a:solidFill>
              </a:rPr>
              <a:t>“according </a:t>
            </a:r>
            <a:r>
              <a:rPr lang="en-US" sz="3200" dirty="0">
                <a:solidFill>
                  <a:srgbClr val="FFFF00"/>
                </a:solidFill>
              </a:rPr>
              <a:t>to the promise of </a:t>
            </a:r>
            <a:r>
              <a:rPr lang="en-US" sz="3200" dirty="0">
                <a:solidFill>
                  <a:srgbClr val="FFFF00"/>
                </a:solidFill>
              </a:rPr>
              <a:t>life” is </a:t>
            </a:r>
            <a:r>
              <a:rPr lang="en-US" sz="3200" dirty="0">
                <a:solidFill>
                  <a:srgbClr val="FFFF00"/>
                </a:solidFill>
              </a:rPr>
              <a:t>unique compared to greetings in Paul’s other letters. It was appropriate here because Paul was imprisoned again in Rome and he </a:t>
            </a:r>
            <a:r>
              <a:rPr lang="en-US" sz="3200" dirty="0">
                <a:solidFill>
                  <a:srgbClr val="FFFF00"/>
                </a:solidFill>
              </a:rPr>
              <a:t>expected</a:t>
            </a:r>
            <a:endParaRPr lang="en-US" sz="3200" dirty="0">
              <a:solidFill>
                <a:srgbClr val="FFFF00"/>
              </a:solidFill>
            </a:endParaRPr>
          </a:p>
        </p:txBody>
      </p:sp>
    </p:spTree>
    <p:extLst>
      <p:ext uri="{BB962C8B-B14F-4D97-AF65-F5344CB8AC3E}">
        <p14:creationId xmlns:p14="http://schemas.microsoft.com/office/powerpoint/2010/main" val="10794912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1:1 </a:t>
            </a:r>
            <a:r>
              <a:rPr lang="en-US" sz="3600" dirty="0" smtClean="0"/>
              <a:t>WHO IS SENDING THE LETTER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85990" y="1143000"/>
            <a:ext cx="8915400" cy="1077218"/>
          </a:xfrm>
          <a:prstGeom prst="rect">
            <a:avLst/>
          </a:prstGeom>
          <a:noFill/>
        </p:spPr>
        <p:txBody>
          <a:bodyPr wrap="square" rtlCol="0">
            <a:spAutoFit/>
          </a:bodyPr>
          <a:lstStyle/>
          <a:p>
            <a:r>
              <a:rPr lang="en-US" sz="3200" dirty="0">
                <a:solidFill>
                  <a:srgbClr val="FFFF00"/>
                </a:solidFill>
              </a:rPr>
              <a:t>to </a:t>
            </a:r>
            <a:r>
              <a:rPr lang="en-US" sz="3200" dirty="0">
                <a:solidFill>
                  <a:srgbClr val="FFFF00"/>
                </a:solidFill>
              </a:rPr>
              <a:t>be </a:t>
            </a:r>
            <a:r>
              <a:rPr lang="en-US" sz="3200" dirty="0">
                <a:solidFill>
                  <a:srgbClr val="FFFF00"/>
                </a:solidFill>
              </a:rPr>
              <a:t>executed. </a:t>
            </a:r>
            <a:r>
              <a:rPr lang="en-US" sz="3200" dirty="0">
                <a:solidFill>
                  <a:srgbClr val="FFFF00"/>
                </a:solidFill>
              </a:rPr>
              <a:t>Therefore, this promise of life was especially precious to him.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81" y="2402889"/>
            <a:ext cx="5337417" cy="399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1296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II TIMOTHY </a:t>
            </a:r>
            <a:r>
              <a:rPr lang="en-US" sz="3600" dirty="0"/>
              <a:t>1:2-4 </a:t>
            </a:r>
            <a:r>
              <a:rPr lang="en-US" sz="3600" dirty="0" smtClean="0"/>
              <a:t>PAUL’S RELATIONSHIP WITH TIMOTHY</a:t>
            </a:r>
            <a:endParaRPr lang="en-US" sz="3600" dirty="0">
              <a:ln w="6350">
                <a:solidFill>
                  <a:srgbClr val="FF0000"/>
                </a:solidFill>
              </a:ln>
              <a:effectLst/>
              <a:latin typeface="+mn-lt"/>
            </a:endParaRPr>
          </a:p>
        </p:txBody>
      </p:sp>
      <p:sp>
        <p:nvSpPr>
          <p:cNvPr id="4" name="TextBox 3"/>
          <p:cNvSpPr txBox="1"/>
          <p:nvPr/>
        </p:nvSpPr>
        <p:spPr>
          <a:xfrm>
            <a:off x="228600" y="1066800"/>
            <a:ext cx="8915400" cy="1569660"/>
          </a:xfrm>
          <a:prstGeom prst="rect">
            <a:avLst/>
          </a:prstGeom>
          <a:noFill/>
        </p:spPr>
        <p:txBody>
          <a:bodyPr wrap="square" rtlCol="0">
            <a:spAutoFit/>
          </a:bodyPr>
          <a:lstStyle/>
          <a:p>
            <a:r>
              <a:rPr lang="en-US" sz="3200" b="1" dirty="0">
                <a:solidFill>
                  <a:srgbClr val="0070C0"/>
                </a:solidFill>
              </a:rPr>
              <a:t>1.2 </a:t>
            </a:r>
            <a:r>
              <a:rPr lang="en-US" sz="3200" b="1" dirty="0">
                <a:solidFill>
                  <a:prstClr val="white"/>
                </a:solidFill>
              </a:rPr>
              <a:t>To Timothy, my dearly beloved son: Grace, mercy, and peace, from God the Father and Christ Jesus our Lord.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8/22/2022</a:t>
            </a:fld>
            <a:endParaRPr lang="en-US" sz="1200" dirty="0">
              <a:solidFill>
                <a:prstClr val="white"/>
              </a:solidFill>
            </a:endParaRPr>
          </a:p>
        </p:txBody>
      </p:sp>
      <p:sp>
        <p:nvSpPr>
          <p:cNvPr id="8" name="TextBox 7"/>
          <p:cNvSpPr txBox="1"/>
          <p:nvPr/>
        </p:nvSpPr>
        <p:spPr>
          <a:xfrm>
            <a:off x="169333" y="2514600"/>
            <a:ext cx="8915400" cy="2062103"/>
          </a:xfrm>
          <a:prstGeom prst="rect">
            <a:avLst/>
          </a:prstGeom>
          <a:noFill/>
        </p:spPr>
        <p:txBody>
          <a:bodyPr wrap="square" rtlCol="0">
            <a:spAutoFit/>
          </a:bodyPr>
          <a:lstStyle/>
          <a:p>
            <a:r>
              <a:rPr lang="en-US" sz="3200" dirty="0">
                <a:solidFill>
                  <a:srgbClr val="FFFF00"/>
                </a:solidFill>
              </a:rPr>
              <a:t>Here Paul’s </a:t>
            </a:r>
            <a:r>
              <a:rPr lang="en-US" sz="3200" dirty="0">
                <a:solidFill>
                  <a:srgbClr val="FFFF00"/>
                </a:solidFill>
              </a:rPr>
              <a:t>thought </a:t>
            </a:r>
            <a:r>
              <a:rPr lang="en-US" sz="3200" dirty="0">
                <a:solidFill>
                  <a:srgbClr val="FFFF00"/>
                </a:solidFill>
              </a:rPr>
              <a:t>are </a:t>
            </a:r>
            <a:r>
              <a:rPr lang="en-US" sz="3200" dirty="0">
                <a:solidFill>
                  <a:srgbClr val="FFFF00"/>
                </a:solidFill>
              </a:rPr>
              <a:t>about his spiritual family – about Timothy, a beloved </a:t>
            </a:r>
            <a:r>
              <a:rPr lang="en-US" sz="3200" dirty="0">
                <a:solidFill>
                  <a:srgbClr val="FFFF00"/>
                </a:solidFill>
              </a:rPr>
              <a:t>son</a:t>
            </a:r>
            <a:r>
              <a:rPr lang="en-US" sz="3200" dirty="0">
                <a:solidFill>
                  <a:srgbClr val="FFFF00"/>
                </a:solidFill>
              </a:rPr>
              <a:t>. M</a:t>
            </a:r>
            <a:r>
              <a:rPr lang="en-US" sz="3200" dirty="0">
                <a:solidFill>
                  <a:srgbClr val="FFFF00"/>
                </a:solidFill>
              </a:rPr>
              <a:t>ost </a:t>
            </a:r>
            <a:r>
              <a:rPr lang="en-US" sz="3200" dirty="0">
                <a:solidFill>
                  <a:srgbClr val="FFFF00"/>
                </a:solidFill>
              </a:rPr>
              <a:t>likely referring to leading Timothy to faith in Christ.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087030"/>
            <a:ext cx="4038600" cy="2609558"/>
          </a:xfrm>
          <a:prstGeom prst="rect">
            <a:avLst/>
          </a:prstGeom>
        </p:spPr>
      </p:pic>
    </p:spTree>
    <p:extLst>
      <p:ext uri="{BB962C8B-B14F-4D97-AF65-F5344CB8AC3E}">
        <p14:creationId xmlns:p14="http://schemas.microsoft.com/office/powerpoint/2010/main" val="9608858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3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4.xml><?xml version="1.0" encoding="utf-8"?>
<a:theme xmlns:a="http://schemas.openxmlformats.org/drawingml/2006/main" name="3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5.xml><?xml version="1.0" encoding="utf-8"?>
<a:theme xmlns:a="http://schemas.openxmlformats.org/drawingml/2006/main" name="3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2358</Words>
  <Application>Microsoft Office PowerPoint</Application>
  <PresentationFormat>On-screen Show (4:3)</PresentationFormat>
  <Paragraphs>248</Paragraphs>
  <Slides>36</Slides>
  <Notes>36</Notes>
  <HiddenSlides>0</HiddenSlides>
  <MMClips>0</MMClips>
  <ScaleCrop>false</ScaleCrop>
  <HeadingPairs>
    <vt:vector size="4" baseType="variant">
      <vt:variant>
        <vt:lpstr>Theme</vt:lpstr>
      </vt:variant>
      <vt:variant>
        <vt:i4>35</vt:i4>
      </vt:variant>
      <vt:variant>
        <vt:lpstr>Slide Titles</vt:lpstr>
      </vt:variant>
      <vt:variant>
        <vt:i4>36</vt:i4>
      </vt:variant>
    </vt:vector>
  </HeadingPairs>
  <TitlesOfParts>
    <vt:vector size="71"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32_Apex</vt:lpstr>
      <vt:lpstr>33_Apex</vt:lpstr>
      <vt:lpstr>34_Apex</vt:lpstr>
      <vt:lpstr>II TIMOTHY CHAPTER 1</vt:lpstr>
      <vt:lpstr>PURPOSE</vt:lpstr>
      <vt:lpstr>SUMMARY</vt:lpstr>
      <vt:lpstr>SUMMARY (Cond’t)</vt:lpstr>
      <vt:lpstr>PowerPoint Presentation</vt:lpstr>
      <vt:lpstr>PowerPoint Presentation</vt:lpstr>
      <vt:lpstr>II TIMOTHY 1:1 WHO IS SENDING THE LETTER</vt:lpstr>
      <vt:lpstr>II TIMOTHY 1:1 WHO IS SENDING THE LETTER (Cond’t)</vt:lpstr>
      <vt:lpstr>II TIMOTHY 1:2-4 PAUL’S RELATIONSHIP WITH TIMOTHY</vt:lpstr>
      <vt:lpstr>II TIMOTHY 1:2-4 PAUL’S RELATIONSHIP WITH TIMOTHY (Cond’t)</vt:lpstr>
      <vt:lpstr>II TIMOTHY 1:2-4 PAUL’S RELATIONSHIP WITH TIMOTHY (Cond’t)</vt:lpstr>
      <vt:lpstr>II TIMOTHY 1:2-4 PAUL’S RELATIONSHIP WITH TIMOTHY (Cond’t)</vt:lpstr>
      <vt:lpstr>II TIMOTHY 1:2-4 PAUL’S RELATIONSHIP WITH TIMOTHY (Cond’t)</vt:lpstr>
      <vt:lpstr>II TIMOTHY 1:2-4 PAUL’S RELATIONSHIP WITH TIMOTHY (Cond’t)</vt:lpstr>
      <vt:lpstr>II TIMOTHY 1:5 TIMOTHY’S FAITH</vt:lpstr>
      <vt:lpstr>II TIMOTHY 1:6-7 MAINTAIN A FRESH RELATIONSHIP WITH GOD </vt:lpstr>
      <vt:lpstr>II TIMOTHY 1:6-7 MAINTAIN A FRESH RELATIONSHIP WITH GOD (Cond’t) </vt:lpstr>
      <vt:lpstr>II TIMOTHY 1:6-7 MAINTAIN A FRESH RELATIONSHIP WITH GOD (Cond’t) </vt:lpstr>
      <vt:lpstr>II TIMOTHY 1:8 JOIN PAUL</vt:lpstr>
      <vt:lpstr>II TIMOTHY 1:8 JOIN PAUL (Cond’t)</vt:lpstr>
      <vt:lpstr>II TIMOTHY 1:9-11 YOU HAVE BEEN CHOSEN</vt:lpstr>
      <vt:lpstr>II TIMOTHY 1:9-11 YOU HAVE BEEN CHOSEN (Cond’t)</vt:lpstr>
      <vt:lpstr>II TIMOTHY 1:9-11 YOU HAVE BEEN CHOSEN (Cond’t)</vt:lpstr>
      <vt:lpstr>II TIMOTHY 1:9-11 YOU HAVE BEEN CHOSEN (Cond’t)</vt:lpstr>
      <vt:lpstr>II TIMOTHY 1:12-14 CHRIST IS ABLE</vt:lpstr>
      <vt:lpstr>II TIMOTHY 1:12-14 CHRIST IS ABLE (Cond’t)</vt:lpstr>
      <vt:lpstr>II TIMOTHY 1:12-14 CHRIST IS ABLE (Cond’t)</vt:lpstr>
      <vt:lpstr>II TIMOTHY 1:12-14 CHRIST IS ABLE (Cond’t)</vt:lpstr>
      <vt:lpstr>II TIMOTHY 1:15 STAND IN THE FACE OF REJECTION</vt:lpstr>
      <vt:lpstr>II TIMOTHY 1:15 STAND IN THE FACE OF REJECTION (Cond’t)</vt:lpstr>
      <vt:lpstr>II TIMOTHY 1:16-18 SUPPORT IS SUPPLIED </vt:lpstr>
      <vt:lpstr>II TIMOTHY 1:16-18 SUPPORT IS SUPPLIED (Cond’t) </vt:lpstr>
      <vt:lpstr>II TIMOTHY 1:16-18 SUPPORT IS SUPPLIED (Cond’t)</vt:lpstr>
      <vt:lpstr>II TIMOTHY 1:16-18 SUPPORT IS SUPPLIED (Cond’t)</vt:lpstr>
      <vt:lpstr>II TIMOTHY 1:16-18 SUPPORT IS SUPPLIED (Cond’t)</vt:lpstr>
      <vt:lpstr>THIS CONCLUDES  II TIMOTHY CHAPTER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2</cp:revision>
  <dcterms:created xsi:type="dcterms:W3CDTF">2022-08-22T12:19:23Z</dcterms:created>
  <dcterms:modified xsi:type="dcterms:W3CDTF">2022-08-22T12:32:14Z</dcterms:modified>
</cp:coreProperties>
</file>