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14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3EEAF-F61E-474E-8E79-34111B82D1D2}" type="datetimeFigureOut">
              <a:rPr lang="en-US" smtClean="0"/>
              <a:t>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47579-B45B-4D73-ADC8-18FA8CA78940}" type="slidenum">
              <a:rPr lang="en-US" smtClean="0"/>
              <a:t>‹#›</a:t>
            </a:fld>
            <a:endParaRPr lang="en-US"/>
          </a:p>
        </p:txBody>
      </p:sp>
    </p:spTree>
    <p:extLst>
      <p:ext uri="{BB962C8B-B14F-4D97-AF65-F5344CB8AC3E}">
        <p14:creationId xmlns:p14="http://schemas.microsoft.com/office/powerpoint/2010/main" val="239200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8:19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8:23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Psalm 68:18-Thou hast ascended on high, thou hast led captivity captive: thou hast received gifts for men; yea, for the rebellious also, that the LORD God might dwell among them.</a:t>
            </a:r>
          </a:p>
          <a:p>
            <a:r>
              <a:rPr lang="en-US"/>
              <a:t>Some spiritual gifts are listed in Scripture (Ephesians 4:11; Romans 12:4–8; 1 Corinthians 12:4–11), while it's possible there are others not explicitly mentioned in the Bible.</a:t>
            </a: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8:24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Calibri"/>
            </a:endParaRP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8:24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4071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8:24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Calibri"/>
            </a:endParaRP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8:24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Colossians 1:18–19- And he is the head of the body, the church: who is the beginning, the firstborn from the dead; that in all </a:t>
            </a:r>
            <a:r>
              <a:rPr lang="en-US" i="1" dirty="0"/>
              <a:t>things</a:t>
            </a:r>
            <a:r>
              <a:rPr lang="en-US" dirty="0"/>
              <a:t> he might have the preeminence.</a:t>
            </a:r>
          </a:p>
          <a:p>
            <a:r>
              <a:rPr lang="en-US" dirty="0"/>
              <a:t>19</a:t>
            </a:r>
            <a:r>
              <a:rPr lang="en-US" b="1" dirty="0"/>
              <a:t> </a:t>
            </a:r>
            <a:r>
              <a:rPr lang="en-US" dirty="0"/>
              <a:t>For it pleased </a:t>
            </a:r>
            <a:r>
              <a:rPr lang="en-US" i="1" dirty="0"/>
              <a:t>the Father</a:t>
            </a:r>
            <a:r>
              <a:rPr lang="en-US" dirty="0"/>
              <a:t> that in him should all fulness dwell;</a:t>
            </a:r>
            <a:endParaRPr lang="en-US" dirty="0">
              <a:cs typeface="Calibri"/>
            </a:endParaRPr>
          </a:p>
          <a:p>
            <a:r>
              <a:rPr lang="en-US" dirty="0"/>
              <a:t>Colossians 2:9- For in him dwelleth all the fulness of the Godhead bodily.</a:t>
            </a:r>
            <a:endParaRPr lang="en-US" dirty="0">
              <a:cs typeface="Calibri"/>
            </a:endParaRP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8:24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8:25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8:25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8:26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8:26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96729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8:20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8:26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Galatians 5:22–23-But the fruit of the Spirit is love, joy, peace, longsuffering, gentleness, goodness, faith,</a:t>
            </a:r>
          </a:p>
          <a:p>
            <a:r>
              <a:rPr lang="en-US" b="1" dirty="0"/>
              <a:t>23</a:t>
            </a:r>
            <a:r>
              <a:rPr lang="en-US" dirty="0"/>
              <a:t>Meekness, temperance: against such there is no law.</a:t>
            </a:r>
            <a:endParaRPr lang="en-US" dirty="0">
              <a:cs typeface="Calibri"/>
            </a:endParaRPr>
          </a:p>
          <a:p>
            <a:r>
              <a:rPr lang="en-US" dirty="0"/>
              <a:t>Matthew 22:37–40-Jesus said unto him, Thou shalt love the Lord thy God with all thy heart, and with all thy soul, and with all thy mind.</a:t>
            </a:r>
            <a:endParaRPr lang="en-US" dirty="0">
              <a:cs typeface="Calibri"/>
            </a:endParaRPr>
          </a:p>
          <a:p>
            <a:r>
              <a:rPr lang="en-US" b="1" dirty="0"/>
              <a:t>38</a:t>
            </a:r>
            <a:r>
              <a:rPr lang="en-US" dirty="0"/>
              <a:t>This is the first and great commandment.</a:t>
            </a:r>
            <a:endParaRPr lang="en-US" dirty="0">
              <a:cs typeface="Calibri"/>
            </a:endParaRPr>
          </a:p>
          <a:p>
            <a:r>
              <a:rPr lang="en-US" b="1" dirty="0"/>
              <a:t>39</a:t>
            </a:r>
            <a:r>
              <a:rPr lang="en-US" dirty="0"/>
              <a:t>And the second </a:t>
            </a:r>
            <a:r>
              <a:rPr lang="en-US" i="1" dirty="0"/>
              <a:t>is</a:t>
            </a:r>
            <a:r>
              <a:rPr lang="en-US" dirty="0"/>
              <a:t> like unto it, Thou shalt love thy </a:t>
            </a:r>
            <a:r>
              <a:rPr lang="en-US" dirty="0" err="1"/>
              <a:t>neighbour</a:t>
            </a:r>
            <a:r>
              <a:rPr lang="en-US" dirty="0"/>
              <a:t> as thyself.</a:t>
            </a:r>
            <a:endParaRPr lang="en-US" dirty="0">
              <a:cs typeface="Calibri"/>
            </a:endParaRPr>
          </a:p>
          <a:p>
            <a:r>
              <a:rPr lang="en-US" b="1" dirty="0"/>
              <a:t>40</a:t>
            </a:r>
            <a:r>
              <a:rPr lang="en-US" dirty="0"/>
              <a:t>On these two commandments hang all the law and the prophets.</a:t>
            </a:r>
            <a:endParaRPr lang="en-US" dirty="0">
              <a:cs typeface="Calibri"/>
            </a:endParaRPr>
          </a:p>
          <a:p>
            <a:endParaRPr lang="en-US" dirty="0">
              <a:cs typeface="Calibri"/>
            </a:endParaRP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8:26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8:27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8:27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8:27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8:28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8:28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Acts 2:47-Praising God, and having </a:t>
            </a:r>
            <a:r>
              <a:rPr lang="en-US" dirty="0" err="1"/>
              <a:t>favour</a:t>
            </a:r>
            <a:r>
              <a:rPr lang="en-US" dirty="0"/>
              <a:t> with all the people. And the Lord added to the church daily such as should be saved.</a:t>
            </a: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8:28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8:29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1 Corinthians 2:14-But the natural man </a:t>
            </a:r>
            <a:r>
              <a:rPr lang="en-US" err="1"/>
              <a:t>receiveth</a:t>
            </a:r>
            <a:r>
              <a:rPr lang="en-US"/>
              <a:t> not the things of the Spirit of God: for they are foolishness unto him: neither can he know them, because they are spiritually discerned.</a:t>
            </a: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8:29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8:21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8:29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8:29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8:30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8:30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8:30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8:31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cs typeface="Calibri"/>
              </a:rPr>
              <a:t>I Thes 4:4- That</a:t>
            </a:r>
            <a:r>
              <a:rPr lang="en-US" dirty="0"/>
              <a:t> every one of you should know how to possess his vessel in sanctification and </a:t>
            </a:r>
            <a:r>
              <a:rPr lang="en-US" dirty="0" err="1"/>
              <a:t>honour</a:t>
            </a:r>
            <a:r>
              <a:rPr lang="en-US" dirty="0"/>
              <a:t>;</a:t>
            </a:r>
          </a:p>
          <a:p>
            <a:r>
              <a:rPr lang="en-US" dirty="0"/>
              <a:t>Here sanctification means (holiness, consecration, dedication to God)</a:t>
            </a:r>
            <a:endParaRPr lang="en-US" dirty="0">
              <a:cs typeface="Calibri"/>
            </a:endParaRP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8:31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8:31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8:31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8:32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8:21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8:32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8:32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8:32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8:33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8:33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8:33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8:33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8:34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8:34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Romans 8:38–39-For I am persuaded, that neither death, nor life, nor angels, nor principalities, nor powers, nor things present, nor things to come,</a:t>
            </a:r>
          </a:p>
          <a:p>
            <a:r>
              <a:rPr lang="en-US"/>
              <a:t>39 Nor height, nor depth, nor any other creature, shall be able to separate us from the love of God, which is in Christ Jesus our Lord.</a:t>
            </a: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8:34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8:21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8:35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Acts 23:9-And there arose a great cry: and the scribes </a:t>
            </a:r>
            <a:r>
              <a:rPr lang="en-US" i="1" dirty="0"/>
              <a:t>that were</a:t>
            </a:r>
            <a:r>
              <a:rPr lang="en-US" dirty="0"/>
              <a:t> of the Pharisees' part arose, and strove, saying, We find no evil in this man: but if a spirit or an angel hath spoken to him, let us not fight against God.</a:t>
            </a: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8:35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8:35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8:35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8:36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8:36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8:22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8:22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8:23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1/1/2023 8:23 PM</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1/1/2023</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20244637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099535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568407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1869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64501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622661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568245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1/1/2023</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739857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1/1/2023</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868806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1/1/2023</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032170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024372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521537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1/1/2023</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858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57400"/>
            <a:ext cx="6858000" cy="1981200"/>
          </a:xfrm>
        </p:spPr>
        <p:txBody>
          <a:bodyPr vert="horz" lIns="91440" tIns="45720" rIns="91440" bIns="45720" anchor="ctr">
            <a:noAutofit/>
            <a:scene3d>
              <a:camera prst="orthographicFront"/>
              <a:lightRig rig="soft" dir="t">
                <a:rot lat="0" lon="0" rev="16800000"/>
              </a:lightRig>
            </a:scene3d>
            <a:sp3d prstMaterial="softEdge">
              <a:bevelT w="38100" h="38100"/>
            </a:sp3d>
          </a:bodyPr>
          <a:lstStyle/>
          <a:p>
            <a:r>
              <a:rPr lang="en-US" sz="720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EPHESIANS</a:t>
            </a:r>
            <a:r>
              <a:rPr lang="en-US" sz="7200" dirty="0">
                <a:ln w="12700">
                  <a:solidFill>
                    <a:schemeClr val="tx2">
                      <a:satMod val="155000"/>
                    </a:schemeClr>
                  </a:solidFill>
                  <a:prstDash val="solid"/>
                </a:ln>
                <a:effectLst>
                  <a:outerShdw blurRad="41275" dist="20320" dir="1800000" algn="tl" rotWithShape="0">
                    <a:srgbClr val="000000">
                      <a:alpha val="40000"/>
                    </a:srgbClr>
                  </a:outerShdw>
                </a:effectLst>
              </a:rPr>
              <a:t/>
            </a:r>
            <a:br>
              <a:rPr lang="en-US" sz="7200" dirty="0">
                <a:ln w="12700">
                  <a:solidFill>
                    <a:schemeClr val="tx2">
                      <a:satMod val="155000"/>
                    </a:schemeClr>
                  </a:solidFill>
                  <a:prstDash val="solid"/>
                </a:ln>
                <a:effectLst>
                  <a:outerShdw blurRad="41275" dist="20320" dir="1800000" algn="tl" rotWithShape="0">
                    <a:srgbClr val="000000">
                      <a:alpha val="40000"/>
                    </a:srgbClr>
                  </a:outerShdw>
                </a:effectLst>
              </a:rPr>
            </a:br>
            <a:r>
              <a:rPr lang="en-US" sz="720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CHAPTER 4</a:t>
            </a:r>
            <a:endParaRPr lang="en-US" sz="720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smtClean="0">
                <a:solidFill>
                  <a:prstClr val="white"/>
                </a:solidFill>
              </a:rPr>
              <a:pPr>
                <a:defRPr/>
              </a:pPr>
              <a:t>1</a:t>
            </a:fld>
            <a:endParaRPr lang="en-US" sz="120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Tree>
    <p:extLst>
      <p:ext uri="{BB962C8B-B14F-4D97-AF65-F5344CB8AC3E}">
        <p14:creationId xmlns:p14="http://schemas.microsoft.com/office/powerpoint/2010/main" val="31037700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4:1-7 THE WALK - PRESERVING THE UNITY OF THE SPIRIT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4" name="TextBox 3"/>
          <p:cNvSpPr txBox="1"/>
          <p:nvPr/>
        </p:nvSpPr>
        <p:spPr>
          <a:xfrm>
            <a:off x="282724" y="1447800"/>
            <a:ext cx="8686800" cy="1077218"/>
          </a:xfrm>
          <a:prstGeom prst="rect">
            <a:avLst/>
          </a:prstGeom>
          <a:noFill/>
        </p:spPr>
        <p:txBody>
          <a:bodyPr wrap="square" rtlCol="0">
            <a:spAutoFit/>
          </a:bodyPr>
          <a:lstStyle/>
          <a:p>
            <a:r>
              <a:rPr lang="en-US" sz="3200" b="1">
                <a:solidFill>
                  <a:srgbClr val="FFFF00"/>
                </a:solidFill>
              </a:rPr>
              <a:t>4.7</a:t>
            </a:r>
            <a:r>
              <a:rPr lang="en-US" sz="3200" b="1">
                <a:solidFill>
                  <a:srgbClr val="0070C0"/>
                </a:solidFill>
              </a:rPr>
              <a:t> </a:t>
            </a:r>
            <a:r>
              <a:rPr lang="en-US" sz="3200" b="1">
                <a:solidFill>
                  <a:prstClr val="white"/>
                </a:solidFill>
              </a:rPr>
              <a:t>But unto every one of us is given grace according to the measure of the gift of Christ.</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10</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71838" y="2438400"/>
            <a:ext cx="8798170" cy="3539430"/>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In this verse Paul returns again to the theme of grace, this time focusing on spiritual gifts. While our faith is unified under a single God, God brings each person exactly what they need, depending on who and where they are. In other words, God's grace is given out personally.  </a:t>
            </a:r>
            <a:endParaRPr lang="en-US" sz="3200" b="1">
              <a:solidFill>
                <a:srgbClr val="FF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26490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4:8-16 THE WALK - EDIFYING THE BODY OF CHRIST</a:t>
            </a:r>
            <a:endParaRPr lang="en-US" sz="3600">
              <a:ln w="6350">
                <a:solidFill>
                  <a:srgbClr val="FF0000"/>
                </a:solidFill>
              </a:ln>
              <a:solidFill>
                <a:srgbClr val="FFFF00"/>
              </a:solidFill>
              <a:effectLst/>
              <a:latin typeface="+mn-lt"/>
            </a:endParaRPr>
          </a:p>
        </p:txBody>
      </p:sp>
      <p:sp>
        <p:nvSpPr>
          <p:cNvPr id="4" name="TextBox 3"/>
          <p:cNvSpPr txBox="1"/>
          <p:nvPr/>
        </p:nvSpPr>
        <p:spPr>
          <a:xfrm>
            <a:off x="282724" y="1447800"/>
            <a:ext cx="8686800" cy="1569660"/>
          </a:xfrm>
          <a:prstGeom prst="rect">
            <a:avLst/>
          </a:prstGeom>
          <a:noFill/>
        </p:spPr>
        <p:txBody>
          <a:bodyPr wrap="square" rtlCol="0">
            <a:spAutoFit/>
          </a:bodyPr>
          <a:lstStyle/>
          <a:p>
            <a:r>
              <a:rPr lang="en-US" sz="3200" b="1">
                <a:solidFill>
                  <a:srgbClr val="FFFF00"/>
                </a:solidFill>
              </a:rPr>
              <a:t>4.8</a:t>
            </a:r>
            <a:r>
              <a:rPr lang="en-US" sz="3200" b="1">
                <a:solidFill>
                  <a:srgbClr val="0070C0"/>
                </a:solidFill>
              </a:rPr>
              <a:t> </a:t>
            </a:r>
            <a:r>
              <a:rPr lang="en-US" sz="3200" b="1">
                <a:solidFill>
                  <a:prstClr val="white"/>
                </a:solidFill>
              </a:rPr>
              <a:t>Wherefore he </a:t>
            </a:r>
            <a:r>
              <a:rPr lang="en-US" sz="3200" b="1" err="1">
                <a:solidFill>
                  <a:prstClr val="white"/>
                </a:solidFill>
              </a:rPr>
              <a:t>saith</a:t>
            </a:r>
            <a:r>
              <a:rPr lang="en-US" sz="3200" b="1">
                <a:solidFill>
                  <a:prstClr val="white"/>
                </a:solidFill>
              </a:rPr>
              <a:t>, When he ascended up on high, he led captivity captive, and gave gifts unto men.</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11</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82989" y="2953215"/>
            <a:ext cx="8798170" cy="3539430"/>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Paul quotes Psalm 68:18 in this verse. The quote itself references two actions fulfilled in Jesus. </a:t>
            </a:r>
            <a:r>
              <a:rPr lang="en-US" sz="3200" b="1" u="sng" dirty="0">
                <a:ln w="6350">
                  <a:noFill/>
                </a:ln>
                <a:solidFill>
                  <a:srgbClr val="FFFF00"/>
                </a:solidFill>
                <a:effectLst>
                  <a:outerShdw blurRad="114300" dist="101600" dir="2700000" algn="tl" rotWithShape="0">
                    <a:srgbClr val="000000">
                      <a:alpha val="40000"/>
                    </a:srgbClr>
                  </a:outerShdw>
                </a:effectLst>
              </a:rPr>
              <a:t>First </a:t>
            </a:r>
            <a:r>
              <a:rPr lang="en-US" sz="3200" b="1" dirty="0">
                <a:ln w="6350">
                  <a:noFill/>
                </a:ln>
                <a:solidFill>
                  <a:srgbClr val="FFFF00"/>
                </a:solidFill>
                <a:effectLst>
                  <a:outerShdw blurRad="114300" dist="101600" dir="2700000" algn="tl" rotWithShape="0">
                    <a:srgbClr val="000000">
                      <a:alpha val="40000"/>
                    </a:srgbClr>
                  </a:outerShdw>
                </a:effectLst>
              </a:rPr>
              <a:t>is the ascension of Jesus. </a:t>
            </a:r>
            <a:r>
              <a:rPr lang="en-US" sz="3200" b="1" u="sng" dirty="0">
                <a:ln w="6350">
                  <a:noFill/>
                </a:ln>
                <a:solidFill>
                  <a:srgbClr val="FFFF00"/>
                </a:solidFill>
                <a:effectLst>
                  <a:outerShdw blurRad="114300" dist="101600" dir="2700000" algn="tl" rotWithShape="0">
                    <a:srgbClr val="000000">
                      <a:alpha val="40000"/>
                    </a:srgbClr>
                  </a:outerShdw>
                </a:effectLst>
              </a:rPr>
              <a:t>Second</a:t>
            </a:r>
            <a:r>
              <a:rPr lang="en-US" sz="3200" b="1" dirty="0">
                <a:ln w="6350">
                  <a:noFill/>
                </a:ln>
                <a:solidFill>
                  <a:srgbClr val="FFFF00"/>
                </a:solidFill>
                <a:effectLst>
                  <a:outerShdw blurRad="114300" dist="101600" dir="2700000" algn="tl" rotWithShape="0">
                    <a:srgbClr val="000000">
                      <a:alpha val="40000"/>
                    </a:srgbClr>
                  </a:outerShdw>
                </a:effectLst>
              </a:rPr>
              <a:t>, Jesus "gave gifts to men." All believers have at least one spiritual gift. The focus of Paul's teaching is not on how many gifts, or even which gifts, a person has. Rather, the point is </a:t>
            </a:r>
          </a:p>
        </p:txBody>
      </p:sp>
    </p:spTree>
    <p:extLst>
      <p:ext uri="{BB962C8B-B14F-4D97-AF65-F5344CB8AC3E}">
        <p14:creationId xmlns:p14="http://schemas.microsoft.com/office/powerpoint/2010/main" val="36941373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373566"/>
            <a:ext cx="8897816" cy="1219200"/>
          </a:xfrm>
        </p:spPr>
        <p:txBody>
          <a:bodyPr vert="horz" lIns="91440" tIns="45720" rIns="91440" bIns="45720" anchor="ctr">
            <a:noAutofit/>
            <a:scene3d>
              <a:camera prst="orthographicFront"/>
              <a:lightRig rig="soft" dir="t">
                <a:rot lat="0" lon="0" rev="16800000"/>
              </a:lightRig>
            </a:scene3d>
            <a:sp3d prstMaterial="softEdge">
              <a:bevelT w="38100" h="38100"/>
            </a:sp3d>
          </a:bodyPr>
          <a:lstStyle/>
          <a:p>
            <a:r>
              <a:rPr lang="en-US" sz="3600" dirty="0">
                <a:solidFill>
                  <a:srgbClr val="FFFF00"/>
                </a:solidFill>
              </a:rPr>
              <a:t>EPHESIANS 4:8-16 THE WALK - EDIFYING THE BODY OF CHRIST (</a:t>
            </a:r>
            <a:r>
              <a:rPr lang="en-US" sz="3600" dirty="0" err="1">
                <a:solidFill>
                  <a:srgbClr val="FFFF00"/>
                </a:solidFill>
              </a:rPr>
              <a:t>Cond't</a:t>
            </a:r>
            <a:r>
              <a:rPr lang="en-US" sz="3600" dirty="0">
                <a:solidFill>
                  <a:srgbClr val="FFFF00"/>
                </a:solidFill>
              </a:rPr>
              <a:t>)</a:t>
            </a:r>
            <a:endParaRPr lang="en-US" sz="3600" dirty="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12</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49896" y="1826941"/>
            <a:ext cx="8798170" cy="1077218"/>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that Christians should strive to use the gifts God has given in order to serve others.</a:t>
            </a:r>
            <a:endParaRPr lang="en-US" sz="3200" b="1">
              <a:solidFill>
                <a:srgbClr val="FFFF66"/>
              </a:solidFill>
              <a:effectLst>
                <a:outerShdw blurRad="38100" dist="38100" dir="2700000" algn="tl">
                  <a:srgbClr val="000000">
                    <a:alpha val="43137"/>
                  </a:srgbClr>
                </a:outerShdw>
              </a:effectLst>
            </a:endParaRPr>
          </a:p>
        </p:txBody>
      </p:sp>
      <p:pic>
        <p:nvPicPr>
          <p:cNvPr id="3" name="Picture 3" descr="Text&#10;&#10;Description automatically generated">
            <a:extLst>
              <a:ext uri="{FF2B5EF4-FFF2-40B4-BE49-F238E27FC236}">
                <a16:creationId xmlns:a16="http://schemas.microsoft.com/office/drawing/2014/main" xmlns="" id="{DB755C44-2B6E-0680-E5DF-B274B642142B}"/>
              </a:ext>
            </a:extLst>
          </p:cNvPr>
          <p:cNvPicPr>
            <a:picLocks noChangeAspect="1"/>
          </p:cNvPicPr>
          <p:nvPr/>
        </p:nvPicPr>
        <p:blipFill>
          <a:blip r:embed="rId3"/>
          <a:stretch>
            <a:fillRect/>
          </a:stretch>
        </p:blipFill>
        <p:spPr>
          <a:xfrm>
            <a:off x="1661533" y="2897899"/>
            <a:ext cx="5575608" cy="3783099"/>
          </a:xfrm>
          <a:prstGeom prst="rect">
            <a:avLst/>
          </a:prstGeom>
        </p:spPr>
      </p:pic>
    </p:spTree>
    <p:extLst>
      <p:ext uri="{BB962C8B-B14F-4D97-AF65-F5344CB8AC3E}">
        <p14:creationId xmlns:p14="http://schemas.microsoft.com/office/powerpoint/2010/main" val="30033920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noAutofit/>
          </a:bodyPr>
          <a:lstStyle/>
          <a:p>
            <a:r>
              <a:rPr lang="en-US" sz="3600">
                <a:solidFill>
                  <a:srgbClr val="FFFF00"/>
                </a:solidFill>
              </a:rPr>
              <a:t>EPHESIANS 4:8-16 THE WALK - EDIFYING THE BODY OF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4" name="TextBox 3"/>
          <p:cNvSpPr txBox="1"/>
          <p:nvPr/>
        </p:nvSpPr>
        <p:spPr>
          <a:xfrm>
            <a:off x="282724" y="1447800"/>
            <a:ext cx="8686800" cy="1569660"/>
          </a:xfrm>
          <a:prstGeom prst="rect">
            <a:avLst/>
          </a:prstGeom>
          <a:noFill/>
        </p:spPr>
        <p:txBody>
          <a:bodyPr wrap="square" rtlCol="0">
            <a:spAutoFit/>
          </a:bodyPr>
          <a:lstStyle/>
          <a:p>
            <a:r>
              <a:rPr lang="en-US" sz="3200" b="1">
                <a:solidFill>
                  <a:srgbClr val="FFFF00"/>
                </a:solidFill>
              </a:rPr>
              <a:t>4.9</a:t>
            </a:r>
            <a:r>
              <a:rPr lang="en-US" sz="3200" b="1">
                <a:solidFill>
                  <a:srgbClr val="0070C0"/>
                </a:solidFill>
              </a:rPr>
              <a:t> </a:t>
            </a:r>
            <a:r>
              <a:rPr lang="en-US" sz="3200" b="1">
                <a:solidFill>
                  <a:prstClr val="white"/>
                </a:solidFill>
              </a:rPr>
              <a:t>(Now that he ascended, what is it but that he also descended first into the lower parts of the earth?</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13</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71838" y="2819400"/>
            <a:ext cx="8798170" cy="4031873"/>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This verse and the next adds an interesting side-note to his main flow of the passage. The change in topic is abrupt enough that most translations include these words in parentheses. Paul is simply arguing that the use of the phrase “ascended” from earth to heaven implies a previous corresponding descent, which must be from heaven to earth. </a:t>
            </a:r>
            <a:endParaRPr lang="en-US" sz="3200" b="1">
              <a:ln w="6350">
                <a:noFill/>
              </a:ln>
              <a:solidFill>
                <a:srgbClr val="FFFF00"/>
              </a:solidFill>
              <a:effectLst>
                <a:outerShdw blurRad="114300" dist="101600" dir="2700000" algn="tl" rotWithShape="0">
                  <a:srgbClr val="000000">
                    <a:alpha val="40000"/>
                  </a:srgbClr>
                </a:outerShdw>
              </a:effectLst>
            </a:endParaRPr>
          </a:p>
        </p:txBody>
      </p:sp>
    </p:spTree>
    <p:extLst>
      <p:ext uri="{BB962C8B-B14F-4D97-AF65-F5344CB8AC3E}">
        <p14:creationId xmlns:p14="http://schemas.microsoft.com/office/powerpoint/2010/main" val="16351439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noAutofit/>
          </a:bodyPr>
          <a:lstStyle/>
          <a:p>
            <a:r>
              <a:rPr lang="en-US" sz="3600">
                <a:solidFill>
                  <a:srgbClr val="FFFF00"/>
                </a:solidFill>
              </a:rPr>
              <a:t>EPHESIANS 4:8-16 THE WALK - EDIFYING THE BODY OF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14</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81320" y="1600200"/>
            <a:ext cx="8798170" cy="2062103"/>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ea typeface="+mn-lt"/>
                <a:cs typeface="+mn-lt"/>
              </a:rPr>
              <a:t>“The lower parts of the earth”—This may </a:t>
            </a:r>
            <a:r>
              <a:rPr lang="en-US" sz="3200" b="1" dirty="0">
                <a:ln w="6350">
                  <a:noFill/>
                </a:ln>
                <a:solidFill>
                  <a:srgbClr val="FFFF00"/>
                </a:solidFill>
                <a:effectLst>
                  <a:outerShdw blurRad="114300" dist="101600" dir="2700000" algn="tl" rotWithShape="0">
                    <a:srgbClr val="000000">
                      <a:alpha val="40000"/>
                    </a:srgbClr>
                  </a:outerShdw>
                </a:effectLst>
              </a:rPr>
              <a:t>mean either the regions of the earth, as “lower” than heaven, or the regions beneath the earth (Hades).</a:t>
            </a:r>
            <a:endParaRPr lang="en-US" sz="3200">
              <a:solidFill>
                <a:srgbClr val="FFFF00"/>
              </a:solidFill>
            </a:endParaRPr>
          </a:p>
        </p:txBody>
      </p:sp>
      <p:pic>
        <p:nvPicPr>
          <p:cNvPr id="3" name="Picture 3" descr="Text&#10;&#10;Description automatically generated">
            <a:extLst>
              <a:ext uri="{FF2B5EF4-FFF2-40B4-BE49-F238E27FC236}">
                <a16:creationId xmlns:a16="http://schemas.microsoft.com/office/drawing/2014/main" xmlns="" id="{5C522512-5986-905B-7754-7C36BC4E8000}"/>
              </a:ext>
            </a:extLst>
          </p:cNvPr>
          <p:cNvPicPr>
            <a:picLocks noChangeAspect="1"/>
          </p:cNvPicPr>
          <p:nvPr/>
        </p:nvPicPr>
        <p:blipFill>
          <a:blip r:embed="rId3"/>
          <a:stretch>
            <a:fillRect/>
          </a:stretch>
        </p:blipFill>
        <p:spPr>
          <a:xfrm>
            <a:off x="2698595" y="3575097"/>
            <a:ext cx="4159404" cy="3108927"/>
          </a:xfrm>
          <a:prstGeom prst="rect">
            <a:avLst/>
          </a:prstGeom>
        </p:spPr>
      </p:pic>
    </p:spTree>
    <p:extLst>
      <p:ext uri="{BB962C8B-B14F-4D97-AF65-F5344CB8AC3E}">
        <p14:creationId xmlns:p14="http://schemas.microsoft.com/office/powerpoint/2010/main" val="5165024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4:8-16 THE WALK - EDIFYING THE BODY OF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4" name="TextBox 3"/>
          <p:cNvSpPr txBox="1"/>
          <p:nvPr/>
        </p:nvSpPr>
        <p:spPr>
          <a:xfrm>
            <a:off x="282724" y="1447800"/>
            <a:ext cx="8686800" cy="1569660"/>
          </a:xfrm>
          <a:prstGeom prst="rect">
            <a:avLst/>
          </a:prstGeom>
          <a:noFill/>
        </p:spPr>
        <p:txBody>
          <a:bodyPr wrap="square" rtlCol="0">
            <a:spAutoFit/>
          </a:bodyPr>
          <a:lstStyle/>
          <a:p>
            <a:r>
              <a:rPr lang="en-US" sz="3200" b="1">
                <a:solidFill>
                  <a:srgbClr val="FFFF00"/>
                </a:solidFill>
              </a:rPr>
              <a:t>4.10</a:t>
            </a:r>
            <a:r>
              <a:rPr lang="en-US" sz="3200" b="1">
                <a:solidFill>
                  <a:srgbClr val="0070C0"/>
                </a:solidFill>
              </a:rPr>
              <a:t> </a:t>
            </a:r>
            <a:r>
              <a:rPr lang="en-US" sz="3200" b="1">
                <a:solidFill>
                  <a:prstClr val="white"/>
                </a:solidFill>
              </a:rPr>
              <a:t>He that descended is the same also that ascended up far above all heavens, that he might fill all things.)</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15</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27039" y="2895600"/>
            <a:ext cx="8798170" cy="2554545"/>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Here Paul uses the reference "above all the heavens" to denote an area beyond the known physical world. The final phrase "that he might fill all things" implies the sense of completion (</a:t>
            </a:r>
            <a:r>
              <a:rPr lang="en-US" sz="3200" b="1" dirty="0">
                <a:ln w="6350">
                  <a:noFill/>
                </a:ln>
                <a:solidFill>
                  <a:prstClr val="white"/>
                </a:solidFill>
                <a:effectLst>
                  <a:outerShdw blurRad="114300" dist="101600" dir="2700000" algn="tl" rotWithShape="0">
                    <a:srgbClr val="000000">
                      <a:alpha val="40000"/>
                    </a:srgbClr>
                  </a:outerShdw>
                </a:effectLst>
              </a:rPr>
              <a:t>Colossians 1:18–19; 2:9</a:t>
            </a:r>
            <a:r>
              <a:rPr lang="en-US" sz="3200" b="1" dirty="0">
                <a:ln w="6350">
                  <a:noFill/>
                </a:ln>
                <a:solidFill>
                  <a:srgbClr val="FFFF00"/>
                </a:solidFill>
                <a:effectLst>
                  <a:outerShdw blurRad="114300" dist="101600" dir="2700000" algn="tl" rotWithShape="0">
                    <a:srgbClr val="000000">
                      <a:alpha val="40000"/>
                    </a:srgbClr>
                  </a:outerShdw>
                </a:effectLst>
              </a:rPr>
              <a:t>). </a:t>
            </a:r>
            <a:endParaRPr lang="en-US" sz="3200" b="1">
              <a:solidFill>
                <a:srgbClr val="FF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56025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4:8-16 THE WALK - EDIFYING THE BODY OF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4" name="TextBox 3"/>
          <p:cNvSpPr txBox="1"/>
          <p:nvPr/>
        </p:nvSpPr>
        <p:spPr>
          <a:xfrm>
            <a:off x="282724" y="1447800"/>
            <a:ext cx="8686800" cy="1569660"/>
          </a:xfrm>
          <a:prstGeom prst="rect">
            <a:avLst/>
          </a:prstGeom>
          <a:noFill/>
        </p:spPr>
        <p:txBody>
          <a:bodyPr wrap="square" rtlCol="0">
            <a:spAutoFit/>
          </a:bodyPr>
          <a:lstStyle/>
          <a:p>
            <a:r>
              <a:rPr lang="en-US" sz="3200" b="1">
                <a:solidFill>
                  <a:srgbClr val="FFFF00"/>
                </a:solidFill>
              </a:rPr>
              <a:t>4.11</a:t>
            </a:r>
            <a:r>
              <a:rPr lang="en-US" sz="3200" b="1">
                <a:solidFill>
                  <a:srgbClr val="0070C0"/>
                </a:solidFill>
              </a:rPr>
              <a:t> </a:t>
            </a:r>
            <a:r>
              <a:rPr lang="en-US" sz="3200" b="1">
                <a:solidFill>
                  <a:prstClr val="white"/>
                </a:solidFill>
              </a:rPr>
              <a:t>And he gave some, apostles; and some, prophets; and some, evangelists; and some, pastors and teachers;</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16</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53892" y="2895600"/>
            <a:ext cx="8836562" cy="3539430"/>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Some spiritual leaders Christ gives as "gifts" to the church. Notice these leaders are given by God and there are a variety. Apostles primarily traveled to share the gospel and start new congregations. Pastors and teachers focus on leading a particular congregation or possibly groups of local </a:t>
            </a:r>
            <a:r>
              <a:rPr lang="en-US" sz="3200" b="1" dirty="0">
                <a:ln w="6350">
                  <a:noFill/>
                </a:ln>
                <a:solidFill>
                  <a:srgbClr val="FFFF00"/>
                </a:solidFill>
                <a:effectLst>
                  <a:outerShdw blurRad="114300" dist="101600" dir="2700000" algn="tl" rotWithShape="0">
                    <a:srgbClr val="000000">
                      <a:alpha val="40000"/>
                    </a:srgbClr>
                  </a:outerShdw>
                </a:effectLst>
                <a:ea typeface="+mn-lt"/>
                <a:cs typeface="+mn-lt"/>
              </a:rPr>
              <a:t>churches. All pastors</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06514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16" y="228600"/>
            <a:ext cx="9065084" cy="1219200"/>
          </a:xfrm>
        </p:spPr>
        <p:txBody>
          <a:bodyPr>
            <a:noAutofit/>
          </a:bodyPr>
          <a:lstStyle/>
          <a:p>
            <a:r>
              <a:rPr lang="en-US" sz="3600">
                <a:solidFill>
                  <a:srgbClr val="FFFF00"/>
                </a:solidFill>
              </a:rPr>
              <a:t>EPHESIANS 4:8-16 THE WALK - EDIFYING THE BODY OF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17</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07438" y="1600200"/>
            <a:ext cx="8836562" cy="4524315"/>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and teachers must have the ability to effectively communicate God's Word to others. Evangelists are literally those who share the good news. It is important to note we now live in a time after this initial period of apostles and prophets. Though people today may serve in similar ways, they are different from the actual apostles and prophets of the New Testament. </a:t>
            </a:r>
            <a:endParaRPr lang="en-US" sz="3200" b="1">
              <a:solidFill>
                <a:srgbClr val="FF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19431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4:8-16 THE WALK - EDIFYING THE BODY OF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4" name="TextBox 3"/>
          <p:cNvSpPr txBox="1"/>
          <p:nvPr/>
        </p:nvSpPr>
        <p:spPr>
          <a:xfrm>
            <a:off x="282724" y="1447800"/>
            <a:ext cx="8686800" cy="1569660"/>
          </a:xfrm>
          <a:prstGeom prst="rect">
            <a:avLst/>
          </a:prstGeom>
          <a:noFill/>
        </p:spPr>
        <p:txBody>
          <a:bodyPr wrap="square" rtlCol="0">
            <a:spAutoFit/>
          </a:bodyPr>
          <a:lstStyle/>
          <a:p>
            <a:r>
              <a:rPr lang="en-US" sz="3200" b="1">
                <a:solidFill>
                  <a:srgbClr val="FFFF00"/>
                </a:solidFill>
              </a:rPr>
              <a:t>4.12</a:t>
            </a:r>
            <a:r>
              <a:rPr lang="en-US" sz="3200" b="1">
                <a:solidFill>
                  <a:srgbClr val="0070C0"/>
                </a:solidFill>
              </a:rPr>
              <a:t> </a:t>
            </a:r>
            <a:r>
              <a:rPr lang="en-US" sz="3200" b="1">
                <a:solidFill>
                  <a:prstClr val="white"/>
                </a:solidFill>
              </a:rPr>
              <a:t>For the perfecting of the saints, for the work of the ministry, for the edifying of the body of Christ:</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18</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82724" y="2895600"/>
            <a:ext cx="8686800" cy="3539430"/>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The overall mission for every Christian leader is “for the perfecting of the saints for the work of ministry." This involves the idea of training believers to serve God here on earth. The reason church leaders are to train every believer to serve others is "for the edifying of the body of Christ.“ In this way, </a:t>
            </a:r>
          </a:p>
        </p:txBody>
      </p:sp>
    </p:spTree>
    <p:extLst>
      <p:ext uri="{BB962C8B-B14F-4D97-AF65-F5344CB8AC3E}">
        <p14:creationId xmlns:p14="http://schemas.microsoft.com/office/powerpoint/2010/main" val="15210908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4:8-16 THE WALK - EDIFYING THE BODY OF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19</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54914" y="1596190"/>
            <a:ext cx="8686800" cy="1077218"/>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every believer is growing in maturity and making disciples of others.</a:t>
            </a:r>
            <a:endParaRPr lang="en-US" sz="3200" b="1">
              <a:solidFill>
                <a:srgbClr val="FFFF66"/>
              </a:solidFill>
              <a:effectLst>
                <a:outerShdw blurRad="38100" dist="38100" dir="2700000" algn="tl">
                  <a:srgbClr val="000000">
                    <a:alpha val="43137"/>
                  </a:srgbClr>
                </a:outerShdw>
              </a:effectLst>
            </a:endParaRPr>
          </a:p>
        </p:txBody>
      </p:sp>
      <p:pic>
        <p:nvPicPr>
          <p:cNvPr id="3" name="Picture 3">
            <a:extLst>
              <a:ext uri="{FF2B5EF4-FFF2-40B4-BE49-F238E27FC236}">
                <a16:creationId xmlns:a16="http://schemas.microsoft.com/office/drawing/2014/main" xmlns="" id="{35A4EDF2-B812-ABB1-0287-E741C594002A}"/>
              </a:ext>
            </a:extLst>
          </p:cNvPr>
          <p:cNvPicPr>
            <a:picLocks noChangeAspect="1"/>
          </p:cNvPicPr>
          <p:nvPr/>
        </p:nvPicPr>
        <p:blipFill>
          <a:blip r:embed="rId3"/>
          <a:stretch>
            <a:fillRect/>
          </a:stretch>
        </p:blipFill>
        <p:spPr>
          <a:xfrm>
            <a:off x="1884557" y="2637502"/>
            <a:ext cx="5776331" cy="4047413"/>
          </a:xfrm>
          <a:prstGeom prst="rect">
            <a:avLst/>
          </a:prstGeom>
        </p:spPr>
      </p:pic>
    </p:spTree>
    <p:extLst>
      <p:ext uri="{BB962C8B-B14F-4D97-AF65-F5344CB8AC3E}">
        <p14:creationId xmlns:p14="http://schemas.microsoft.com/office/powerpoint/2010/main" val="11364519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756" y="234176"/>
            <a:ext cx="5029200" cy="685800"/>
          </a:xfrm>
        </p:spPr>
        <p:txBody>
          <a:bodyPr vert="horz" lIns="91440" tIns="45720" rIns="91440" bIns="45720" anchor="ctr">
            <a:normAutofit fontScale="90000"/>
            <a:scene3d>
              <a:camera prst="orthographicFront"/>
              <a:lightRig rig="soft" dir="t">
                <a:rot lat="0" lon="0" rev="16800000"/>
              </a:lightRig>
            </a:scene3d>
            <a:sp3d prstMaterial="softEdge">
              <a:bevelT w="38100" h="38100"/>
            </a:sp3d>
          </a:bodyPr>
          <a:lstStyle/>
          <a:p>
            <a:r>
              <a:rPr lang="en-US" sz="4800" dirty="0">
                <a:ln w="12700">
                  <a:solidFill>
                    <a:schemeClr val="tx2">
                      <a:satMod val="155000"/>
                    </a:schemeClr>
                  </a:solidFill>
                  <a:prstDash val="solid"/>
                </a:ln>
                <a:solidFill>
                  <a:srgbClr val="FFFF66"/>
                </a:solidFill>
                <a:effectLst>
                  <a:outerShdw blurRad="41275" dist="20320" dir="1800000" algn="tl" rotWithShape="0">
                    <a:srgbClr val="000000">
                      <a:alpha val="40000"/>
                    </a:srgbClr>
                  </a:outerShdw>
                </a:effectLst>
              </a:rPr>
              <a:t>SUMMARY</a:t>
            </a:r>
            <a:endParaRPr lang="en-US" sz="5400">
              <a:ln w="12700">
                <a:solidFill>
                  <a:srgbClr val="E4E9EF">
                    <a:satMod val="155000"/>
                  </a:srgbClr>
                </a:solidFill>
                <a:prstDash val="solid"/>
              </a:ln>
              <a:solidFill>
                <a:srgbClr val="FFFF66"/>
              </a:solidFill>
              <a:effectLst>
                <a:outerShdw blurRad="41275" dist="20320" dir="1800000" algn="tl" rotWithShape="0">
                  <a:srgbClr val="000000">
                    <a:alpha val="40000"/>
                  </a:srgbClr>
                </a:outerShdw>
              </a:effectLst>
            </a:endParaRPr>
          </a:p>
        </p:txBody>
      </p:sp>
      <p:sp>
        <p:nvSpPr>
          <p:cNvPr id="4" name="TextBox 3"/>
          <p:cNvSpPr txBox="1"/>
          <p:nvPr/>
        </p:nvSpPr>
        <p:spPr>
          <a:xfrm>
            <a:off x="208156" y="1068659"/>
            <a:ext cx="8991600" cy="4524315"/>
          </a:xfrm>
          <a:prstGeom prst="rect">
            <a:avLst/>
          </a:prstGeom>
          <a:noFill/>
        </p:spPr>
        <p:txBody>
          <a:bodyPr wrap="square" lIns="91440" tIns="45720" rIns="91440" bIns="45720" rtlCol="0" anchor="t">
            <a:spAutoFit/>
          </a:bodyPr>
          <a:lstStyle/>
          <a:p>
            <a:r>
              <a:rPr lang="en-US" sz="3200">
                <a:solidFill>
                  <a:prstClr val="white"/>
                </a:solidFill>
                <a:effectLst>
                  <a:outerShdw blurRad="38100" dist="38100" dir="2700000" algn="tl">
                    <a:srgbClr val="000000">
                      <a:alpha val="43137"/>
                    </a:srgbClr>
                  </a:outerShdw>
                </a:effectLst>
              </a:rPr>
              <a:t>Beginning with Chapter 4, Paul exhorts the Ephesians to walk in a manner worthy of their</a:t>
            </a:r>
          </a:p>
          <a:p>
            <a:r>
              <a:rPr lang="en-US" sz="3200">
                <a:solidFill>
                  <a:prstClr val="white"/>
                </a:solidFill>
                <a:effectLst>
                  <a:outerShdw blurRad="38100" dist="38100" dir="2700000" algn="tl">
                    <a:srgbClr val="000000">
                      <a:alpha val="43137"/>
                    </a:srgbClr>
                  </a:outerShdw>
                </a:effectLst>
              </a:rPr>
              <a:t>calling. Paul pleads with them to maintain the unity of the Spirit in the bond of peace. Perhaps as motivation, Paul reminds them of the gracious gifts Christ gave His church. The last half of this chapter addresses the need to "walk in purity". They are to speak with truth and grace and work hard to help those in need.</a:t>
            </a: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smtClean="0">
                <a:solidFill>
                  <a:prstClr val="white"/>
                </a:solidFill>
              </a:rPr>
              <a:pPr>
                <a:defRPr/>
              </a:pPr>
              <a:t>2</a:t>
            </a:fld>
            <a:endParaRPr lang="en-US" sz="120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Tree>
    <p:extLst>
      <p:ext uri="{BB962C8B-B14F-4D97-AF65-F5344CB8AC3E}">
        <p14:creationId xmlns:p14="http://schemas.microsoft.com/office/powerpoint/2010/main" val="19013215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4:8-16 THE WALK - EDIFYING THE BODY OF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4" name="TextBox 3"/>
          <p:cNvSpPr txBox="1"/>
          <p:nvPr/>
        </p:nvSpPr>
        <p:spPr>
          <a:xfrm>
            <a:off x="282724" y="1447800"/>
            <a:ext cx="8686800" cy="2062103"/>
          </a:xfrm>
          <a:prstGeom prst="rect">
            <a:avLst/>
          </a:prstGeom>
          <a:noFill/>
        </p:spPr>
        <p:txBody>
          <a:bodyPr wrap="square" rtlCol="0">
            <a:spAutoFit/>
          </a:bodyPr>
          <a:lstStyle/>
          <a:p>
            <a:r>
              <a:rPr lang="en-US" sz="3200" b="1">
                <a:solidFill>
                  <a:srgbClr val="FFFF00"/>
                </a:solidFill>
              </a:rPr>
              <a:t>4.13</a:t>
            </a:r>
            <a:r>
              <a:rPr lang="en-US" sz="3200" b="1">
                <a:solidFill>
                  <a:srgbClr val="0070C0"/>
                </a:solidFill>
              </a:rPr>
              <a:t> </a:t>
            </a:r>
            <a:r>
              <a:rPr lang="en-US" sz="3200" b="1">
                <a:solidFill>
                  <a:prstClr val="white"/>
                </a:solidFill>
              </a:rPr>
              <a:t>Till we all come in the unity of the faith, and of the knowledge of the Son of God, unto a perfect man, unto the measure of the stature of the </a:t>
            </a:r>
            <a:r>
              <a:rPr lang="en-US" sz="3200" b="1" err="1">
                <a:solidFill>
                  <a:prstClr val="white"/>
                </a:solidFill>
              </a:rPr>
              <a:t>fulness</a:t>
            </a:r>
            <a:r>
              <a:rPr lang="en-US" sz="3200" b="1">
                <a:solidFill>
                  <a:prstClr val="white"/>
                </a:solidFill>
              </a:rPr>
              <a:t> of Christ:</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20</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27039" y="3346341"/>
            <a:ext cx="8798170" cy="3046988"/>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latin typeface="Lucida Sans"/>
              </a:rPr>
              <a:t>This verse adds additional reasons church leaders are to equip believers to serve. </a:t>
            </a:r>
            <a:r>
              <a:rPr lang="en-US" sz="3200" b="1" u="sng" dirty="0">
                <a:ln w="6350">
                  <a:noFill/>
                </a:ln>
                <a:solidFill>
                  <a:srgbClr val="FFFF00"/>
                </a:solidFill>
                <a:effectLst>
                  <a:outerShdw blurRad="114300" dist="101600" dir="2700000" algn="tl" rotWithShape="0">
                    <a:srgbClr val="000000">
                      <a:alpha val="40000"/>
                    </a:srgbClr>
                  </a:outerShdw>
                </a:effectLst>
                <a:latin typeface="Lucida Sans"/>
              </a:rPr>
              <a:t>First</a:t>
            </a:r>
            <a:r>
              <a:rPr lang="en-US" sz="3200" b="1" dirty="0">
                <a:ln w="6350">
                  <a:noFill/>
                </a:ln>
                <a:solidFill>
                  <a:srgbClr val="FFFF00"/>
                </a:solidFill>
                <a:effectLst>
                  <a:outerShdw blurRad="114300" dist="101600" dir="2700000" algn="tl" rotWithShape="0">
                    <a:srgbClr val="000000">
                      <a:alpha val="40000"/>
                    </a:srgbClr>
                  </a:outerShdw>
                </a:effectLst>
                <a:latin typeface="Lucida Sans"/>
              </a:rPr>
              <a:t>, Paul wants believers to live in unity. </a:t>
            </a:r>
            <a:r>
              <a:rPr lang="en-US" sz="3200" b="1" u="sng" dirty="0">
                <a:ln w="6350">
                  <a:noFill/>
                </a:ln>
                <a:solidFill>
                  <a:srgbClr val="FFFF00"/>
                </a:solidFill>
                <a:effectLst>
                  <a:outerShdw blurRad="114300" dist="101600" dir="2700000" algn="tl" rotWithShape="0">
                    <a:srgbClr val="000000">
                      <a:alpha val="40000"/>
                    </a:srgbClr>
                  </a:outerShdw>
                </a:effectLst>
                <a:latin typeface="Lucida Sans"/>
              </a:rPr>
              <a:t>Second</a:t>
            </a:r>
            <a:r>
              <a:rPr lang="en-US" sz="3200" b="1" dirty="0">
                <a:ln w="6350">
                  <a:noFill/>
                </a:ln>
                <a:solidFill>
                  <a:srgbClr val="FFFF00"/>
                </a:solidFill>
                <a:effectLst>
                  <a:outerShdw blurRad="114300" dist="101600" dir="2700000" algn="tl" rotWithShape="0">
                    <a:srgbClr val="000000">
                      <a:alpha val="40000"/>
                    </a:srgbClr>
                  </a:outerShdw>
                </a:effectLst>
                <a:latin typeface="Lucida Sans"/>
              </a:rPr>
              <a:t>, believers are to grow in "knowledge of the Son of God." The focus of church leaders is preparing</a:t>
            </a:r>
          </a:p>
        </p:txBody>
      </p:sp>
    </p:spTree>
    <p:extLst>
      <p:ext uri="{BB962C8B-B14F-4D97-AF65-F5344CB8AC3E}">
        <p14:creationId xmlns:p14="http://schemas.microsoft.com/office/powerpoint/2010/main" val="14456136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4:8-16 THE WALK - EDIFYING THE BODY OF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21</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45830" y="1600200"/>
            <a:ext cx="8798170" cy="4031873"/>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ea typeface="+mn-lt"/>
                <a:cs typeface="+mn-lt"/>
              </a:rPr>
              <a:t>Christians to serve others, in practical</a:t>
            </a:r>
            <a:r>
              <a:rPr lang="en-US" sz="3200" b="1" dirty="0">
                <a:ln w="6350">
                  <a:noFill/>
                </a:ln>
                <a:solidFill>
                  <a:srgbClr val="FFFF00"/>
                </a:solidFill>
                <a:effectLst>
                  <a:outerShdw blurRad="114300" dist="101600" dir="2700000" algn="tl" rotWithShape="0">
                    <a:srgbClr val="000000">
                      <a:alpha val="40000"/>
                    </a:srgbClr>
                  </a:outerShdw>
                </a:effectLst>
              </a:rPr>
              <a:t> ways. </a:t>
            </a:r>
            <a:r>
              <a:rPr lang="en-US" sz="3200" b="1" u="sng" dirty="0">
                <a:ln w="6350">
                  <a:noFill/>
                </a:ln>
                <a:solidFill>
                  <a:srgbClr val="FFFF00"/>
                </a:solidFill>
                <a:effectLst>
                  <a:outerShdw blurRad="114300" dist="101600" dir="2700000" algn="tl" rotWithShape="0">
                    <a:srgbClr val="000000">
                      <a:alpha val="40000"/>
                    </a:srgbClr>
                  </a:outerShdw>
                </a:effectLst>
              </a:rPr>
              <a:t>Third</a:t>
            </a:r>
            <a:r>
              <a:rPr lang="en-US" sz="3200" b="1" dirty="0">
                <a:ln w="6350">
                  <a:noFill/>
                </a:ln>
                <a:solidFill>
                  <a:srgbClr val="FFFF00"/>
                </a:solidFill>
                <a:effectLst>
                  <a:outerShdw blurRad="114300" dist="101600" dir="2700000" algn="tl" rotWithShape="0">
                    <a:srgbClr val="000000">
                      <a:alpha val="40000"/>
                    </a:srgbClr>
                  </a:outerShdw>
                </a:effectLst>
              </a:rPr>
              <a:t>, Paul wants every believer to grow in maturity. Obviously, Paul is referring to spiritual growth, which includes increases in the fruit of the Spirit (</a:t>
            </a:r>
            <a:r>
              <a:rPr lang="en-US" sz="3200" b="1" dirty="0">
                <a:ln w="6350">
                  <a:noFill/>
                </a:ln>
                <a:solidFill>
                  <a:prstClr val="white"/>
                </a:solidFill>
                <a:effectLst>
                  <a:outerShdw blurRad="114300" dist="101600" dir="2700000" algn="tl" rotWithShape="0">
                    <a:srgbClr val="000000">
                      <a:alpha val="40000"/>
                    </a:srgbClr>
                  </a:outerShdw>
                </a:effectLst>
              </a:rPr>
              <a:t>Galatians 5:22–23</a:t>
            </a:r>
            <a:r>
              <a:rPr lang="en-US" sz="3200" b="1" dirty="0">
                <a:ln w="6350">
                  <a:noFill/>
                </a:ln>
                <a:solidFill>
                  <a:srgbClr val="FFFF00"/>
                </a:solidFill>
                <a:effectLst>
                  <a:outerShdw blurRad="114300" dist="101600" dir="2700000" algn="tl" rotWithShape="0">
                    <a:srgbClr val="000000">
                      <a:alpha val="40000"/>
                    </a:srgbClr>
                  </a:outerShdw>
                </a:effectLst>
              </a:rPr>
              <a:t>) and our love for both God and others (</a:t>
            </a:r>
            <a:r>
              <a:rPr lang="en-US" sz="3200" b="1" dirty="0">
                <a:ln w="6350">
                  <a:noFill/>
                </a:ln>
                <a:solidFill>
                  <a:prstClr val="white"/>
                </a:solidFill>
                <a:effectLst>
                  <a:outerShdw blurRad="114300" dist="101600" dir="2700000" algn="tl" rotWithShape="0">
                    <a:srgbClr val="000000">
                      <a:alpha val="40000"/>
                    </a:srgbClr>
                  </a:outerShdw>
                </a:effectLst>
              </a:rPr>
              <a:t>Matthew 22:37–40</a:t>
            </a:r>
            <a:r>
              <a:rPr lang="en-US" sz="3200" b="1" dirty="0">
                <a:ln w="6350">
                  <a:noFill/>
                </a:ln>
                <a:solidFill>
                  <a:srgbClr val="FFFF00"/>
                </a:solidFill>
                <a:effectLst>
                  <a:outerShdw blurRad="114300" dist="101600" dir="2700000" algn="tl" rotWithShape="0">
                    <a:srgbClr val="000000">
                      <a:alpha val="40000"/>
                    </a:srgbClr>
                  </a:outerShdw>
                </a:effectLst>
              </a:rPr>
              <a:t>). The end goal is to have the "fullness of Christ." </a:t>
            </a:r>
            <a:endParaRPr lang="en-US" sz="3200" b="1">
              <a:solidFill>
                <a:srgbClr val="FF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69925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4:8-16 THE WALK - EDIFYING THE BODY OF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4" name="TextBox 3"/>
          <p:cNvSpPr txBox="1"/>
          <p:nvPr/>
        </p:nvSpPr>
        <p:spPr>
          <a:xfrm>
            <a:off x="304800" y="1520717"/>
            <a:ext cx="8686800" cy="2554545"/>
          </a:xfrm>
          <a:prstGeom prst="rect">
            <a:avLst/>
          </a:prstGeom>
          <a:noFill/>
        </p:spPr>
        <p:txBody>
          <a:bodyPr wrap="square" rtlCol="0">
            <a:spAutoFit/>
          </a:bodyPr>
          <a:lstStyle/>
          <a:p>
            <a:r>
              <a:rPr lang="en-US" sz="3200" b="1">
                <a:solidFill>
                  <a:srgbClr val="FFFF00"/>
                </a:solidFill>
              </a:rPr>
              <a:t>4.14</a:t>
            </a:r>
            <a:r>
              <a:rPr lang="en-US" sz="3200" b="1">
                <a:solidFill>
                  <a:srgbClr val="0070C0"/>
                </a:solidFill>
              </a:rPr>
              <a:t> </a:t>
            </a:r>
            <a:r>
              <a:rPr lang="en-US" sz="3200" b="1">
                <a:solidFill>
                  <a:prstClr val="white"/>
                </a:solidFill>
              </a:rPr>
              <a:t>That we henceforth be no more children, tossed to and fro, and carried about with every wind of doctrine, by the sleight of men, and cunning craftiness, whereby they lie in wait to deceive;</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22</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84205" y="3962400"/>
            <a:ext cx="8798170" cy="2554545"/>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One positive result from maturity in a believer is not being tricked by false teaching. Those who are "no more children"  but have matured can stand against lies and deceit. Paul's analogy of being "tossed to and </a:t>
            </a:r>
            <a:r>
              <a:rPr lang="en-US" sz="3200" b="1" dirty="0" err="1">
                <a:ln w="6350">
                  <a:noFill/>
                </a:ln>
                <a:solidFill>
                  <a:srgbClr val="FFFF00"/>
                </a:solidFill>
                <a:effectLst>
                  <a:outerShdw blurRad="114300" dist="101600" dir="2700000" algn="tl" rotWithShape="0">
                    <a:srgbClr val="000000">
                      <a:alpha val="40000"/>
                    </a:srgbClr>
                  </a:outerShdw>
                </a:effectLst>
              </a:rPr>
              <a:t>fro</a:t>
            </a:r>
            <a:r>
              <a:rPr lang="en-US" sz="3200" b="1" dirty="0">
                <a:ln w="6350">
                  <a:noFill/>
                </a:ln>
                <a:solidFill>
                  <a:srgbClr val="FFFF00"/>
                </a:solidFill>
                <a:effectLst>
                  <a:outerShdw blurRad="114300" dist="101600" dir="2700000" algn="tl" rotWithShape="0">
                    <a:srgbClr val="000000">
                      <a:alpha val="40000"/>
                    </a:srgbClr>
                  </a:outerShdw>
                </a:effectLst>
              </a:rPr>
              <a:t>” by </a:t>
            </a:r>
            <a:endParaRPr lang="en-US" sz="3200" b="1">
              <a:ln w="6350">
                <a:noFill/>
              </a:ln>
              <a:solidFill>
                <a:srgbClr val="FFFF00"/>
              </a:solidFill>
              <a:effectLst>
                <a:outerShdw blurRad="114300" dist="101600" dir="2700000" algn="tl" rotWithShape="0">
                  <a:srgbClr val="000000">
                    <a:alpha val="40000"/>
                  </a:srgbClr>
                </a:outerShdw>
              </a:effectLst>
            </a:endParaRPr>
          </a:p>
        </p:txBody>
      </p:sp>
    </p:spTree>
    <p:extLst>
      <p:ext uri="{BB962C8B-B14F-4D97-AF65-F5344CB8AC3E}">
        <p14:creationId xmlns:p14="http://schemas.microsoft.com/office/powerpoint/2010/main" val="18020298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4:8-16 THE WALK - EDIFYING THE BODY OF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23</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84205" y="1600200"/>
            <a:ext cx="8798170" cy="3046988"/>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ea typeface="+mn-lt"/>
                <a:cs typeface="+mn-lt"/>
              </a:rPr>
              <a:t>waves and "carried about with every wind </a:t>
            </a:r>
            <a:r>
              <a:rPr lang="en-US" sz="3200" b="1" dirty="0" smtClean="0">
                <a:ln w="6350">
                  <a:noFill/>
                </a:ln>
                <a:solidFill>
                  <a:srgbClr val="FFFF00"/>
                </a:solidFill>
                <a:effectLst>
                  <a:outerShdw blurRad="114300" dist="101600" dir="2700000" algn="tl" rotWithShape="0">
                    <a:srgbClr val="000000">
                      <a:alpha val="40000"/>
                    </a:srgbClr>
                  </a:outerShdw>
                </a:effectLst>
                <a:ea typeface="+mn-lt"/>
                <a:cs typeface="+mn-lt"/>
              </a:rPr>
              <a:t>of</a:t>
            </a:r>
            <a:r>
              <a:rPr lang="en-US" sz="3200" dirty="0">
                <a:ln w="6350">
                  <a:noFill/>
                </a:ln>
                <a:solidFill>
                  <a:prstClr val="white"/>
                </a:solidFill>
                <a:effectLst>
                  <a:outerShdw blurRad="114300" dist="101600" dir="2700000" algn="tl" rotWithShape="0">
                    <a:srgbClr val="000000">
                      <a:alpha val="40000"/>
                    </a:srgbClr>
                  </a:outerShdw>
                </a:effectLst>
                <a:ea typeface="+mn-lt"/>
                <a:cs typeface="+mn-lt"/>
              </a:rPr>
              <a:t> </a:t>
            </a:r>
            <a:r>
              <a:rPr lang="en-US" sz="3200" b="1" dirty="0" smtClean="0">
                <a:ln w="6350">
                  <a:noFill/>
                </a:ln>
                <a:solidFill>
                  <a:srgbClr val="FFFF00"/>
                </a:solidFill>
                <a:effectLst>
                  <a:outerShdw blurRad="114300" dist="101600" dir="2700000" algn="tl" rotWithShape="0">
                    <a:srgbClr val="000000">
                      <a:alpha val="40000"/>
                    </a:srgbClr>
                  </a:outerShdw>
                </a:effectLst>
              </a:rPr>
              <a:t>doctrine</a:t>
            </a:r>
            <a:r>
              <a:rPr lang="en-US" sz="3200" b="1" dirty="0">
                <a:ln w="6350">
                  <a:noFill/>
                </a:ln>
                <a:solidFill>
                  <a:srgbClr val="FFFF00"/>
                </a:solidFill>
                <a:effectLst>
                  <a:outerShdw blurRad="114300" dist="101600" dir="2700000" algn="tl" rotWithShape="0">
                    <a:srgbClr val="000000">
                      <a:alpha val="40000"/>
                    </a:srgbClr>
                  </a:outerShdw>
                </a:effectLst>
              </a:rPr>
              <a:t>" is a warning against false doctrine. Those who </a:t>
            </a:r>
            <a:r>
              <a:rPr lang="en-US" sz="3200" b="1" dirty="0" smtClean="0">
                <a:ln w="6350">
                  <a:noFill/>
                </a:ln>
                <a:solidFill>
                  <a:srgbClr val="FFFF00"/>
                </a:solidFill>
                <a:effectLst>
                  <a:outerShdw blurRad="114300" dist="101600" dir="2700000" algn="tl" rotWithShape="0">
                    <a:srgbClr val="000000">
                      <a:alpha val="40000"/>
                    </a:srgbClr>
                  </a:outerShdw>
                </a:effectLst>
              </a:rPr>
              <a:t>are                                           </a:t>
            </a:r>
            <a:r>
              <a:rPr lang="en-US" sz="3200" dirty="0" smtClean="0">
                <a:solidFill>
                  <a:srgbClr val="FFFFFF"/>
                </a:solidFill>
              </a:rPr>
              <a:t> </a:t>
            </a:r>
            <a:r>
              <a:rPr lang="en-US" sz="3200" b="1" dirty="0" smtClean="0">
                <a:ln w="6350">
                  <a:noFill/>
                </a:ln>
                <a:solidFill>
                  <a:srgbClr val="FFFF00"/>
                </a:solidFill>
                <a:effectLst>
                  <a:outerShdw blurRad="114300" dist="101600" dir="2700000" algn="tl" rotWithShape="0">
                    <a:srgbClr val="000000">
                      <a:alpha val="40000"/>
                    </a:srgbClr>
                  </a:outerShdw>
                </a:effectLst>
              </a:rPr>
              <a:t>immature </a:t>
            </a:r>
            <a:r>
              <a:rPr lang="en-US" sz="3200" b="1" dirty="0">
                <a:ln w="6350">
                  <a:noFill/>
                </a:ln>
                <a:solidFill>
                  <a:srgbClr val="FFFF00"/>
                </a:solidFill>
                <a:effectLst>
                  <a:outerShdw blurRad="114300" dist="101600" dir="2700000" algn="tl" rotWithShape="0">
                    <a:srgbClr val="000000">
                      <a:alpha val="40000"/>
                    </a:srgbClr>
                  </a:outerShdw>
                </a:effectLst>
              </a:rPr>
              <a:t>can easily be </a:t>
            </a:r>
            <a:r>
              <a:rPr lang="en-US" sz="3200" b="1" dirty="0" smtClean="0">
                <a:ln w="6350">
                  <a:noFill/>
                </a:ln>
                <a:solidFill>
                  <a:srgbClr val="FFFF00"/>
                </a:solidFill>
                <a:effectLst>
                  <a:outerShdw blurRad="114300" dist="101600" dir="2700000" algn="tl" rotWithShape="0">
                    <a:srgbClr val="000000">
                      <a:alpha val="40000"/>
                    </a:srgbClr>
                  </a:outerShdw>
                </a:effectLst>
              </a:rPr>
              <a:t>                                                               fooled </a:t>
            </a:r>
            <a:r>
              <a:rPr lang="en-US" sz="3200" b="1" dirty="0">
                <a:ln w="6350">
                  <a:noFill/>
                </a:ln>
                <a:solidFill>
                  <a:srgbClr val="FFFF00"/>
                </a:solidFill>
                <a:effectLst>
                  <a:outerShdw blurRad="114300" dist="101600" dir="2700000" algn="tl" rotWithShape="0">
                    <a:srgbClr val="000000">
                      <a:alpha val="40000"/>
                    </a:srgbClr>
                  </a:outerShdw>
                </a:effectLst>
              </a:rPr>
              <a:t>into thinking </a:t>
            </a:r>
            <a:r>
              <a:rPr lang="en-US" sz="3200" b="1" dirty="0" smtClean="0">
                <a:ln w="6350">
                  <a:noFill/>
                </a:ln>
                <a:solidFill>
                  <a:srgbClr val="FFFF00"/>
                </a:solidFill>
                <a:effectLst>
                  <a:outerShdw blurRad="114300" dist="101600" dir="2700000" algn="tl" rotWithShape="0">
                    <a:srgbClr val="000000">
                      <a:alpha val="40000"/>
                    </a:srgbClr>
                  </a:outerShdw>
                </a:effectLst>
              </a:rPr>
              <a:t>                                                                       false </a:t>
            </a:r>
            <a:r>
              <a:rPr lang="en-US" sz="3200" b="1" dirty="0">
                <a:ln w="6350">
                  <a:noFill/>
                </a:ln>
                <a:solidFill>
                  <a:srgbClr val="FFFF00"/>
                </a:solidFill>
                <a:effectLst>
                  <a:outerShdw blurRad="114300" dist="101600" dir="2700000" algn="tl" rotWithShape="0">
                    <a:srgbClr val="000000">
                      <a:alpha val="40000"/>
                    </a:srgbClr>
                  </a:outerShdw>
                </a:effectLst>
              </a:rPr>
              <a:t>teaching is </a:t>
            </a:r>
            <a:r>
              <a:rPr lang="en-US" sz="3200" b="1" dirty="0" smtClean="0">
                <a:ln w="6350">
                  <a:noFill/>
                </a:ln>
                <a:solidFill>
                  <a:srgbClr val="FFFF00"/>
                </a:solidFill>
                <a:effectLst>
                  <a:outerShdw blurRad="114300" dist="101600" dir="2700000" algn="tl" rotWithShape="0">
                    <a:srgbClr val="000000">
                      <a:alpha val="40000"/>
                    </a:srgbClr>
                  </a:outerShdw>
                </a:effectLst>
              </a:rPr>
              <a:t>accurate</a:t>
            </a:r>
            <a:r>
              <a:rPr lang="en-US" sz="3200" b="1" dirty="0">
                <a:ln w="6350">
                  <a:noFill/>
                </a:ln>
                <a:solidFill>
                  <a:srgbClr val="FFFF00"/>
                </a:solidFill>
                <a:effectLst>
                  <a:outerShdw blurRad="114300" dist="101600" dir="2700000" algn="tl" rotWithShape="0">
                    <a:srgbClr val="000000">
                      <a:alpha val="40000"/>
                    </a:srgbClr>
                  </a:outerShdw>
                </a:effectLst>
              </a:rPr>
              <a:t>.</a:t>
            </a:r>
            <a:endParaRPr lang="en-US" sz="3200" dirty="0">
              <a:solidFill>
                <a:prstClr val="white"/>
              </a:solidFill>
            </a:endParaRPr>
          </a:p>
        </p:txBody>
      </p:sp>
      <p:pic>
        <p:nvPicPr>
          <p:cNvPr id="4" name="Picture 6">
            <a:extLst>
              <a:ext uri="{FF2B5EF4-FFF2-40B4-BE49-F238E27FC236}">
                <a16:creationId xmlns:a16="http://schemas.microsoft.com/office/drawing/2014/main" xmlns="" id="{7747A4AB-1548-B26B-F74B-7871ED22498E}"/>
              </a:ext>
            </a:extLst>
          </p:cNvPr>
          <p:cNvPicPr>
            <a:picLocks noChangeAspect="1"/>
          </p:cNvPicPr>
          <p:nvPr/>
        </p:nvPicPr>
        <p:blipFill>
          <a:blip r:embed="rId3"/>
          <a:stretch>
            <a:fillRect/>
          </a:stretch>
        </p:blipFill>
        <p:spPr>
          <a:xfrm>
            <a:off x="5171168" y="2677299"/>
            <a:ext cx="3911207" cy="4000500"/>
          </a:xfrm>
          <a:prstGeom prst="rect">
            <a:avLst/>
          </a:prstGeom>
        </p:spPr>
      </p:pic>
    </p:spTree>
    <p:extLst>
      <p:ext uri="{BB962C8B-B14F-4D97-AF65-F5344CB8AC3E}">
        <p14:creationId xmlns:p14="http://schemas.microsoft.com/office/powerpoint/2010/main" val="102487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4:8-16 THE WALK - EDIFYING THE BODY OF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4" name="TextBox 3"/>
          <p:cNvSpPr txBox="1"/>
          <p:nvPr/>
        </p:nvSpPr>
        <p:spPr>
          <a:xfrm>
            <a:off x="282724" y="1447800"/>
            <a:ext cx="8686800" cy="1569660"/>
          </a:xfrm>
          <a:prstGeom prst="rect">
            <a:avLst/>
          </a:prstGeom>
          <a:noFill/>
        </p:spPr>
        <p:txBody>
          <a:bodyPr wrap="square" rtlCol="0">
            <a:spAutoFit/>
          </a:bodyPr>
          <a:lstStyle/>
          <a:p>
            <a:r>
              <a:rPr lang="en-US" sz="3200" b="1">
                <a:solidFill>
                  <a:srgbClr val="FFFF00"/>
                </a:solidFill>
              </a:rPr>
              <a:t>4.15</a:t>
            </a:r>
            <a:r>
              <a:rPr lang="en-US" sz="3200" b="1">
                <a:solidFill>
                  <a:srgbClr val="0070C0"/>
                </a:solidFill>
              </a:rPr>
              <a:t> </a:t>
            </a:r>
            <a:r>
              <a:rPr lang="en-US" sz="3200" b="1">
                <a:solidFill>
                  <a:prstClr val="white"/>
                </a:solidFill>
              </a:rPr>
              <a:t>But speaking the truth in love, may grow up into him in all things, which is the head, even Christ:</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24</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27039" y="2819400"/>
            <a:ext cx="8798170" cy="3539430"/>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Another sign of maturity in a Christian is the ability to speak the truth in love. To speak the truth in love includes how Christians communicate with believers and unbelievers alike. Believers are called to live in harmony with one another as family. With unbelievers, we are told to be ready at all times to "be </a:t>
            </a:r>
            <a:endParaRPr lang="en-US" sz="3200" b="1">
              <a:ln w="6350">
                <a:noFill/>
              </a:ln>
              <a:solidFill>
                <a:srgbClr val="FFFF00"/>
              </a:solidFill>
              <a:effectLst>
                <a:outerShdw blurRad="114300" dist="101600" dir="2700000" algn="tl" rotWithShape="0">
                  <a:srgbClr val="000000">
                    <a:alpha val="40000"/>
                  </a:srgbClr>
                </a:outerShdw>
              </a:effectLst>
            </a:endParaRPr>
          </a:p>
        </p:txBody>
      </p:sp>
    </p:spTree>
    <p:extLst>
      <p:ext uri="{BB962C8B-B14F-4D97-AF65-F5344CB8AC3E}">
        <p14:creationId xmlns:p14="http://schemas.microsoft.com/office/powerpoint/2010/main" val="14691058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4:8-16 THE WALK - EDIFYING THE BODY OF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25</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pic>
        <p:nvPicPr>
          <p:cNvPr id="3" name="Picture 3" descr="Graphical user interface, website&#10;&#10;Description automatically generated">
            <a:extLst>
              <a:ext uri="{FF2B5EF4-FFF2-40B4-BE49-F238E27FC236}">
                <a16:creationId xmlns:a16="http://schemas.microsoft.com/office/drawing/2014/main" xmlns="" id="{ACD89FDE-67A9-760A-BD21-0415CF22E3D2}"/>
              </a:ext>
            </a:extLst>
          </p:cNvPr>
          <p:cNvPicPr>
            <a:picLocks noChangeAspect="1"/>
          </p:cNvPicPr>
          <p:nvPr/>
        </p:nvPicPr>
        <p:blipFill>
          <a:blip r:embed="rId3"/>
          <a:stretch>
            <a:fillRect/>
          </a:stretch>
        </p:blipFill>
        <p:spPr>
          <a:xfrm>
            <a:off x="4128274" y="3068018"/>
            <a:ext cx="4806176" cy="3607419"/>
          </a:xfrm>
          <a:prstGeom prst="rect">
            <a:avLst/>
          </a:prstGeom>
        </p:spPr>
      </p:pic>
      <p:sp>
        <p:nvSpPr>
          <p:cNvPr id="7" name="TextBox 6">
            <a:extLst>
              <a:ext uri="{FF2B5EF4-FFF2-40B4-BE49-F238E27FC236}">
                <a16:creationId xmlns:a16="http://schemas.microsoft.com/office/drawing/2014/main" xmlns="" id="{9E120FE4-43E8-4363-10CF-CB7975115E96}"/>
              </a:ext>
            </a:extLst>
          </p:cNvPr>
          <p:cNvSpPr txBox="1"/>
          <p:nvPr/>
        </p:nvSpPr>
        <p:spPr>
          <a:xfrm>
            <a:off x="230608" y="1514535"/>
            <a:ext cx="891339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FFFF00"/>
                </a:solidFill>
              </a:rPr>
              <a:t>ready always to give an answer to everyman that </a:t>
            </a:r>
            <a:r>
              <a:rPr lang="en-US" sz="3200" b="1" dirty="0" err="1">
                <a:solidFill>
                  <a:srgbClr val="FFFF00"/>
                </a:solidFill>
              </a:rPr>
              <a:t>asketh</a:t>
            </a:r>
            <a:r>
              <a:rPr lang="en-US" sz="3200" b="1" dirty="0">
                <a:solidFill>
                  <a:srgbClr val="FFFF00"/>
                </a:solidFill>
              </a:rPr>
              <a:t> you a reason of the hope that is in you with meekness and fear:" (1 Peter 3:15) letting </a:t>
            </a:r>
            <a:r>
              <a:rPr lang="en-US" sz="3200" b="1" dirty="0" smtClean="0">
                <a:solidFill>
                  <a:srgbClr val="FFFF00"/>
                </a:solidFill>
              </a:rPr>
              <a:t>God's</a:t>
            </a:r>
            <a:r>
              <a:rPr lang="en-US" dirty="0">
                <a:solidFill>
                  <a:srgbClr val="FFFF00"/>
                </a:solidFill>
              </a:rPr>
              <a:t> </a:t>
            </a:r>
            <a:r>
              <a:rPr lang="en-US" dirty="0" smtClean="0">
                <a:solidFill>
                  <a:srgbClr val="FFFF00"/>
                </a:solidFill>
              </a:rPr>
              <a:t>                                                                                              </a:t>
            </a:r>
            <a:r>
              <a:rPr lang="en-US" sz="3200" b="1" dirty="0" smtClean="0">
                <a:solidFill>
                  <a:srgbClr val="FFFF00"/>
                </a:solidFill>
              </a:rPr>
              <a:t>Spirit </a:t>
            </a:r>
            <a:r>
              <a:rPr lang="en-US" sz="3200" b="1" dirty="0">
                <a:solidFill>
                  <a:srgbClr val="FFFF00"/>
                </a:solidFill>
              </a:rPr>
              <a:t>work </a:t>
            </a:r>
            <a:r>
              <a:rPr lang="en-US" sz="3200" b="1" dirty="0" smtClean="0">
                <a:solidFill>
                  <a:srgbClr val="FFFF00"/>
                </a:solidFill>
              </a:rPr>
              <a:t>boldly</a:t>
            </a:r>
            <a:r>
              <a:rPr lang="en-US" dirty="0">
                <a:solidFill>
                  <a:srgbClr val="FFFF00"/>
                </a:solidFill>
              </a:rPr>
              <a:t> </a:t>
            </a:r>
            <a:r>
              <a:rPr lang="en-US" dirty="0" smtClean="0">
                <a:solidFill>
                  <a:srgbClr val="FFFF00"/>
                </a:solidFill>
              </a:rPr>
              <a:t>                                                                                     </a:t>
            </a:r>
            <a:r>
              <a:rPr lang="en-US" sz="3200" b="1" dirty="0" smtClean="0">
                <a:solidFill>
                  <a:srgbClr val="FFFF00"/>
                </a:solidFill>
              </a:rPr>
              <a:t>in </a:t>
            </a:r>
            <a:r>
              <a:rPr lang="en-US" sz="3200" b="1" dirty="0">
                <a:solidFill>
                  <a:srgbClr val="FFFF00"/>
                </a:solidFill>
              </a:rPr>
              <a:t>us and through </a:t>
            </a:r>
            <a:r>
              <a:rPr lang="en-US" dirty="0">
                <a:solidFill>
                  <a:srgbClr val="FFFF00"/>
                </a:solidFill>
              </a:rPr>
              <a:t> </a:t>
            </a:r>
            <a:r>
              <a:rPr lang="en-US" dirty="0" smtClean="0">
                <a:solidFill>
                  <a:srgbClr val="FFFF00"/>
                </a:solidFill>
              </a:rPr>
              <a:t>                                                                                          </a:t>
            </a:r>
            <a:r>
              <a:rPr lang="en-US" sz="3200" b="1" dirty="0" smtClean="0">
                <a:solidFill>
                  <a:srgbClr val="FFFF00"/>
                </a:solidFill>
              </a:rPr>
              <a:t>us </a:t>
            </a:r>
            <a:r>
              <a:rPr lang="en-US" sz="3200" b="1" dirty="0">
                <a:solidFill>
                  <a:srgbClr val="FFFF00"/>
                </a:solidFill>
              </a:rPr>
              <a:t>to help others </a:t>
            </a:r>
            <a:r>
              <a:rPr lang="en-US" dirty="0">
                <a:solidFill>
                  <a:srgbClr val="FFFF00"/>
                </a:solidFill>
              </a:rPr>
              <a:t> </a:t>
            </a:r>
            <a:r>
              <a:rPr lang="en-US" dirty="0" smtClean="0">
                <a:solidFill>
                  <a:srgbClr val="FFFF00"/>
                </a:solidFill>
              </a:rPr>
              <a:t>                                                                                   </a:t>
            </a:r>
            <a:r>
              <a:rPr lang="en-US" sz="3200" b="1" dirty="0" smtClean="0">
                <a:solidFill>
                  <a:srgbClr val="FFFF00"/>
                </a:solidFill>
              </a:rPr>
              <a:t>come </a:t>
            </a:r>
            <a:r>
              <a:rPr lang="en-US" sz="3200" b="1" dirty="0">
                <a:solidFill>
                  <a:srgbClr val="FFFF00"/>
                </a:solidFill>
              </a:rPr>
              <a:t>to faith in </a:t>
            </a:r>
            <a:r>
              <a:rPr lang="en-US" dirty="0">
                <a:solidFill>
                  <a:srgbClr val="FFFF00"/>
                </a:solidFill>
              </a:rPr>
              <a:t> </a:t>
            </a:r>
            <a:r>
              <a:rPr lang="en-US" dirty="0" smtClean="0">
                <a:solidFill>
                  <a:srgbClr val="FFFF00"/>
                </a:solidFill>
              </a:rPr>
              <a:t>                                                                                                  </a:t>
            </a:r>
            <a:r>
              <a:rPr lang="en-US" sz="3200" b="1" dirty="0" smtClean="0">
                <a:solidFill>
                  <a:srgbClr val="FFFF00"/>
                </a:solidFill>
              </a:rPr>
              <a:t>Christ</a:t>
            </a:r>
            <a:r>
              <a:rPr lang="en-US" sz="3200" b="1" dirty="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11667500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4:8-16 THE WALK - EDIFYING THE BODY OF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4" name="TextBox 3"/>
          <p:cNvSpPr txBox="1"/>
          <p:nvPr/>
        </p:nvSpPr>
        <p:spPr>
          <a:xfrm>
            <a:off x="282724" y="1447800"/>
            <a:ext cx="8686800" cy="3046988"/>
          </a:xfrm>
          <a:prstGeom prst="rect">
            <a:avLst/>
          </a:prstGeom>
          <a:noFill/>
        </p:spPr>
        <p:txBody>
          <a:bodyPr wrap="square" rtlCol="0">
            <a:spAutoFit/>
          </a:bodyPr>
          <a:lstStyle/>
          <a:p>
            <a:r>
              <a:rPr lang="en-US" sz="3200" b="1">
                <a:solidFill>
                  <a:srgbClr val="FFFF00"/>
                </a:solidFill>
              </a:rPr>
              <a:t>4.16</a:t>
            </a:r>
            <a:r>
              <a:rPr lang="en-US" sz="3200" b="1">
                <a:solidFill>
                  <a:srgbClr val="0070C0"/>
                </a:solidFill>
              </a:rPr>
              <a:t> </a:t>
            </a:r>
            <a:r>
              <a:rPr lang="en-US" sz="3200" b="1">
                <a:solidFill>
                  <a:prstClr val="white"/>
                </a:solidFill>
              </a:rPr>
              <a:t>From whom the whole body fitly joined together and compacted by that which every joint </a:t>
            </a:r>
            <a:r>
              <a:rPr lang="en-US" sz="3200" b="1" err="1">
                <a:solidFill>
                  <a:prstClr val="white"/>
                </a:solidFill>
              </a:rPr>
              <a:t>supplieth</a:t>
            </a:r>
            <a:r>
              <a:rPr lang="en-US" sz="3200" b="1">
                <a:solidFill>
                  <a:prstClr val="white"/>
                </a:solidFill>
              </a:rPr>
              <a:t>, according to the effectual working in the measure of every part, </a:t>
            </a:r>
            <a:r>
              <a:rPr lang="en-US" sz="3200" b="1" err="1">
                <a:solidFill>
                  <a:prstClr val="white"/>
                </a:solidFill>
              </a:rPr>
              <a:t>maketh</a:t>
            </a:r>
            <a:r>
              <a:rPr lang="en-US" sz="3200" b="1">
                <a:solidFill>
                  <a:prstClr val="white"/>
                </a:solidFill>
              </a:rPr>
              <a:t> increase of the body unto the edifying of itself in love.</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26</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66248" y="4343400"/>
            <a:ext cx="8798170" cy="2062103"/>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After describing Christ as the head, in verse 15, Paul now discusses the rest of the spiritual "body" of the church. Each individual part must work together, according to its design </a:t>
            </a:r>
            <a:endParaRPr lang="en-US" sz="3200" b="1">
              <a:ln w="6350">
                <a:noFill/>
              </a:ln>
              <a:solidFill>
                <a:srgbClr val="FFFF00"/>
              </a:solidFill>
              <a:effectLst>
                <a:outerShdw blurRad="114300" dist="101600" dir="2700000" algn="tl" rotWithShape="0">
                  <a:srgbClr val="000000">
                    <a:alpha val="40000"/>
                  </a:srgbClr>
                </a:outerShdw>
              </a:effectLst>
            </a:endParaRPr>
          </a:p>
        </p:txBody>
      </p:sp>
    </p:spTree>
    <p:extLst>
      <p:ext uri="{BB962C8B-B14F-4D97-AF65-F5344CB8AC3E}">
        <p14:creationId xmlns:p14="http://schemas.microsoft.com/office/powerpoint/2010/main" val="22315444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4:8-16 THE WALK - EDIFYING THE BODY OF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27</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152400" y="1600200"/>
            <a:ext cx="8925588" cy="4524315"/>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ea typeface="+mn-lt"/>
                <a:cs typeface="+mn-lt"/>
              </a:rPr>
              <a:t>and purpose, and in the intended way, in order for</a:t>
            </a:r>
            <a:r>
              <a:rPr lang="en-US" sz="3200" b="1" dirty="0">
                <a:ln w="6350">
                  <a:noFill/>
                </a:ln>
                <a:solidFill>
                  <a:srgbClr val="FFFF00"/>
                </a:solidFill>
                <a:effectLst>
                  <a:outerShdw blurRad="114300" dist="101600" dir="2700000" algn="tl" rotWithShape="0">
                    <a:srgbClr val="000000">
                      <a:alpha val="40000"/>
                    </a:srgbClr>
                  </a:outerShdw>
                </a:effectLst>
              </a:rPr>
              <a:t> the body to function properly. A healthy body, functioning in harmony, makes the body grow </a:t>
            </a:r>
            <a:r>
              <a:rPr lang="en-US" sz="3200" b="1" dirty="0" smtClean="0">
                <a:ln w="6350">
                  <a:noFill/>
                </a:ln>
                <a:solidFill>
                  <a:srgbClr val="FFFF00"/>
                </a:solidFill>
                <a:effectLst>
                  <a:outerShdw blurRad="114300" dist="101600" dir="2700000" algn="tl" rotWithShape="0">
                    <a:srgbClr val="000000">
                      <a:alpha val="40000"/>
                    </a:srgbClr>
                  </a:outerShdw>
                </a:effectLst>
              </a:rPr>
              <a:t>and attracts                                                                                 others </a:t>
            </a:r>
            <a:r>
              <a:rPr lang="en-US" sz="3200" b="1" dirty="0">
                <a:ln w="6350">
                  <a:noFill/>
                </a:ln>
                <a:solidFill>
                  <a:srgbClr val="FFFF00"/>
                </a:solidFill>
                <a:effectLst>
                  <a:outerShdw blurRad="114300" dist="101600" dir="2700000" algn="tl" rotWithShape="0">
                    <a:srgbClr val="000000">
                      <a:alpha val="40000"/>
                    </a:srgbClr>
                  </a:outerShdw>
                </a:effectLst>
              </a:rPr>
              <a:t>to </a:t>
            </a:r>
            <a:r>
              <a:rPr lang="en-US" sz="3200" b="1" dirty="0" smtClean="0">
                <a:ln w="6350">
                  <a:noFill/>
                </a:ln>
                <a:solidFill>
                  <a:srgbClr val="FFFF00"/>
                </a:solidFill>
                <a:effectLst>
                  <a:outerShdw blurRad="114300" dist="101600" dir="2700000" algn="tl" rotWithShape="0">
                    <a:srgbClr val="000000">
                      <a:alpha val="40000"/>
                    </a:srgbClr>
                  </a:outerShdw>
                </a:effectLst>
              </a:rPr>
              <a:t>the gospel                                                                                   of </a:t>
            </a:r>
            <a:r>
              <a:rPr lang="en-US" sz="3200" b="1" dirty="0">
                <a:ln w="6350">
                  <a:noFill/>
                </a:ln>
                <a:solidFill>
                  <a:srgbClr val="FFFF00"/>
                </a:solidFill>
                <a:effectLst>
                  <a:outerShdw blurRad="114300" dist="101600" dir="2700000" algn="tl" rotWithShape="0">
                    <a:srgbClr val="000000">
                      <a:alpha val="40000"/>
                    </a:srgbClr>
                  </a:outerShdw>
                </a:effectLst>
              </a:rPr>
              <a:t>Christ, </a:t>
            </a:r>
            <a:r>
              <a:rPr lang="en-US" sz="3200" b="1" dirty="0" smtClean="0">
                <a:ln w="6350">
                  <a:noFill/>
                </a:ln>
                <a:solidFill>
                  <a:srgbClr val="FFFF00"/>
                </a:solidFill>
                <a:effectLst>
                  <a:outerShdw blurRad="114300" dist="101600" dir="2700000" algn="tl" rotWithShape="0">
                    <a:srgbClr val="000000">
                      <a:alpha val="40000"/>
                    </a:srgbClr>
                  </a:outerShdw>
                </a:effectLst>
              </a:rPr>
              <a:t>and                                                              </a:t>
            </a:r>
            <a:r>
              <a:rPr lang="en-US" sz="3200" b="1" dirty="0" smtClean="0">
                <a:solidFill>
                  <a:srgbClr val="FFFF66"/>
                </a:solidFill>
                <a:effectLst>
                  <a:outerShdw blurRad="38100" dist="38100" dir="2700000" algn="tl">
                    <a:srgbClr val="000000">
                      <a:alpha val="43137"/>
                    </a:srgbClr>
                  </a:outerShdw>
                </a:effectLst>
              </a:rPr>
              <a:t>  </a:t>
            </a:r>
            <a:r>
              <a:rPr lang="en-US" sz="3200" b="1" dirty="0" smtClean="0">
                <a:ln w="6350">
                  <a:noFill/>
                </a:ln>
                <a:solidFill>
                  <a:srgbClr val="FFFF00"/>
                </a:solidFill>
                <a:effectLst>
                  <a:outerShdw blurRad="114300" dist="101600" dir="2700000" algn="tl" rotWithShape="0">
                    <a:srgbClr val="000000">
                      <a:alpha val="40000"/>
                    </a:srgbClr>
                  </a:outerShdw>
                </a:effectLst>
              </a:rPr>
              <a:t>people </a:t>
            </a:r>
            <a:r>
              <a:rPr lang="en-US" sz="3200" b="1" dirty="0">
                <a:ln w="6350">
                  <a:noFill/>
                </a:ln>
                <a:solidFill>
                  <a:srgbClr val="FFFF00"/>
                </a:solidFill>
                <a:effectLst>
                  <a:outerShdw blurRad="114300" dist="101600" dir="2700000" algn="tl" rotWithShape="0">
                    <a:srgbClr val="000000">
                      <a:alpha val="40000"/>
                    </a:srgbClr>
                  </a:outerShdw>
                </a:effectLst>
              </a:rPr>
              <a:t>are added </a:t>
            </a:r>
            <a:r>
              <a:rPr lang="en-US" sz="3200" b="1" dirty="0" smtClean="0">
                <a:ln w="6350">
                  <a:noFill/>
                </a:ln>
                <a:solidFill>
                  <a:srgbClr val="FFFF00"/>
                </a:solidFill>
                <a:effectLst>
                  <a:outerShdw blurRad="114300" dist="101600" dir="2700000" algn="tl" rotWithShape="0">
                    <a:srgbClr val="000000">
                      <a:alpha val="40000"/>
                    </a:srgbClr>
                  </a:outerShdw>
                </a:effectLst>
              </a:rPr>
              <a:t>to                                                                   the </a:t>
            </a:r>
            <a:r>
              <a:rPr lang="en-US" sz="3200" b="1" dirty="0">
                <a:ln w="6350">
                  <a:noFill/>
                </a:ln>
                <a:solidFill>
                  <a:srgbClr val="FFFF00"/>
                </a:solidFill>
                <a:effectLst>
                  <a:outerShdw blurRad="114300" dist="101600" dir="2700000" algn="tl" rotWithShape="0">
                    <a:srgbClr val="000000">
                      <a:alpha val="40000"/>
                    </a:srgbClr>
                  </a:outerShdw>
                </a:effectLst>
              </a:rPr>
              <a:t>family of God </a:t>
            </a:r>
            <a:r>
              <a:rPr lang="en-US" sz="3200" b="1" dirty="0" smtClean="0">
                <a:ln w="6350">
                  <a:noFill/>
                </a:ln>
                <a:solidFill>
                  <a:srgbClr val="FFFF00"/>
                </a:solidFill>
                <a:effectLst>
                  <a:outerShdw blurRad="114300" dist="101600" dir="2700000" algn="tl" rotWithShape="0">
                    <a:srgbClr val="000000">
                      <a:alpha val="40000"/>
                    </a:srgbClr>
                  </a:outerShdw>
                </a:effectLst>
              </a:rPr>
              <a:t>                                                                  (</a:t>
            </a:r>
            <a:r>
              <a:rPr lang="en-US" sz="3200" b="1" dirty="0">
                <a:ln w="6350">
                  <a:noFill/>
                </a:ln>
                <a:solidFill>
                  <a:prstClr val="white"/>
                </a:solidFill>
                <a:effectLst>
                  <a:outerShdw blurRad="114300" dist="101600" dir="2700000" algn="tl" rotWithShape="0">
                    <a:srgbClr val="000000">
                      <a:alpha val="40000"/>
                    </a:srgbClr>
                  </a:outerShdw>
                </a:effectLst>
              </a:rPr>
              <a:t>Acts 2:47</a:t>
            </a:r>
            <a:r>
              <a:rPr lang="en-US" sz="3200" b="1" dirty="0">
                <a:ln w="6350">
                  <a:noFill/>
                </a:ln>
                <a:solidFill>
                  <a:srgbClr val="FFFF00"/>
                </a:solidFill>
                <a:effectLst>
                  <a:outerShdw blurRad="114300" dist="101600" dir="2700000" algn="tl" rotWithShape="0">
                    <a:srgbClr val="000000">
                      <a:alpha val="40000"/>
                    </a:srgbClr>
                  </a:outerShdw>
                </a:effectLst>
              </a:rPr>
              <a:t>).</a:t>
            </a:r>
            <a:endParaRPr lang="en-US" sz="3200" b="1" dirty="0">
              <a:solidFill>
                <a:srgbClr val="FFFF66"/>
              </a:solidFill>
              <a:effectLst>
                <a:outerShdw blurRad="38100" dist="38100" dir="2700000" algn="tl">
                  <a:srgbClr val="000000">
                    <a:alpha val="43137"/>
                  </a:srgbClr>
                </a:outerShdw>
              </a:effectLst>
            </a:endParaRPr>
          </a:p>
        </p:txBody>
      </p:sp>
      <p:pic>
        <p:nvPicPr>
          <p:cNvPr id="3" name="Picture 3" descr="A picture containing text, person, hand&#10;&#10;Description automatically generated">
            <a:extLst>
              <a:ext uri="{FF2B5EF4-FFF2-40B4-BE49-F238E27FC236}">
                <a16:creationId xmlns:a16="http://schemas.microsoft.com/office/drawing/2014/main" xmlns="" id="{F1C63A25-E275-07F6-1895-BD4296A9FEBA}"/>
              </a:ext>
            </a:extLst>
          </p:cNvPr>
          <p:cNvPicPr>
            <a:picLocks noChangeAspect="1"/>
          </p:cNvPicPr>
          <p:nvPr/>
        </p:nvPicPr>
        <p:blipFill>
          <a:blip r:embed="rId3"/>
          <a:stretch>
            <a:fillRect/>
          </a:stretch>
        </p:blipFill>
        <p:spPr>
          <a:xfrm>
            <a:off x="3924300" y="3141244"/>
            <a:ext cx="5067300" cy="3633537"/>
          </a:xfrm>
          <a:prstGeom prst="rect">
            <a:avLst/>
          </a:prstGeom>
        </p:spPr>
      </p:pic>
    </p:spTree>
    <p:extLst>
      <p:ext uri="{BB962C8B-B14F-4D97-AF65-F5344CB8AC3E}">
        <p14:creationId xmlns:p14="http://schemas.microsoft.com/office/powerpoint/2010/main" val="13008393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90995"/>
            <a:ext cx="8897816" cy="1219200"/>
          </a:xfrm>
        </p:spPr>
        <p:txBody>
          <a:bodyPr>
            <a:noAutofit/>
          </a:bodyPr>
          <a:lstStyle/>
          <a:p>
            <a:r>
              <a:rPr lang="en-US" sz="3600">
                <a:solidFill>
                  <a:srgbClr val="FFFF00"/>
                </a:solidFill>
              </a:rPr>
              <a:t>EPHESIANS 4:17-19 THE WALK - NOT AS THE GENTILES WALK </a:t>
            </a:r>
            <a:endParaRPr lang="en-US" sz="3600">
              <a:ln w="6350">
                <a:solidFill>
                  <a:srgbClr val="FF0000"/>
                </a:solidFill>
              </a:ln>
              <a:solidFill>
                <a:srgbClr val="FFFF00"/>
              </a:solidFill>
              <a:effectLst/>
              <a:latin typeface="+mn-lt"/>
            </a:endParaRPr>
          </a:p>
        </p:txBody>
      </p:sp>
      <p:sp>
        <p:nvSpPr>
          <p:cNvPr id="4" name="TextBox 3"/>
          <p:cNvSpPr txBox="1"/>
          <p:nvPr/>
        </p:nvSpPr>
        <p:spPr>
          <a:xfrm>
            <a:off x="304800" y="1361182"/>
            <a:ext cx="8686800" cy="1569660"/>
          </a:xfrm>
          <a:prstGeom prst="rect">
            <a:avLst/>
          </a:prstGeom>
          <a:noFill/>
        </p:spPr>
        <p:txBody>
          <a:bodyPr wrap="square" rtlCol="0">
            <a:spAutoFit/>
          </a:bodyPr>
          <a:lstStyle/>
          <a:p>
            <a:r>
              <a:rPr lang="en-US" sz="3200" b="1">
                <a:solidFill>
                  <a:srgbClr val="FFFF00"/>
                </a:solidFill>
              </a:rPr>
              <a:t>4.17</a:t>
            </a:r>
            <a:r>
              <a:rPr lang="en-US" sz="3200" b="1">
                <a:solidFill>
                  <a:srgbClr val="0070C0"/>
                </a:solidFill>
              </a:rPr>
              <a:t> </a:t>
            </a:r>
            <a:r>
              <a:rPr lang="en-US" sz="3200" b="1">
                <a:solidFill>
                  <a:prstClr val="white"/>
                </a:solidFill>
              </a:rPr>
              <a:t>This I say therefore, and testify in the Lord, that ye henceforth walk not as other Gentiles walk, in the vanity of their mind,</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28</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04800" y="2819400"/>
            <a:ext cx="8686800" cy="3539430"/>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Now Paul transitions to a new section in verses 17–32. He contrasts the new life believers have in Christ, as opposed to the old life of the world. The goals of unbelievers have no point or purpose. In contrast, believers live with a clear purpose: to glorify God through making disciples. </a:t>
            </a:r>
          </a:p>
        </p:txBody>
      </p:sp>
    </p:spTree>
    <p:extLst>
      <p:ext uri="{BB962C8B-B14F-4D97-AF65-F5344CB8AC3E}">
        <p14:creationId xmlns:p14="http://schemas.microsoft.com/office/powerpoint/2010/main" val="39309227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90995"/>
            <a:ext cx="8897816" cy="1219200"/>
          </a:xfrm>
        </p:spPr>
        <p:txBody>
          <a:bodyPr>
            <a:noAutofit/>
          </a:bodyPr>
          <a:lstStyle/>
          <a:p>
            <a:r>
              <a:rPr lang="en-US" sz="3600">
                <a:solidFill>
                  <a:srgbClr val="FFFF00"/>
                </a:solidFill>
              </a:rPr>
              <a:t>EPHESIANS 4:17-19 THE WALK - NOT AS THE GENTILES WALK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4" name="TextBox 3"/>
          <p:cNvSpPr txBox="1"/>
          <p:nvPr/>
        </p:nvSpPr>
        <p:spPr>
          <a:xfrm>
            <a:off x="247775" y="1279358"/>
            <a:ext cx="8686800" cy="2062103"/>
          </a:xfrm>
          <a:prstGeom prst="rect">
            <a:avLst/>
          </a:prstGeom>
          <a:noFill/>
        </p:spPr>
        <p:txBody>
          <a:bodyPr wrap="square" rtlCol="0">
            <a:spAutoFit/>
          </a:bodyPr>
          <a:lstStyle/>
          <a:p>
            <a:r>
              <a:rPr lang="en-US" sz="3200" b="1">
                <a:solidFill>
                  <a:srgbClr val="FFFF00"/>
                </a:solidFill>
              </a:rPr>
              <a:t>4.18</a:t>
            </a:r>
            <a:r>
              <a:rPr lang="en-US" sz="3200" b="1">
                <a:solidFill>
                  <a:srgbClr val="0070C0"/>
                </a:solidFill>
              </a:rPr>
              <a:t> </a:t>
            </a:r>
            <a:r>
              <a:rPr lang="en-US" sz="3200" b="1">
                <a:solidFill>
                  <a:prstClr val="white"/>
                </a:solidFill>
              </a:rPr>
              <a:t>Having the understanding darkened, being alienated from the life of God through the ignorance that is in them, because of the blindness of their heart:</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29</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51243" y="3189930"/>
            <a:ext cx="8798170" cy="3539430"/>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Unbelievers are given two characteristics in this verse. </a:t>
            </a:r>
            <a:r>
              <a:rPr lang="en-US" sz="3200" b="1" u="sng" dirty="0">
                <a:ln w="6350">
                  <a:noFill/>
                </a:ln>
                <a:solidFill>
                  <a:srgbClr val="FFFF00"/>
                </a:solidFill>
                <a:effectLst>
                  <a:outerShdw blurRad="114300" dist="101600" dir="2700000" algn="tl" rotWithShape="0">
                    <a:srgbClr val="000000">
                      <a:alpha val="40000"/>
                    </a:srgbClr>
                  </a:outerShdw>
                </a:effectLst>
              </a:rPr>
              <a:t>First</a:t>
            </a:r>
            <a:r>
              <a:rPr lang="en-US" sz="3200" b="1" dirty="0">
                <a:ln w="6350">
                  <a:noFill/>
                </a:ln>
                <a:solidFill>
                  <a:srgbClr val="FFFF00"/>
                </a:solidFill>
                <a:effectLst>
                  <a:outerShdw blurRad="114300" dist="101600" dir="2700000" algn="tl" rotWithShape="0">
                    <a:srgbClr val="000000">
                      <a:alpha val="40000"/>
                    </a:srgbClr>
                  </a:outerShdw>
                </a:effectLst>
              </a:rPr>
              <a:t>, their ability to understand what is right is blocked from them because of the blindness of their heart. </a:t>
            </a:r>
            <a:r>
              <a:rPr lang="en-US" sz="3200" b="1" u="sng" dirty="0">
                <a:ln w="6350">
                  <a:noFill/>
                </a:ln>
                <a:solidFill>
                  <a:srgbClr val="FFFF00"/>
                </a:solidFill>
                <a:effectLst>
                  <a:outerShdw blurRad="114300" dist="101600" dir="2700000" algn="tl" rotWithShape="0">
                    <a:srgbClr val="000000">
                      <a:alpha val="40000"/>
                    </a:srgbClr>
                  </a:outerShdw>
                </a:effectLst>
              </a:rPr>
              <a:t>Second</a:t>
            </a:r>
            <a:r>
              <a:rPr lang="en-US" sz="3200" b="1" dirty="0">
                <a:ln w="6350">
                  <a:noFill/>
                </a:ln>
                <a:solidFill>
                  <a:srgbClr val="FFFF00"/>
                </a:solidFill>
                <a:effectLst>
                  <a:outerShdw blurRad="114300" dist="101600" dir="2700000" algn="tl" rotWithShape="0">
                    <a:srgbClr val="000000">
                      <a:alpha val="40000"/>
                    </a:srgbClr>
                  </a:outerShdw>
                </a:effectLst>
              </a:rPr>
              <a:t>, an unbeliever lives a life with a heart hardened against God, so they cannot understand what God tries to teach them (</a:t>
            </a:r>
            <a:r>
              <a:rPr lang="en-US" sz="3200" b="1" dirty="0">
                <a:ln w="6350">
                  <a:noFill/>
                </a:ln>
                <a:solidFill>
                  <a:prstClr val="white"/>
                </a:solidFill>
                <a:effectLst>
                  <a:outerShdw blurRad="114300" dist="101600" dir="2700000" algn="tl" rotWithShape="0">
                    <a:srgbClr val="000000">
                      <a:alpha val="40000"/>
                    </a:srgbClr>
                  </a:outerShdw>
                </a:effectLst>
              </a:rPr>
              <a:t>1 Corinthians 2:14</a:t>
            </a:r>
            <a:r>
              <a:rPr lang="en-US" sz="3200" b="1" dirty="0">
                <a:ln w="6350">
                  <a:noFill/>
                </a:ln>
                <a:solidFill>
                  <a:srgbClr val="FFFF00"/>
                </a:solidFill>
                <a:effectLst>
                  <a:outerShdw blurRad="114300" dist="101600" dir="2700000" algn="tl" rotWithShape="0">
                    <a:srgbClr val="000000">
                      <a:alpha val="40000"/>
                    </a:srgbClr>
                  </a:outerShdw>
                </a:effectLst>
              </a:rPr>
              <a:t>). </a:t>
            </a:r>
            <a:endParaRPr lang="en-US" sz="3200" b="1">
              <a:solidFill>
                <a:srgbClr val="FF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51151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4:1-7 THE WALK - PRESERVING THE UNITY OF THE SPIRIT</a:t>
            </a:r>
            <a:endParaRPr lang="en-US" sz="3600">
              <a:ln w="6350">
                <a:solidFill>
                  <a:srgbClr val="FF0000"/>
                </a:solidFill>
              </a:ln>
              <a:solidFill>
                <a:srgbClr val="FFFF00"/>
              </a:solidFill>
              <a:effectLst/>
              <a:latin typeface="+mn-lt"/>
            </a:endParaRPr>
          </a:p>
        </p:txBody>
      </p:sp>
      <p:sp>
        <p:nvSpPr>
          <p:cNvPr id="4" name="TextBox 3"/>
          <p:cNvSpPr txBox="1"/>
          <p:nvPr/>
        </p:nvSpPr>
        <p:spPr>
          <a:xfrm>
            <a:off x="282724" y="1447800"/>
            <a:ext cx="8686800" cy="1569660"/>
          </a:xfrm>
          <a:prstGeom prst="rect">
            <a:avLst/>
          </a:prstGeom>
          <a:noFill/>
        </p:spPr>
        <p:txBody>
          <a:bodyPr wrap="square" rtlCol="0">
            <a:spAutoFit/>
          </a:bodyPr>
          <a:lstStyle/>
          <a:p>
            <a:r>
              <a:rPr lang="en-US" sz="3200" b="1" dirty="0">
                <a:solidFill>
                  <a:srgbClr val="FFFF00"/>
                </a:solidFill>
              </a:rPr>
              <a:t>4.1</a:t>
            </a:r>
            <a:r>
              <a:rPr lang="en-US" sz="3200" b="1" dirty="0">
                <a:solidFill>
                  <a:srgbClr val="0070C0"/>
                </a:solidFill>
              </a:rPr>
              <a:t> </a:t>
            </a:r>
            <a:r>
              <a:rPr lang="en-US" sz="3200" b="1" dirty="0">
                <a:solidFill>
                  <a:prstClr val="white"/>
                </a:solidFill>
              </a:rPr>
              <a:t>I therefore, the prisoner of the Lord, beseech you that ye walk worthy of the vocation wherewith ye are called,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3</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67138" y="2895600"/>
            <a:ext cx="4031996" cy="4031873"/>
          </a:xfrm>
          <a:prstGeom prst="rect">
            <a:avLst/>
          </a:prstGeom>
          <a:noFill/>
        </p:spPr>
        <p:txBody>
          <a:bodyPr wrap="square" lIns="91440" tIns="45720" rIns="91440" bIns="45720" rtlCol="0" anchor="t">
            <a:spAutoFit/>
          </a:bodyPr>
          <a:lstStyle/>
          <a:p>
            <a:r>
              <a:rPr lang="en-US" sz="3200" b="1" dirty="0">
                <a:solidFill>
                  <a:srgbClr val="FFFF66"/>
                </a:solidFill>
                <a:effectLst>
                  <a:outerShdw blurRad="38100" dist="38100" dir="2700000" algn="tl">
                    <a:srgbClr val="000000">
                      <a:alpha val="43137"/>
                    </a:srgbClr>
                  </a:outerShdw>
                </a:effectLst>
              </a:rPr>
              <a:t>"Vocation" is calling and we are called to be separated unto Christ and walk in Him. A Christian's walk should match his</a:t>
            </a:r>
            <a:r>
              <a:rPr lang="en-US" sz="3200" b="1" dirty="0">
                <a:solidFill>
                  <a:srgbClr val="FFFF66"/>
                </a:solidFill>
                <a:effectLst>
                  <a:outerShdw blurRad="38100" dist="38100" dir="2700000" algn="tl">
                    <a:srgbClr val="000000">
                      <a:alpha val="43137"/>
                    </a:srgbClr>
                  </a:outerShdw>
                </a:effectLst>
                <a:ea typeface="+mn-lt"/>
                <a:cs typeface="+mn-lt"/>
              </a:rPr>
              <a:t> doctrine.</a:t>
            </a:r>
            <a:endParaRPr lang="en-US" sz="3200" dirty="0">
              <a:solidFill>
                <a:prstClr val="white"/>
              </a:solidFill>
              <a:effectLst>
                <a:outerShdw blurRad="38100" dist="38100" dir="2700000" algn="tl">
                  <a:srgbClr val="000000">
                    <a:alpha val="43137"/>
                  </a:srgbClr>
                </a:outerShdw>
              </a:effectLst>
              <a:ea typeface="+mn-lt"/>
              <a:cs typeface="+mn-lt"/>
            </a:endParaRPr>
          </a:p>
          <a:p>
            <a:endParaRPr lang="en-US" sz="3200" b="1" dirty="0">
              <a:solidFill>
                <a:srgbClr val="FFFF66"/>
              </a:solidFill>
              <a:effectLst>
                <a:outerShdw blurRad="38100" dist="38100" dir="2700000" algn="tl">
                  <a:srgbClr val="000000">
                    <a:alpha val="43137"/>
                  </a:srgbClr>
                </a:outerShdw>
              </a:effectLst>
            </a:endParaRPr>
          </a:p>
        </p:txBody>
      </p:sp>
      <p:pic>
        <p:nvPicPr>
          <p:cNvPr id="3" name="Picture 6" descr="A picture containing website&#10;&#10;Description automatically generated">
            <a:extLst>
              <a:ext uri="{FF2B5EF4-FFF2-40B4-BE49-F238E27FC236}">
                <a16:creationId xmlns:a16="http://schemas.microsoft.com/office/drawing/2014/main" xmlns="" id="{EE3B37A4-B9FD-89CD-A1A5-63DC2BE97F91}"/>
              </a:ext>
            </a:extLst>
          </p:cNvPr>
          <p:cNvPicPr>
            <a:picLocks noChangeAspect="1"/>
          </p:cNvPicPr>
          <p:nvPr/>
        </p:nvPicPr>
        <p:blipFill>
          <a:blip r:embed="rId3"/>
          <a:stretch>
            <a:fillRect/>
          </a:stretch>
        </p:blipFill>
        <p:spPr>
          <a:xfrm>
            <a:off x="4299196" y="3082310"/>
            <a:ext cx="4674085" cy="3677098"/>
          </a:xfrm>
          <a:prstGeom prst="rect">
            <a:avLst/>
          </a:prstGeom>
        </p:spPr>
      </p:pic>
    </p:spTree>
    <p:extLst>
      <p:ext uri="{BB962C8B-B14F-4D97-AF65-F5344CB8AC3E}">
        <p14:creationId xmlns:p14="http://schemas.microsoft.com/office/powerpoint/2010/main" val="3800929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ppt_y"/>
                                          </p:val>
                                        </p:tav>
                                        <p:tav tm="100000">
                                          <p:val>
                                            <p:strVal val="#ppt_y"/>
                                          </p:val>
                                        </p:tav>
                                      </p:tavLst>
                                    </p:anim>
                                  </p:childTnLst>
                                </p:cTn>
                              </p:par>
                              <p:par>
                                <p:cTn id="17" presetID="6"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90995"/>
            <a:ext cx="8897816" cy="1219200"/>
          </a:xfrm>
        </p:spPr>
        <p:txBody>
          <a:bodyPr>
            <a:noAutofit/>
          </a:bodyPr>
          <a:lstStyle/>
          <a:p>
            <a:r>
              <a:rPr lang="en-US" sz="3600">
                <a:solidFill>
                  <a:srgbClr val="FFFF00"/>
                </a:solidFill>
              </a:rPr>
              <a:t>EPHESIANS 4:17-19 THE WALK - NOT AS THE GENTILES WALK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4" name="TextBox 3"/>
          <p:cNvSpPr txBox="1"/>
          <p:nvPr/>
        </p:nvSpPr>
        <p:spPr>
          <a:xfrm>
            <a:off x="358212" y="1249740"/>
            <a:ext cx="8686800" cy="1569660"/>
          </a:xfrm>
          <a:prstGeom prst="rect">
            <a:avLst/>
          </a:prstGeom>
          <a:noFill/>
        </p:spPr>
        <p:txBody>
          <a:bodyPr wrap="square" rtlCol="0">
            <a:spAutoFit/>
          </a:bodyPr>
          <a:lstStyle/>
          <a:p>
            <a:r>
              <a:rPr lang="en-US" sz="3200" b="1">
                <a:solidFill>
                  <a:srgbClr val="FFFF00"/>
                </a:solidFill>
              </a:rPr>
              <a:t>4.19</a:t>
            </a:r>
            <a:r>
              <a:rPr lang="en-US" sz="3200" b="1">
                <a:solidFill>
                  <a:srgbClr val="0070C0"/>
                </a:solidFill>
              </a:rPr>
              <a:t> </a:t>
            </a:r>
            <a:r>
              <a:rPr lang="en-US" sz="3200" b="1">
                <a:solidFill>
                  <a:prstClr val="white"/>
                </a:solidFill>
              </a:rPr>
              <a:t>Who being past feeling have given themselves over unto lasciviousness, to work all uncleanness with greediness.</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30</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58212" y="2667000"/>
            <a:ext cx="8578516" cy="3539430"/>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Unbelievers are numb and desensitized to sin. They can do wrong and have little or no conviction of wrongdoing. Also, unbelievers have put themselves under the control of their sexual urges. This reference to sexual immorality is general and could include a variety of practices. Sin is not </a:t>
            </a:r>
            <a:r>
              <a:rPr lang="en-US" sz="3200" b="1" dirty="0">
                <a:ln w="6350">
                  <a:noFill/>
                </a:ln>
                <a:solidFill>
                  <a:srgbClr val="FFFF66"/>
                </a:solidFill>
                <a:effectLst>
                  <a:outerShdw blurRad="114300" dist="101600" dir="2700000" algn="tl" rotWithShape="0">
                    <a:srgbClr val="000000">
                      <a:alpha val="40000"/>
                    </a:srgbClr>
                  </a:outerShdw>
                </a:effectLst>
                <a:ea typeface="+mn-lt"/>
                <a:cs typeface="+mn-lt"/>
              </a:rPr>
              <a:t>only </a:t>
            </a:r>
            <a:endParaRPr lang="en-US" sz="3200" b="1">
              <a:ln w="6350">
                <a:noFill/>
              </a:ln>
              <a:solidFill>
                <a:srgbClr val="FFFF66"/>
              </a:solidFill>
              <a:effectLst>
                <a:outerShdw blurRad="114300" dist="101600" dir="2700000" algn="tl" rotWithShape="0">
                  <a:srgbClr val="000000">
                    <a:alpha val="40000"/>
                  </a:srgbClr>
                </a:outerShdw>
              </a:effectLst>
            </a:endParaRPr>
          </a:p>
        </p:txBody>
      </p:sp>
    </p:spTree>
    <p:extLst>
      <p:ext uri="{BB962C8B-B14F-4D97-AF65-F5344CB8AC3E}">
        <p14:creationId xmlns:p14="http://schemas.microsoft.com/office/powerpoint/2010/main" val="41269967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90995"/>
            <a:ext cx="8897816" cy="1219200"/>
          </a:xfrm>
        </p:spPr>
        <p:txBody>
          <a:bodyPr>
            <a:noAutofit/>
          </a:bodyPr>
          <a:lstStyle/>
          <a:p>
            <a:r>
              <a:rPr lang="en-US" sz="3600">
                <a:solidFill>
                  <a:srgbClr val="FFFF00"/>
                </a:solidFill>
              </a:rPr>
              <a:t>EPHESIANS 4:17-19 THE WALK - NOT AS THE GENTILES WALK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31</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430060" y="1295400"/>
            <a:ext cx="8686800" cy="584775"/>
          </a:xfrm>
          <a:prstGeom prst="rect">
            <a:avLst/>
          </a:prstGeom>
          <a:noFill/>
        </p:spPr>
        <p:txBody>
          <a:bodyPr wrap="square" lIns="91440" tIns="45720" rIns="91440" bIns="45720" rtlCol="0" anchor="t">
            <a:spAutoFit/>
          </a:bodyPr>
          <a:lstStyle/>
          <a:p>
            <a:r>
              <a:rPr lang="en-US" sz="3200" b="1" dirty="0">
                <a:ln w="6350">
                  <a:noFill/>
                </a:ln>
                <a:solidFill>
                  <a:srgbClr val="FFFF66"/>
                </a:solidFill>
                <a:effectLst>
                  <a:outerShdw blurRad="114300" dist="101600" dir="2700000" algn="tl" rotWithShape="0">
                    <a:srgbClr val="000000">
                      <a:alpha val="40000"/>
                    </a:srgbClr>
                  </a:outerShdw>
                </a:effectLst>
                <a:ea typeface="+mn-lt"/>
                <a:cs typeface="+mn-lt"/>
              </a:rPr>
              <a:t>destructive, </a:t>
            </a:r>
            <a:r>
              <a:rPr lang="en-US" sz="3200" b="1" dirty="0">
                <a:ln w="6350">
                  <a:noFill/>
                </a:ln>
                <a:solidFill>
                  <a:srgbClr val="FFFF00"/>
                </a:solidFill>
                <a:effectLst>
                  <a:outerShdw blurRad="114300" dist="101600" dir="2700000" algn="tl" rotWithShape="0">
                    <a:srgbClr val="000000">
                      <a:alpha val="40000"/>
                    </a:srgbClr>
                  </a:outerShdw>
                </a:effectLst>
              </a:rPr>
              <a:t>it is addictive. </a:t>
            </a:r>
            <a:endParaRPr lang="en-US" sz="3200" b="1" u="sng">
              <a:ln w="6350">
                <a:noFill/>
              </a:ln>
              <a:solidFill>
                <a:srgbClr val="FFFF00"/>
              </a:solidFill>
              <a:effectLst>
                <a:outerShdw blurRad="114300" dist="101600" dir="2700000" algn="tl" rotWithShape="0">
                  <a:srgbClr val="000000">
                    <a:alpha val="40000"/>
                  </a:srgbClr>
                </a:outerShdw>
              </a:effectLst>
            </a:endParaRPr>
          </a:p>
        </p:txBody>
      </p:sp>
      <p:pic>
        <p:nvPicPr>
          <p:cNvPr id="3" name="Picture 3">
            <a:extLst>
              <a:ext uri="{FF2B5EF4-FFF2-40B4-BE49-F238E27FC236}">
                <a16:creationId xmlns:a16="http://schemas.microsoft.com/office/drawing/2014/main" xmlns="" id="{D16CB9AB-1125-B902-B31C-9E12FC663B76}"/>
              </a:ext>
            </a:extLst>
          </p:cNvPr>
          <p:cNvPicPr>
            <a:picLocks noChangeAspect="1"/>
          </p:cNvPicPr>
          <p:nvPr/>
        </p:nvPicPr>
        <p:blipFill>
          <a:blip r:embed="rId3"/>
          <a:stretch>
            <a:fillRect/>
          </a:stretch>
        </p:blipFill>
        <p:spPr>
          <a:xfrm>
            <a:off x="1106906" y="1821410"/>
            <a:ext cx="6773778" cy="4779285"/>
          </a:xfrm>
          <a:prstGeom prst="rect">
            <a:avLst/>
          </a:prstGeom>
        </p:spPr>
      </p:pic>
    </p:spTree>
    <p:extLst>
      <p:ext uri="{BB962C8B-B14F-4D97-AF65-F5344CB8AC3E}">
        <p14:creationId xmlns:p14="http://schemas.microsoft.com/office/powerpoint/2010/main" val="25931927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983" y="287248"/>
            <a:ext cx="8897816" cy="1219200"/>
          </a:xfrm>
        </p:spPr>
        <p:txBody>
          <a:bodyPr>
            <a:noAutofit/>
          </a:bodyPr>
          <a:lstStyle/>
          <a:p>
            <a:r>
              <a:rPr lang="en-US" sz="3600">
                <a:solidFill>
                  <a:srgbClr val="FFFF00"/>
                </a:solidFill>
              </a:rPr>
              <a:t>EPHESIANS 4:20-32 THE WALK - AS LEARNED FROM CHRIST</a:t>
            </a:r>
            <a:endParaRPr lang="en-US" sz="3600">
              <a:ln w="6350">
                <a:solidFill>
                  <a:srgbClr val="FF0000"/>
                </a:solidFill>
              </a:ln>
              <a:solidFill>
                <a:srgbClr val="FFFF00"/>
              </a:solidFill>
              <a:effectLst/>
              <a:latin typeface="+mn-lt"/>
            </a:endParaRPr>
          </a:p>
        </p:txBody>
      </p:sp>
      <p:sp>
        <p:nvSpPr>
          <p:cNvPr id="4" name="TextBox 3"/>
          <p:cNvSpPr txBox="1"/>
          <p:nvPr/>
        </p:nvSpPr>
        <p:spPr>
          <a:xfrm>
            <a:off x="304800" y="1447800"/>
            <a:ext cx="8686800" cy="584775"/>
          </a:xfrm>
          <a:prstGeom prst="rect">
            <a:avLst/>
          </a:prstGeom>
          <a:noFill/>
        </p:spPr>
        <p:txBody>
          <a:bodyPr wrap="square" rtlCol="0">
            <a:spAutoFit/>
          </a:bodyPr>
          <a:lstStyle/>
          <a:p>
            <a:r>
              <a:rPr lang="en-US" sz="3200" b="1">
                <a:solidFill>
                  <a:srgbClr val="FFFF00"/>
                </a:solidFill>
              </a:rPr>
              <a:t>4.20</a:t>
            </a:r>
            <a:r>
              <a:rPr lang="en-US" sz="3200" b="1">
                <a:solidFill>
                  <a:srgbClr val="0070C0"/>
                </a:solidFill>
              </a:rPr>
              <a:t> </a:t>
            </a:r>
            <a:r>
              <a:rPr lang="en-US" sz="3200" b="1">
                <a:solidFill>
                  <a:prstClr val="white"/>
                </a:solidFill>
              </a:rPr>
              <a:t>But ye have not so learned Christ;.</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32</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04800" y="1905000"/>
            <a:ext cx="8798170" cy="3046988"/>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This verse begins with "but," in order to remind believers that this is not how they are to live. The separation between what we were and what we are is profound, and it should be reflected in our </a:t>
            </a:r>
            <a:r>
              <a:rPr lang="en-US" sz="3200" b="1" dirty="0">
                <a:solidFill>
                  <a:srgbClr val="FFFF66"/>
                </a:solidFill>
                <a:effectLst>
                  <a:outerShdw blurRad="38100" dist="38100" dir="2700000" algn="tl">
                    <a:srgbClr val="000000">
                      <a:alpha val="43137"/>
                    </a:srgbClr>
                  </a:outerShdw>
                </a:effectLst>
              </a:rPr>
              <a:t> </a:t>
            </a:r>
            <a:r>
              <a:rPr lang="en-US" sz="3200" b="1" dirty="0" smtClean="0">
                <a:solidFill>
                  <a:srgbClr val="FFFF66"/>
                </a:solidFill>
                <a:effectLst>
                  <a:outerShdw blurRad="38100" dist="38100" dir="2700000" algn="tl">
                    <a:srgbClr val="000000">
                      <a:alpha val="43137"/>
                    </a:srgbClr>
                  </a:outerShdw>
                </a:effectLst>
              </a:rPr>
              <a:t>                                                                    </a:t>
            </a:r>
            <a:r>
              <a:rPr lang="en-US" sz="3200" b="1" dirty="0" smtClean="0">
                <a:ln w="6350">
                  <a:noFill/>
                </a:ln>
                <a:solidFill>
                  <a:srgbClr val="FFFF00"/>
                </a:solidFill>
                <a:effectLst>
                  <a:outerShdw blurRad="114300" dist="101600" dir="2700000" algn="tl" rotWithShape="0">
                    <a:srgbClr val="000000">
                      <a:alpha val="40000"/>
                    </a:srgbClr>
                  </a:outerShdw>
                </a:effectLst>
              </a:rPr>
              <a:t>lives </a:t>
            </a:r>
            <a:r>
              <a:rPr lang="en-US" sz="3200" b="1" dirty="0">
                <a:ln w="6350">
                  <a:noFill/>
                </a:ln>
                <a:solidFill>
                  <a:srgbClr val="FFFF00"/>
                </a:solidFill>
                <a:effectLst>
                  <a:outerShdw blurRad="114300" dist="101600" dir="2700000" algn="tl" rotWithShape="0">
                    <a:srgbClr val="000000">
                      <a:alpha val="40000"/>
                    </a:srgbClr>
                  </a:outerShdw>
                </a:effectLst>
              </a:rPr>
              <a:t>as Christians.</a:t>
            </a:r>
            <a:endParaRPr lang="en-US" sz="3200" b="1" dirty="0">
              <a:solidFill>
                <a:srgbClr val="FFFF66"/>
              </a:solidFill>
              <a:effectLst>
                <a:outerShdw blurRad="38100" dist="38100" dir="2700000" algn="tl">
                  <a:srgbClr val="000000">
                    <a:alpha val="43137"/>
                  </a:srgbClr>
                </a:outerShdw>
              </a:effectLst>
            </a:endParaRPr>
          </a:p>
        </p:txBody>
      </p:sp>
      <p:pic>
        <p:nvPicPr>
          <p:cNvPr id="3" name="Picture 6" descr="Text&#10;&#10;Description automatically generated">
            <a:extLst>
              <a:ext uri="{FF2B5EF4-FFF2-40B4-BE49-F238E27FC236}">
                <a16:creationId xmlns:a16="http://schemas.microsoft.com/office/drawing/2014/main" xmlns="" id="{ACB19FB4-EF9D-5EBD-5288-00291E1AE489}"/>
              </a:ext>
            </a:extLst>
          </p:cNvPr>
          <p:cNvPicPr>
            <a:picLocks noChangeAspect="1"/>
          </p:cNvPicPr>
          <p:nvPr/>
        </p:nvPicPr>
        <p:blipFill>
          <a:blip r:embed="rId3"/>
          <a:stretch>
            <a:fillRect/>
          </a:stretch>
        </p:blipFill>
        <p:spPr>
          <a:xfrm>
            <a:off x="3946358" y="3908759"/>
            <a:ext cx="5113421" cy="2770271"/>
          </a:xfrm>
          <a:prstGeom prst="rect">
            <a:avLst/>
          </a:prstGeom>
        </p:spPr>
      </p:pic>
    </p:spTree>
    <p:extLst>
      <p:ext uri="{BB962C8B-B14F-4D97-AF65-F5344CB8AC3E}">
        <p14:creationId xmlns:p14="http://schemas.microsoft.com/office/powerpoint/2010/main" val="24867471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26" y="311311"/>
            <a:ext cx="8897816" cy="1219200"/>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4" name="TextBox 3"/>
          <p:cNvSpPr txBox="1"/>
          <p:nvPr/>
        </p:nvSpPr>
        <p:spPr>
          <a:xfrm>
            <a:off x="152400" y="1524000"/>
            <a:ext cx="8839200" cy="1077218"/>
          </a:xfrm>
          <a:prstGeom prst="rect">
            <a:avLst/>
          </a:prstGeom>
          <a:noFill/>
        </p:spPr>
        <p:txBody>
          <a:bodyPr wrap="square" rtlCol="0">
            <a:spAutoFit/>
          </a:bodyPr>
          <a:lstStyle/>
          <a:p>
            <a:r>
              <a:rPr lang="en-US" sz="3200" b="1" dirty="0">
                <a:solidFill>
                  <a:srgbClr val="FFFF00"/>
                </a:solidFill>
              </a:rPr>
              <a:t>4.21</a:t>
            </a:r>
            <a:r>
              <a:rPr lang="en-US" sz="3200" b="1" dirty="0">
                <a:solidFill>
                  <a:srgbClr val="0070C0"/>
                </a:solidFill>
              </a:rPr>
              <a:t> </a:t>
            </a:r>
            <a:r>
              <a:rPr lang="en-US" sz="3200" b="1" dirty="0">
                <a:solidFill>
                  <a:prstClr val="white"/>
                </a:solidFill>
              </a:rPr>
              <a:t>If so be that ye have heard him, and have been taught by him, as the truth is in Jesus: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33</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152400" y="2438400"/>
            <a:ext cx="8917608" cy="3539430"/>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Paul's writing here is instructive. He clarifies that this truth—a changed life, with freedom from the power of </a:t>
            </a:r>
            <a:r>
              <a:rPr lang="en-US" sz="3200" b="1" dirty="0" smtClean="0">
                <a:ln w="6350">
                  <a:noFill/>
                </a:ln>
                <a:solidFill>
                  <a:srgbClr val="FFFF00"/>
                </a:solidFill>
                <a:effectLst>
                  <a:outerShdw blurRad="114300" dist="101600" dir="2700000" algn="tl" rotWithShape="0">
                    <a:srgbClr val="000000">
                      <a:alpha val="40000"/>
                    </a:srgbClr>
                  </a:outerShdw>
                </a:effectLst>
              </a:rPr>
              <a:t>sin</a:t>
            </a:r>
            <a:r>
              <a:rPr lang="en-US" sz="3200" b="1" dirty="0">
                <a:solidFill>
                  <a:srgbClr val="FFFF66"/>
                </a:solidFill>
                <a:effectLst>
                  <a:outerShdw blurRad="38100" dist="38100" dir="2700000" algn="tl">
                    <a:srgbClr val="000000">
                      <a:alpha val="43137"/>
                    </a:srgbClr>
                  </a:outerShdw>
                </a:effectLst>
              </a:rPr>
              <a:t> </a:t>
            </a:r>
            <a:r>
              <a:rPr lang="en-US" sz="3200" b="1" dirty="0" smtClean="0">
                <a:solidFill>
                  <a:srgbClr val="FFFF66"/>
                </a:solidFill>
                <a:effectLst>
                  <a:outerShdw blurRad="38100" dist="38100" dir="2700000" algn="tl">
                    <a:srgbClr val="000000">
                      <a:alpha val="43137"/>
                    </a:srgbClr>
                  </a:outerShdw>
                </a:effectLst>
              </a:rPr>
              <a:t>                                                        </a:t>
            </a:r>
            <a:r>
              <a:rPr lang="en-US" sz="3200" b="1" dirty="0" smtClean="0">
                <a:ln w="6350">
                  <a:noFill/>
                </a:ln>
                <a:solidFill>
                  <a:srgbClr val="FFFF00"/>
                </a:solidFill>
                <a:effectLst>
                  <a:outerShdw blurRad="114300" dist="101600" dir="2700000" algn="tl" rotWithShape="0">
                    <a:srgbClr val="000000">
                      <a:alpha val="40000"/>
                    </a:srgbClr>
                  </a:outerShdw>
                </a:effectLst>
              </a:rPr>
              <a:t>—is </a:t>
            </a:r>
            <a:r>
              <a:rPr lang="en-US" sz="3200" b="1" dirty="0">
                <a:ln w="6350">
                  <a:noFill/>
                </a:ln>
                <a:solidFill>
                  <a:srgbClr val="FFFF00"/>
                </a:solidFill>
                <a:effectLst>
                  <a:outerShdw blurRad="114300" dist="101600" dir="2700000" algn="tl" rotWithShape="0">
                    <a:srgbClr val="000000">
                      <a:alpha val="40000"/>
                    </a:srgbClr>
                  </a:outerShdw>
                </a:effectLst>
              </a:rPr>
              <a:t>for those </a:t>
            </a:r>
            <a:r>
              <a:rPr lang="en-US" sz="3200" b="1" dirty="0" smtClean="0">
                <a:ln w="6350">
                  <a:noFill/>
                </a:ln>
                <a:solidFill>
                  <a:srgbClr val="FFFF00"/>
                </a:solidFill>
                <a:effectLst>
                  <a:outerShdw blurRad="114300" dist="101600" dir="2700000" algn="tl" rotWithShape="0">
                    <a:srgbClr val="000000">
                      <a:alpha val="40000"/>
                    </a:srgbClr>
                  </a:outerShdw>
                </a:effectLst>
              </a:rPr>
              <a:t>who                                                                      have </a:t>
            </a:r>
            <a:r>
              <a:rPr lang="en-US" sz="3200" b="1" dirty="0">
                <a:ln w="6350">
                  <a:noFill/>
                </a:ln>
                <a:solidFill>
                  <a:srgbClr val="FFFF00"/>
                </a:solidFill>
                <a:effectLst>
                  <a:outerShdw blurRad="114300" dist="101600" dir="2700000" algn="tl" rotWithShape="0">
                    <a:srgbClr val="000000">
                      <a:alpha val="40000"/>
                    </a:srgbClr>
                  </a:outerShdw>
                </a:effectLst>
              </a:rPr>
              <a:t>heard the gospel </a:t>
            </a:r>
            <a:r>
              <a:rPr lang="en-US" sz="3200" b="1" dirty="0">
                <a:solidFill>
                  <a:srgbClr val="FFFF66"/>
                </a:solidFill>
                <a:effectLst>
                  <a:outerShdw blurRad="38100" dist="38100" dir="2700000" algn="tl">
                    <a:srgbClr val="000000">
                      <a:alpha val="43137"/>
                    </a:srgbClr>
                  </a:outerShdw>
                </a:effectLst>
              </a:rPr>
              <a:t> </a:t>
            </a:r>
            <a:r>
              <a:rPr lang="en-US" sz="3200" b="1" dirty="0" smtClean="0">
                <a:solidFill>
                  <a:srgbClr val="FFFF66"/>
                </a:solidFill>
                <a:effectLst>
                  <a:outerShdw blurRad="38100" dist="38100" dir="2700000" algn="tl">
                    <a:srgbClr val="000000">
                      <a:alpha val="43137"/>
                    </a:srgbClr>
                  </a:outerShdw>
                </a:effectLst>
              </a:rPr>
              <a:t>                                                           </a:t>
            </a:r>
            <a:r>
              <a:rPr lang="en-US" sz="3200" b="1" dirty="0" smtClean="0">
                <a:ln w="6350">
                  <a:noFill/>
                </a:ln>
                <a:solidFill>
                  <a:srgbClr val="FFFF00"/>
                </a:solidFill>
                <a:effectLst>
                  <a:outerShdw blurRad="114300" dist="101600" dir="2700000" algn="tl" rotWithShape="0">
                    <a:srgbClr val="000000">
                      <a:alpha val="40000"/>
                    </a:srgbClr>
                  </a:outerShdw>
                </a:effectLst>
              </a:rPr>
              <a:t>and </a:t>
            </a:r>
            <a:r>
              <a:rPr lang="en-US" sz="3200" b="1" dirty="0">
                <a:ln w="6350">
                  <a:noFill/>
                </a:ln>
                <a:solidFill>
                  <a:srgbClr val="FFFF00"/>
                </a:solidFill>
                <a:effectLst>
                  <a:outerShdw blurRad="114300" dist="101600" dir="2700000" algn="tl" rotWithShape="0">
                    <a:srgbClr val="000000">
                      <a:alpha val="40000"/>
                    </a:srgbClr>
                  </a:outerShdw>
                </a:effectLst>
              </a:rPr>
              <a:t>come to know </a:t>
            </a:r>
            <a:r>
              <a:rPr lang="en-US" sz="3200" b="1" dirty="0">
                <a:solidFill>
                  <a:srgbClr val="FFFF66"/>
                </a:solidFill>
                <a:effectLst>
                  <a:outerShdw blurRad="38100" dist="38100" dir="2700000" algn="tl">
                    <a:srgbClr val="000000">
                      <a:alpha val="43137"/>
                    </a:srgbClr>
                  </a:outerShdw>
                </a:effectLst>
              </a:rPr>
              <a:t> </a:t>
            </a:r>
            <a:r>
              <a:rPr lang="en-US" sz="3200" b="1" dirty="0" smtClean="0">
                <a:solidFill>
                  <a:srgbClr val="FFFF66"/>
                </a:solidFill>
                <a:effectLst>
                  <a:outerShdw blurRad="38100" dist="38100" dir="2700000" algn="tl">
                    <a:srgbClr val="000000">
                      <a:alpha val="43137"/>
                    </a:srgbClr>
                  </a:outerShdw>
                </a:effectLst>
              </a:rPr>
              <a:t>                                                             </a:t>
            </a:r>
            <a:r>
              <a:rPr lang="en-US" sz="3200" b="1" dirty="0" smtClean="0">
                <a:ln w="6350">
                  <a:noFill/>
                </a:ln>
                <a:solidFill>
                  <a:srgbClr val="FFFF00"/>
                </a:solidFill>
                <a:effectLst>
                  <a:outerShdw blurRad="114300" dist="101600" dir="2700000" algn="tl" rotWithShape="0">
                    <a:srgbClr val="000000">
                      <a:alpha val="40000"/>
                    </a:srgbClr>
                  </a:outerShdw>
                </a:effectLst>
              </a:rPr>
              <a:t>Christ</a:t>
            </a:r>
            <a:r>
              <a:rPr lang="en-US" sz="3200" b="1" dirty="0">
                <a:ln w="6350">
                  <a:noFill/>
                </a:ln>
                <a:solidFill>
                  <a:srgbClr val="FFFF00"/>
                </a:solidFill>
                <a:effectLst>
                  <a:outerShdw blurRad="114300" dist="101600" dir="2700000" algn="tl" rotWithShape="0">
                    <a:srgbClr val="000000">
                      <a:alpha val="40000"/>
                    </a:srgbClr>
                  </a:outerShdw>
                </a:effectLst>
              </a:rPr>
              <a:t>. </a:t>
            </a:r>
            <a:endParaRPr lang="en-US" sz="3200" b="1" dirty="0">
              <a:solidFill>
                <a:srgbClr val="FFFF66"/>
              </a:solidFill>
              <a:effectLst>
                <a:outerShdw blurRad="38100" dist="38100" dir="2700000" algn="tl">
                  <a:srgbClr val="000000">
                    <a:alpha val="43137"/>
                  </a:srgbClr>
                </a:outerShdw>
              </a:effectLst>
            </a:endParaRPr>
          </a:p>
        </p:txBody>
      </p:sp>
      <p:pic>
        <p:nvPicPr>
          <p:cNvPr id="3" name="Picture 6" descr="Text&#10;&#10;Description automatically generated">
            <a:extLst>
              <a:ext uri="{FF2B5EF4-FFF2-40B4-BE49-F238E27FC236}">
                <a16:creationId xmlns:a16="http://schemas.microsoft.com/office/drawing/2014/main" xmlns="" id="{8797E900-383B-9558-63A1-8DA65EC85D7A}"/>
              </a:ext>
            </a:extLst>
          </p:cNvPr>
          <p:cNvPicPr>
            <a:picLocks noChangeAspect="1"/>
          </p:cNvPicPr>
          <p:nvPr/>
        </p:nvPicPr>
        <p:blipFill>
          <a:blip r:embed="rId3"/>
          <a:stretch>
            <a:fillRect/>
          </a:stretch>
        </p:blipFill>
        <p:spPr>
          <a:xfrm>
            <a:off x="4427620" y="3449591"/>
            <a:ext cx="4620127" cy="3231408"/>
          </a:xfrm>
          <a:prstGeom prst="rect">
            <a:avLst/>
          </a:prstGeom>
        </p:spPr>
      </p:pic>
    </p:spTree>
    <p:extLst>
      <p:ext uri="{BB962C8B-B14F-4D97-AF65-F5344CB8AC3E}">
        <p14:creationId xmlns:p14="http://schemas.microsoft.com/office/powerpoint/2010/main" val="581535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78964"/>
            <a:ext cx="8909847" cy="1207169"/>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4" name="TextBox 3"/>
          <p:cNvSpPr txBox="1"/>
          <p:nvPr/>
        </p:nvSpPr>
        <p:spPr>
          <a:xfrm>
            <a:off x="270164" y="1259305"/>
            <a:ext cx="8795084" cy="1569660"/>
          </a:xfrm>
          <a:prstGeom prst="rect">
            <a:avLst/>
          </a:prstGeom>
          <a:noFill/>
        </p:spPr>
        <p:txBody>
          <a:bodyPr wrap="square" rtlCol="0">
            <a:spAutoFit/>
          </a:bodyPr>
          <a:lstStyle/>
          <a:p>
            <a:r>
              <a:rPr lang="en-US" sz="3200" b="1">
                <a:solidFill>
                  <a:srgbClr val="FFFF00"/>
                </a:solidFill>
              </a:rPr>
              <a:t>4.22</a:t>
            </a:r>
            <a:r>
              <a:rPr lang="en-US" sz="3200" b="1">
                <a:solidFill>
                  <a:srgbClr val="0070C0"/>
                </a:solidFill>
              </a:rPr>
              <a:t> </a:t>
            </a:r>
            <a:r>
              <a:rPr lang="en-US" sz="3200" b="1">
                <a:solidFill>
                  <a:prstClr val="white"/>
                </a:solidFill>
              </a:rPr>
              <a:t>That ye put off concerning the former conversation the old man, which is corrupt according to the deceitful lusts;</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34</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83870" y="2707105"/>
            <a:ext cx="8798170" cy="3970318"/>
          </a:xfrm>
          <a:prstGeom prst="rect">
            <a:avLst/>
          </a:prstGeom>
          <a:noFill/>
        </p:spPr>
        <p:txBody>
          <a:bodyPr wrap="square" lIns="91440" tIns="45720" rIns="91440" bIns="45720" rtlCol="0" anchor="t">
            <a:spAutoFit/>
          </a:bodyPr>
          <a:lstStyle/>
          <a:p>
            <a:r>
              <a:rPr lang="en-US" sz="2800" b="1" dirty="0">
                <a:ln w="6350">
                  <a:noFill/>
                </a:ln>
                <a:solidFill>
                  <a:srgbClr val="FFFF00"/>
                </a:solidFill>
                <a:effectLst>
                  <a:outerShdw blurRad="114300" dist="101600" dir="2700000" algn="tl" rotWithShape="0">
                    <a:srgbClr val="000000">
                      <a:alpha val="40000"/>
                    </a:srgbClr>
                  </a:outerShdw>
                </a:effectLst>
                <a:latin typeface="Lucida Sans"/>
              </a:rPr>
              <a:t>Paul next calls believers to consciously strive towards a more Christ-like life. The "old self" is the old way of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life</a:t>
            </a:r>
            <a:r>
              <a:rPr lang="en-US" sz="2800" b="1" dirty="0">
                <a:solidFill>
                  <a:srgbClr val="FFFF66"/>
                </a:solidFill>
                <a:effectLst>
                  <a:outerShdw blurRad="38100" dist="38100" dir="2700000" algn="tl">
                    <a:srgbClr val="000000">
                      <a:alpha val="43137"/>
                    </a:srgbClr>
                  </a:outerShdw>
                </a:effectLst>
              </a:rPr>
              <a:t> </a:t>
            </a:r>
            <a:r>
              <a:rPr lang="en-US" sz="2800" b="1" dirty="0" smtClean="0">
                <a:solidFill>
                  <a:srgbClr val="FFFF66"/>
                </a:solidFill>
                <a:effectLst>
                  <a:outerShdw blurRad="38100" dist="38100" dir="2700000" algn="tl">
                    <a:srgbClr val="000000">
                      <a:alpha val="43137"/>
                    </a:srgbClr>
                  </a:outerShdw>
                </a:effectLst>
              </a:rPr>
              <a:t>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they </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practiced prior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to                                                                                their </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conversion</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 The</a:t>
            </a:r>
            <a:r>
              <a:rPr lang="en-US" sz="2800" b="1" dirty="0">
                <a:solidFill>
                  <a:srgbClr val="FFFF66"/>
                </a:solidFill>
                <a:effectLst>
                  <a:outerShdw blurRad="38100" dist="38100" dir="2700000" algn="tl">
                    <a:srgbClr val="000000">
                      <a:alpha val="43137"/>
                    </a:srgbClr>
                  </a:outerShdw>
                </a:effectLst>
              </a:rPr>
              <a:t> </a:t>
            </a:r>
            <a:r>
              <a:rPr lang="en-US" sz="2800" b="1" dirty="0" smtClean="0">
                <a:solidFill>
                  <a:srgbClr val="FFFF66"/>
                </a:solidFill>
                <a:effectLst>
                  <a:outerShdw blurRad="38100" dist="38100" dir="2700000" algn="tl">
                    <a:srgbClr val="000000">
                      <a:alpha val="43137"/>
                    </a:srgbClr>
                  </a:outerShdw>
                </a:effectLst>
              </a:rPr>
              <a:t>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"old self" is marked by </a:t>
            </a:r>
            <a:r>
              <a:rPr lang="en-US" sz="2800" b="1" dirty="0">
                <a:solidFill>
                  <a:srgbClr val="FFFF66"/>
                </a:solidFill>
                <a:effectLst>
                  <a:outerShdw blurRad="38100" dist="38100" dir="2700000" algn="tl">
                    <a:srgbClr val="000000">
                      <a:alpha val="43137"/>
                    </a:srgbClr>
                  </a:outerShdw>
                </a:effectLst>
              </a:rPr>
              <a:t> </a:t>
            </a:r>
            <a:r>
              <a:rPr lang="en-US" sz="2800" b="1" dirty="0" smtClean="0">
                <a:solidFill>
                  <a:srgbClr val="FFFF66"/>
                </a:solidFill>
                <a:effectLst>
                  <a:outerShdw blurRad="38100" dist="38100" dir="2700000" algn="tl">
                    <a:srgbClr val="000000">
                      <a:alpha val="43137"/>
                    </a:srgbClr>
                  </a:outerShdw>
                </a:effectLst>
              </a:rPr>
              <a:t>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evil </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brought on by </a:t>
            </a:r>
            <a:r>
              <a:rPr lang="en-US" sz="2800" b="1" dirty="0">
                <a:solidFill>
                  <a:srgbClr val="FFFF66"/>
                </a:solidFill>
                <a:effectLst>
                  <a:outerShdw blurRad="38100" dist="38100" dir="2700000" algn="tl">
                    <a:srgbClr val="000000">
                      <a:alpha val="43137"/>
                    </a:srgbClr>
                  </a:outerShdw>
                </a:effectLst>
              </a:rPr>
              <a:t> </a:t>
            </a:r>
            <a:r>
              <a:rPr lang="en-US" sz="2800" b="1" dirty="0" smtClean="0">
                <a:solidFill>
                  <a:srgbClr val="FFFF66"/>
                </a:solidFill>
                <a:effectLst>
                  <a:outerShdw blurRad="38100" dist="38100" dir="2700000" algn="tl">
                    <a:srgbClr val="000000">
                      <a:alpha val="43137"/>
                    </a:srgbClr>
                  </a:outerShdw>
                </a:effectLst>
              </a:rPr>
              <a:t>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misplaced, deceptive</a:t>
            </a:r>
            <a:r>
              <a:rPr lang="en-US" sz="2800" b="1" dirty="0">
                <a:solidFill>
                  <a:srgbClr val="FFFF66"/>
                </a:solidFill>
                <a:effectLst>
                  <a:outerShdw blurRad="38100" dist="38100" dir="2700000" algn="tl">
                    <a:srgbClr val="000000">
                      <a:alpha val="43137"/>
                    </a:srgbClr>
                  </a:outerShdw>
                </a:effectLst>
              </a:rPr>
              <a:t> </a:t>
            </a:r>
            <a:r>
              <a:rPr lang="en-US" sz="2800" b="1" dirty="0" smtClean="0">
                <a:solidFill>
                  <a:srgbClr val="FFFF66"/>
                </a:solidFill>
                <a:effectLst>
                  <a:outerShdw blurRad="38100" dist="38100" dir="2700000" algn="tl">
                    <a:srgbClr val="000000">
                      <a:alpha val="43137"/>
                    </a:srgbClr>
                  </a:outerShdw>
                </a:effectLst>
              </a:rPr>
              <a:t>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urges. </a:t>
            </a:r>
            <a:endParaRPr lang="en-US" sz="2800" b="1" dirty="0">
              <a:solidFill>
                <a:srgbClr val="FFFF66"/>
              </a:solidFill>
              <a:effectLst>
                <a:outerShdw blurRad="38100" dist="38100" dir="2700000" algn="tl">
                  <a:srgbClr val="000000">
                    <a:alpha val="43137"/>
                  </a:srgbClr>
                </a:outerShdw>
              </a:effectLst>
            </a:endParaRPr>
          </a:p>
        </p:txBody>
      </p:sp>
      <p:pic>
        <p:nvPicPr>
          <p:cNvPr id="3" name="Picture 6">
            <a:extLst>
              <a:ext uri="{FF2B5EF4-FFF2-40B4-BE49-F238E27FC236}">
                <a16:creationId xmlns:a16="http://schemas.microsoft.com/office/drawing/2014/main" xmlns="" id="{619A8B35-10D2-1B61-23E0-6C318B36C512}"/>
              </a:ext>
            </a:extLst>
          </p:cNvPr>
          <p:cNvPicPr>
            <a:picLocks noChangeAspect="1"/>
          </p:cNvPicPr>
          <p:nvPr/>
        </p:nvPicPr>
        <p:blipFill>
          <a:blip r:embed="rId3"/>
          <a:stretch>
            <a:fillRect/>
          </a:stretch>
        </p:blipFill>
        <p:spPr>
          <a:xfrm>
            <a:off x="4680286" y="3638178"/>
            <a:ext cx="4391524" cy="3118928"/>
          </a:xfrm>
          <a:prstGeom prst="rect">
            <a:avLst/>
          </a:prstGeom>
        </p:spPr>
      </p:pic>
    </p:spTree>
    <p:extLst>
      <p:ext uri="{BB962C8B-B14F-4D97-AF65-F5344CB8AC3E}">
        <p14:creationId xmlns:p14="http://schemas.microsoft.com/office/powerpoint/2010/main" val="29833347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90995"/>
            <a:ext cx="8897816" cy="1219200"/>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4" name="TextBox 3"/>
          <p:cNvSpPr txBox="1"/>
          <p:nvPr/>
        </p:nvSpPr>
        <p:spPr>
          <a:xfrm>
            <a:off x="304800" y="1295400"/>
            <a:ext cx="8686800" cy="1077218"/>
          </a:xfrm>
          <a:prstGeom prst="rect">
            <a:avLst/>
          </a:prstGeom>
          <a:noFill/>
        </p:spPr>
        <p:txBody>
          <a:bodyPr wrap="square" rtlCol="0">
            <a:spAutoFit/>
          </a:bodyPr>
          <a:lstStyle/>
          <a:p>
            <a:r>
              <a:rPr lang="en-US" sz="3200" b="1">
                <a:solidFill>
                  <a:srgbClr val="FFFF00"/>
                </a:solidFill>
              </a:rPr>
              <a:t>4.23</a:t>
            </a:r>
            <a:r>
              <a:rPr lang="en-US" sz="3200" b="1">
                <a:solidFill>
                  <a:srgbClr val="0070C0"/>
                </a:solidFill>
              </a:rPr>
              <a:t> </a:t>
            </a:r>
            <a:r>
              <a:rPr lang="en-US" sz="3200" b="1">
                <a:solidFill>
                  <a:prstClr val="white"/>
                </a:solidFill>
              </a:rPr>
              <a:t>And be renewed in the spirit of your mind;</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35</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47775" y="2257926"/>
            <a:ext cx="8798170" cy="2677656"/>
          </a:xfrm>
          <a:prstGeom prst="rect">
            <a:avLst/>
          </a:prstGeom>
          <a:noFill/>
        </p:spPr>
        <p:txBody>
          <a:bodyPr wrap="square" lIns="91440" tIns="45720" rIns="91440" bIns="45720" rtlCol="0" anchor="t">
            <a:spAutoFit/>
          </a:bodyPr>
          <a:lstStyle/>
          <a:p>
            <a:r>
              <a:rPr lang="en-US" sz="2800" b="1" dirty="0">
                <a:ln w="6350">
                  <a:noFill/>
                </a:ln>
                <a:solidFill>
                  <a:srgbClr val="FFFF00"/>
                </a:solidFill>
                <a:effectLst>
                  <a:outerShdw blurRad="114300" dist="101600" dir="2700000" algn="tl" rotWithShape="0">
                    <a:srgbClr val="000000">
                      <a:alpha val="40000"/>
                    </a:srgbClr>
                  </a:outerShdw>
                </a:effectLst>
                <a:latin typeface="Lucida Sans"/>
              </a:rPr>
              <a:t>Christians can separate themselves from the sin and deception of their former life. This transformation is only possible through Christ for those who have </a:t>
            </a:r>
            <a:r>
              <a:rPr lang="en-US" sz="2800" b="1" dirty="0">
                <a:solidFill>
                  <a:srgbClr val="FFFF66"/>
                </a:solidFill>
                <a:effectLst>
                  <a:outerShdw blurRad="38100" dist="38100" dir="2700000" algn="tl">
                    <a:srgbClr val="000000">
                      <a:alpha val="43137"/>
                    </a:srgbClr>
                  </a:outerShdw>
                </a:effectLst>
              </a:rPr>
              <a:t> </a:t>
            </a:r>
            <a:r>
              <a:rPr lang="en-US" sz="2800" b="1" dirty="0" smtClean="0">
                <a:solidFill>
                  <a:srgbClr val="FFFF66"/>
                </a:solidFill>
                <a:effectLst>
                  <a:outerShdw blurRad="38100" dist="38100" dir="2700000" algn="tl">
                    <a:srgbClr val="000000">
                      <a:alpha val="43137"/>
                    </a:srgbClr>
                  </a:outerShdw>
                </a:effectLst>
              </a:rPr>
              <a:t>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committed </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their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mind</a:t>
            </a:r>
            <a:r>
              <a:rPr lang="en-US" sz="2800" b="1" dirty="0">
                <a:solidFill>
                  <a:srgbClr val="FFFF66"/>
                </a:solidFill>
                <a:effectLst>
                  <a:outerShdw blurRad="38100" dist="38100" dir="2700000" algn="tl">
                    <a:srgbClr val="000000">
                      <a:alpha val="43137"/>
                    </a:srgbClr>
                  </a:outerShdw>
                </a:effectLst>
              </a:rPr>
              <a:t> </a:t>
            </a:r>
            <a:r>
              <a:rPr lang="en-US" sz="2800" b="1" dirty="0" smtClean="0">
                <a:solidFill>
                  <a:srgbClr val="FFFF66"/>
                </a:solidFill>
                <a:effectLst>
                  <a:outerShdw blurRad="38100" dist="38100" dir="2700000" algn="tl">
                    <a:srgbClr val="000000">
                      <a:alpha val="43137"/>
                    </a:srgbClr>
                  </a:outerShdw>
                </a:effectLst>
              </a:rPr>
              <a:t>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to </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Him.</a:t>
            </a:r>
            <a:endParaRPr lang="en-US" sz="2800" b="1" dirty="0">
              <a:solidFill>
                <a:srgbClr val="FFFF66"/>
              </a:solidFill>
              <a:effectLst>
                <a:outerShdw blurRad="38100" dist="38100" dir="2700000" algn="tl">
                  <a:srgbClr val="000000">
                    <a:alpha val="43137"/>
                  </a:srgbClr>
                </a:outerShdw>
              </a:effectLst>
            </a:endParaRPr>
          </a:p>
        </p:txBody>
      </p:sp>
      <p:pic>
        <p:nvPicPr>
          <p:cNvPr id="3" name="Picture 6" descr="Text&#10;&#10;Description automatically generated">
            <a:extLst>
              <a:ext uri="{FF2B5EF4-FFF2-40B4-BE49-F238E27FC236}">
                <a16:creationId xmlns:a16="http://schemas.microsoft.com/office/drawing/2014/main" xmlns="" id="{10D36BBE-1E2D-C15E-A20A-383906426182}"/>
              </a:ext>
            </a:extLst>
          </p:cNvPr>
          <p:cNvPicPr>
            <a:picLocks noChangeAspect="1"/>
          </p:cNvPicPr>
          <p:nvPr/>
        </p:nvPicPr>
        <p:blipFill>
          <a:blip r:embed="rId3"/>
          <a:stretch>
            <a:fillRect/>
          </a:stretch>
        </p:blipFill>
        <p:spPr>
          <a:xfrm>
            <a:off x="4559969" y="3560111"/>
            <a:ext cx="4487778" cy="3214905"/>
          </a:xfrm>
          <a:prstGeom prst="rect">
            <a:avLst/>
          </a:prstGeom>
        </p:spPr>
      </p:pic>
    </p:spTree>
    <p:extLst>
      <p:ext uri="{BB962C8B-B14F-4D97-AF65-F5344CB8AC3E}">
        <p14:creationId xmlns:p14="http://schemas.microsoft.com/office/powerpoint/2010/main" val="39138450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90995"/>
            <a:ext cx="8897816" cy="1219200"/>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4" name="TextBox 3"/>
          <p:cNvSpPr txBox="1"/>
          <p:nvPr/>
        </p:nvSpPr>
        <p:spPr>
          <a:xfrm>
            <a:off x="272441" y="1249740"/>
            <a:ext cx="8686800" cy="1569660"/>
          </a:xfrm>
          <a:prstGeom prst="rect">
            <a:avLst/>
          </a:prstGeom>
          <a:noFill/>
        </p:spPr>
        <p:txBody>
          <a:bodyPr wrap="square" rtlCol="0">
            <a:spAutoFit/>
          </a:bodyPr>
          <a:lstStyle/>
          <a:p>
            <a:r>
              <a:rPr lang="en-US" sz="3200" b="1">
                <a:solidFill>
                  <a:srgbClr val="FFFF00"/>
                </a:solidFill>
              </a:rPr>
              <a:t>4.24</a:t>
            </a:r>
            <a:r>
              <a:rPr lang="en-US" sz="3200" b="1">
                <a:solidFill>
                  <a:srgbClr val="0070C0"/>
                </a:solidFill>
              </a:rPr>
              <a:t> </a:t>
            </a:r>
            <a:r>
              <a:rPr lang="en-US" sz="3200" b="1">
                <a:solidFill>
                  <a:prstClr val="white"/>
                </a:solidFill>
              </a:rPr>
              <a:t>And that ye put on the new man, which after God is created in righteousness and true holiness.</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36</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48433" y="2718689"/>
            <a:ext cx="8798170" cy="3970318"/>
          </a:xfrm>
          <a:prstGeom prst="rect">
            <a:avLst/>
          </a:prstGeom>
          <a:noFill/>
        </p:spPr>
        <p:txBody>
          <a:bodyPr wrap="square" lIns="91440" tIns="45720" rIns="91440" bIns="45720" rtlCol="0" anchor="t">
            <a:spAutoFit/>
          </a:bodyPr>
          <a:lstStyle/>
          <a:p>
            <a:r>
              <a:rPr lang="en-US" sz="2800" b="1" dirty="0">
                <a:ln w="6350">
                  <a:noFill/>
                </a:ln>
                <a:solidFill>
                  <a:srgbClr val="FFFF00"/>
                </a:solidFill>
                <a:effectLst>
                  <a:outerShdw blurRad="114300" dist="101600" dir="2700000" algn="tl" rotWithShape="0">
                    <a:srgbClr val="000000">
                      <a:alpha val="40000"/>
                    </a:srgbClr>
                  </a:outerShdw>
                </a:effectLst>
                <a:latin typeface="Lucida Sans"/>
              </a:rPr>
              <a:t>Believers are to “put on the new man” meaning we are to be renewed in knowledge after the image of our creator. The Lord is righteous and expects His followers to seek to do what is right as well. Believers should also live holy lives. Holiness means to be set apart, clean and distinct from the world.</a:t>
            </a:r>
            <a:r>
              <a:rPr lang="en-US" sz="2800" b="1" dirty="0">
                <a:ln w="6350">
                  <a:noFill/>
                </a:ln>
                <a:solidFill>
                  <a:srgbClr val="FFFF00"/>
                </a:solidFill>
                <a:effectLst>
                  <a:outerShdw blurRad="114300" dist="101600" dir="2700000" algn="tl" rotWithShape="0">
                    <a:srgbClr val="000000">
                      <a:alpha val="40000"/>
                    </a:srgbClr>
                  </a:outerShdw>
                </a:effectLst>
                <a:latin typeface="Lucida Sans"/>
                <a:ea typeface="+mn-lt"/>
                <a:cs typeface="+mn-lt"/>
              </a:rPr>
              <a:t> Believers are to control their bodies "in</a:t>
            </a:r>
            <a:r>
              <a:rPr lang="en-US" sz="2800" b="1" dirty="0">
                <a:ln w="6350">
                  <a:noFill/>
                </a:ln>
                <a:solidFill>
                  <a:srgbClr val="FFFF66"/>
                </a:solidFill>
                <a:effectLst>
                  <a:outerShdw blurRad="114300" dist="101600" dir="2700000" algn="tl" rotWithShape="0">
                    <a:srgbClr val="000000">
                      <a:alpha val="40000"/>
                    </a:srgbClr>
                  </a:outerShdw>
                </a:effectLst>
                <a:latin typeface="Lucida Sans"/>
                <a:ea typeface="+mn-lt"/>
                <a:cs typeface="+mn-lt"/>
              </a:rPr>
              <a:t> </a:t>
            </a:r>
            <a:r>
              <a:rPr lang="en-US" sz="2800" b="1" dirty="0">
                <a:ln w="6350">
                  <a:noFill/>
                </a:ln>
                <a:solidFill>
                  <a:srgbClr val="FFFF00"/>
                </a:solidFill>
                <a:effectLst>
                  <a:outerShdw blurRad="114300" dist="101600" dir="2700000" algn="tl" rotWithShape="0">
                    <a:srgbClr val="000000">
                      <a:alpha val="40000"/>
                    </a:srgbClr>
                  </a:outerShdw>
                </a:effectLst>
                <a:latin typeface="Lucida Sans"/>
                <a:ea typeface="+mn-lt"/>
                <a:cs typeface="+mn-lt"/>
              </a:rPr>
              <a:t>sanctification and </a:t>
            </a:r>
            <a:r>
              <a:rPr lang="en-US" sz="2800" b="1" dirty="0" err="1">
                <a:ln w="6350">
                  <a:noFill/>
                </a:ln>
                <a:solidFill>
                  <a:srgbClr val="FFFF00"/>
                </a:solidFill>
                <a:effectLst>
                  <a:outerShdw blurRad="114300" dist="101600" dir="2700000" algn="tl" rotWithShape="0">
                    <a:srgbClr val="000000">
                      <a:alpha val="40000"/>
                    </a:srgbClr>
                  </a:outerShdw>
                </a:effectLst>
                <a:latin typeface="Lucida Sans"/>
                <a:ea typeface="+mn-lt"/>
                <a:cs typeface="+mn-lt"/>
              </a:rPr>
              <a:t>honour</a:t>
            </a:r>
            <a:r>
              <a:rPr lang="en-US" sz="2800" b="1" dirty="0">
                <a:ln w="6350">
                  <a:noFill/>
                </a:ln>
                <a:solidFill>
                  <a:srgbClr val="FFFF00"/>
                </a:solidFill>
                <a:effectLst>
                  <a:outerShdw blurRad="114300" dist="101600" dir="2700000" algn="tl" rotWithShape="0">
                    <a:srgbClr val="000000">
                      <a:alpha val="40000"/>
                    </a:srgbClr>
                  </a:outerShdw>
                </a:effectLst>
                <a:latin typeface="Lucida Sans"/>
                <a:ea typeface="+mn-lt"/>
                <a:cs typeface="+mn-lt"/>
              </a:rPr>
              <a:t>" (1 Thessalonians 4:4). Holiness </a:t>
            </a:r>
            <a:endParaRPr lang="en-US" sz="2800" b="1" dirty="0">
              <a:ln w="6350">
                <a:noFill/>
              </a:ln>
              <a:solidFill>
                <a:srgbClr val="FFFF00"/>
              </a:solidFill>
              <a:effectLst>
                <a:outerShdw blurRad="114300" dist="101600" dir="2700000" algn="tl" rotWithShape="0">
                  <a:srgbClr val="000000">
                    <a:alpha val="40000"/>
                  </a:srgbClr>
                </a:outerShdw>
              </a:effectLst>
              <a:latin typeface="Lucida Sans"/>
            </a:endParaRPr>
          </a:p>
        </p:txBody>
      </p:sp>
    </p:spTree>
    <p:extLst>
      <p:ext uri="{BB962C8B-B14F-4D97-AF65-F5344CB8AC3E}">
        <p14:creationId xmlns:p14="http://schemas.microsoft.com/office/powerpoint/2010/main" val="30987798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90995"/>
            <a:ext cx="8897816" cy="1219200"/>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 </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37</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45830" y="1278698"/>
            <a:ext cx="8798170" cy="1384995"/>
          </a:xfrm>
          <a:prstGeom prst="rect">
            <a:avLst/>
          </a:prstGeom>
          <a:noFill/>
        </p:spPr>
        <p:txBody>
          <a:bodyPr wrap="square" lIns="91440" tIns="45720" rIns="91440" bIns="45720" rtlCol="0" anchor="t">
            <a:spAutoFit/>
          </a:bodyPr>
          <a:lstStyle/>
          <a:p>
            <a:r>
              <a:rPr lang="en-US" sz="2800" b="1" dirty="0">
                <a:ln w="6350">
                  <a:noFill/>
                </a:ln>
                <a:solidFill>
                  <a:srgbClr val="FFFF00"/>
                </a:solidFill>
                <a:effectLst>
                  <a:outerShdw blurRad="114300" dist="101600" dir="2700000" algn="tl" rotWithShape="0">
                    <a:srgbClr val="000000">
                      <a:alpha val="40000"/>
                    </a:srgbClr>
                  </a:outerShdw>
                </a:effectLst>
                <a:latin typeface="Lucida Sans"/>
                <a:ea typeface="+mn-lt"/>
                <a:cs typeface="+mn-lt"/>
              </a:rPr>
              <a:t>means to be</a:t>
            </a:r>
            <a:r>
              <a:rPr lang="en-US" sz="2800" b="1" dirty="0">
                <a:ln w="6350">
                  <a:noFill/>
                </a:ln>
                <a:solidFill>
                  <a:srgbClr val="FFFF00"/>
                </a:solidFill>
                <a:effectLst>
                  <a:outerShdw blurRad="114300" dist="101600" dir="2700000" algn="tl" rotWithShape="0">
                    <a:srgbClr val="000000">
                      <a:alpha val="40000"/>
                    </a:srgbClr>
                  </a:outerShdw>
                </a:effectLst>
                <a:ea typeface="+mn-lt"/>
                <a:cs typeface="+mn-lt"/>
              </a:rPr>
              <a:t> </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set apart, clean, and distinct from what surrounds it. Believers are to live holy lives as followers of Christ. </a:t>
            </a:r>
            <a:endParaRPr lang="en-US" sz="2800" b="1">
              <a:solidFill>
                <a:srgbClr val="FFFF66"/>
              </a:solidFill>
              <a:effectLst>
                <a:outerShdw blurRad="38100" dist="38100" dir="2700000" algn="tl">
                  <a:srgbClr val="000000">
                    <a:alpha val="43137"/>
                  </a:srgbClr>
                </a:outerShdw>
              </a:effectLst>
            </a:endParaRPr>
          </a:p>
        </p:txBody>
      </p:sp>
      <p:pic>
        <p:nvPicPr>
          <p:cNvPr id="3" name="Picture 3" descr="Text&#10;&#10;Description automatically generated">
            <a:extLst>
              <a:ext uri="{FF2B5EF4-FFF2-40B4-BE49-F238E27FC236}">
                <a16:creationId xmlns:a16="http://schemas.microsoft.com/office/drawing/2014/main" xmlns="" id="{F117AE32-E4D9-C56B-E27A-1683886C20F5}"/>
              </a:ext>
            </a:extLst>
          </p:cNvPr>
          <p:cNvPicPr>
            <a:picLocks noChangeAspect="1"/>
          </p:cNvPicPr>
          <p:nvPr/>
        </p:nvPicPr>
        <p:blipFill>
          <a:blip r:embed="rId3"/>
          <a:stretch>
            <a:fillRect/>
          </a:stretch>
        </p:blipFill>
        <p:spPr>
          <a:xfrm>
            <a:off x="1949116" y="2605946"/>
            <a:ext cx="5233736" cy="4076487"/>
          </a:xfrm>
          <a:prstGeom prst="rect">
            <a:avLst/>
          </a:prstGeom>
        </p:spPr>
      </p:pic>
    </p:spTree>
    <p:extLst>
      <p:ext uri="{BB962C8B-B14F-4D97-AF65-F5344CB8AC3E}">
        <p14:creationId xmlns:p14="http://schemas.microsoft.com/office/powerpoint/2010/main" val="27219874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90995"/>
            <a:ext cx="8897816" cy="1219200"/>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4" name="TextBox 3"/>
          <p:cNvSpPr txBox="1"/>
          <p:nvPr/>
        </p:nvSpPr>
        <p:spPr>
          <a:xfrm>
            <a:off x="271838" y="1447800"/>
            <a:ext cx="8686800" cy="1569660"/>
          </a:xfrm>
          <a:prstGeom prst="rect">
            <a:avLst/>
          </a:prstGeom>
          <a:noFill/>
        </p:spPr>
        <p:txBody>
          <a:bodyPr wrap="square" rtlCol="0">
            <a:spAutoFit/>
          </a:bodyPr>
          <a:lstStyle/>
          <a:p>
            <a:r>
              <a:rPr lang="en-US" sz="3200" b="1">
                <a:solidFill>
                  <a:srgbClr val="FFFF00"/>
                </a:solidFill>
              </a:rPr>
              <a:t>4.25</a:t>
            </a:r>
            <a:r>
              <a:rPr lang="en-US" sz="3200" b="1">
                <a:solidFill>
                  <a:srgbClr val="0070C0"/>
                </a:solidFill>
              </a:rPr>
              <a:t> </a:t>
            </a:r>
            <a:r>
              <a:rPr lang="en-US" sz="3200" b="1">
                <a:solidFill>
                  <a:prstClr val="white"/>
                </a:solidFill>
              </a:rPr>
              <a:t>Wherefore putting away lying, speak every man truth with his </a:t>
            </a:r>
            <a:r>
              <a:rPr lang="en-US" sz="3200" b="1" err="1">
                <a:solidFill>
                  <a:prstClr val="white"/>
                </a:solidFill>
              </a:rPr>
              <a:t>neighbour</a:t>
            </a:r>
            <a:r>
              <a:rPr lang="en-US" sz="3200" b="1">
                <a:solidFill>
                  <a:prstClr val="white"/>
                </a:solidFill>
              </a:rPr>
              <a:t>: for we are members one of another.</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38</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45065" y="2895600"/>
            <a:ext cx="8798170" cy="3539430"/>
          </a:xfrm>
          <a:prstGeom prst="rect">
            <a:avLst/>
          </a:prstGeom>
          <a:noFill/>
        </p:spPr>
        <p:txBody>
          <a:bodyPr wrap="square" rtlCol="0">
            <a:spAutoFit/>
          </a:bodyPr>
          <a:lstStyle/>
          <a:p>
            <a:r>
              <a:rPr lang="en-US" sz="2800" b="1">
                <a:ln w="6350">
                  <a:noFill/>
                </a:ln>
                <a:solidFill>
                  <a:srgbClr val="FFFF00"/>
                </a:solidFill>
                <a:effectLst>
                  <a:outerShdw blurRad="114300" dist="101600" dir="2700000" algn="tl" rotWithShape="0">
                    <a:srgbClr val="000000">
                      <a:alpha val="40000"/>
                    </a:srgbClr>
                  </a:outerShdw>
                </a:effectLst>
                <a:latin typeface="Lucida Sans"/>
              </a:rPr>
              <a:t>In the preceding verses, Paul has described sin as both corrupting and deceptive. Since Christians are called to live lives distinctly different than we did prior to our salvation, Paul concludes that the new man includes putting away falsehood. This means not being self-deceptive, dishonest, or scheming in our Christian lives. We are to also treat one</a:t>
            </a:r>
            <a:endParaRPr lang="en-US" sz="2800" b="1">
              <a:solidFill>
                <a:srgbClr val="FF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73404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90995"/>
            <a:ext cx="8897816" cy="1219200"/>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39</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78468" y="1295400"/>
            <a:ext cx="8798170" cy="954107"/>
          </a:xfrm>
          <a:prstGeom prst="rect">
            <a:avLst/>
          </a:prstGeom>
          <a:noFill/>
        </p:spPr>
        <p:txBody>
          <a:bodyPr wrap="square" rtlCol="0">
            <a:spAutoFit/>
          </a:bodyPr>
          <a:lstStyle/>
          <a:p>
            <a:r>
              <a:rPr lang="en-US" sz="2800" b="1">
                <a:ln w="6350">
                  <a:noFill/>
                </a:ln>
                <a:solidFill>
                  <a:srgbClr val="FFFF00"/>
                </a:solidFill>
                <a:effectLst>
                  <a:outerShdw blurRad="114300" dist="101600" dir="2700000" algn="tl" rotWithShape="0">
                    <a:srgbClr val="000000">
                      <a:alpha val="40000"/>
                    </a:srgbClr>
                  </a:outerShdw>
                </a:effectLst>
                <a:latin typeface="Lucida Sans"/>
              </a:rPr>
              <a:t>another well as believers because we belong to one another and are ultimately one body.</a:t>
            </a:r>
            <a:endParaRPr lang="en-US" sz="2800" b="1">
              <a:solidFill>
                <a:srgbClr val="FFFF66"/>
              </a:solidFill>
              <a:effectLst>
                <a:outerShdw blurRad="38100" dist="38100" dir="2700000" algn="tl">
                  <a:srgbClr val="000000">
                    <a:alpha val="43137"/>
                  </a:srgbClr>
                </a:outerShdw>
              </a:effectLst>
            </a:endParaRPr>
          </a:p>
        </p:txBody>
      </p:sp>
      <p:pic>
        <p:nvPicPr>
          <p:cNvPr id="3" name="Picture 3" descr="A picture containing text, outdoor, sky, sign&#10;&#10;Description automatically generated">
            <a:extLst>
              <a:ext uri="{FF2B5EF4-FFF2-40B4-BE49-F238E27FC236}">
                <a16:creationId xmlns:a16="http://schemas.microsoft.com/office/drawing/2014/main" xmlns="" id="{1E982D95-AB71-DCC4-75B2-6F0DF2F2C2BD}"/>
              </a:ext>
            </a:extLst>
          </p:cNvPr>
          <p:cNvPicPr>
            <a:picLocks noChangeAspect="1"/>
          </p:cNvPicPr>
          <p:nvPr/>
        </p:nvPicPr>
        <p:blipFill>
          <a:blip r:embed="rId3"/>
          <a:stretch>
            <a:fillRect/>
          </a:stretch>
        </p:blipFill>
        <p:spPr>
          <a:xfrm>
            <a:off x="2298032" y="2189747"/>
            <a:ext cx="4547936" cy="4547936"/>
          </a:xfrm>
          <a:prstGeom prst="rect">
            <a:avLst/>
          </a:prstGeom>
        </p:spPr>
      </p:pic>
    </p:spTree>
    <p:extLst>
      <p:ext uri="{BB962C8B-B14F-4D97-AF65-F5344CB8AC3E}">
        <p14:creationId xmlns:p14="http://schemas.microsoft.com/office/powerpoint/2010/main" val="33856349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4:1-7 THE WALK - PRESERVING THE UNITY OF THE SPIRIT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4" name="TextBox 3"/>
          <p:cNvSpPr txBox="1"/>
          <p:nvPr/>
        </p:nvSpPr>
        <p:spPr>
          <a:xfrm>
            <a:off x="271573" y="1537010"/>
            <a:ext cx="8686800" cy="1077218"/>
          </a:xfrm>
          <a:prstGeom prst="rect">
            <a:avLst/>
          </a:prstGeom>
          <a:noFill/>
        </p:spPr>
        <p:txBody>
          <a:bodyPr wrap="square" rtlCol="0">
            <a:spAutoFit/>
          </a:bodyPr>
          <a:lstStyle/>
          <a:p>
            <a:r>
              <a:rPr lang="en-US" sz="3200" b="1">
                <a:solidFill>
                  <a:srgbClr val="FFFF00"/>
                </a:solidFill>
              </a:rPr>
              <a:t>4.2</a:t>
            </a:r>
            <a:r>
              <a:rPr lang="en-US" sz="3200" b="1">
                <a:solidFill>
                  <a:srgbClr val="0070C0"/>
                </a:solidFill>
              </a:rPr>
              <a:t> </a:t>
            </a:r>
            <a:r>
              <a:rPr lang="en-US" sz="3200" b="1">
                <a:solidFill>
                  <a:prstClr val="white"/>
                </a:solidFill>
              </a:rPr>
              <a:t>With all lowliness and meekness, with longsuffering, forbearing one another in love;</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4</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71838" y="2438400"/>
            <a:ext cx="8798170" cy="4524315"/>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Living in a manner worthy of Christ's calling includes four traits described in this verse. </a:t>
            </a:r>
            <a:r>
              <a:rPr lang="en-US" sz="3200" b="1" u="sng" dirty="0">
                <a:ln w="6350">
                  <a:noFill/>
                </a:ln>
                <a:solidFill>
                  <a:srgbClr val="FFFF00"/>
                </a:solidFill>
                <a:effectLst>
                  <a:outerShdw blurRad="114300" dist="101600" dir="2700000" algn="tl" rotWithShape="0">
                    <a:srgbClr val="000000">
                      <a:alpha val="40000"/>
                    </a:srgbClr>
                  </a:outerShdw>
                </a:effectLst>
              </a:rPr>
              <a:t>First</a:t>
            </a:r>
            <a:r>
              <a:rPr lang="en-US" sz="3200" b="1" dirty="0">
                <a:ln w="6350">
                  <a:noFill/>
                </a:ln>
                <a:solidFill>
                  <a:srgbClr val="FFFF00"/>
                </a:solidFill>
                <a:effectLst>
                  <a:outerShdw blurRad="114300" dist="101600" dir="2700000" algn="tl" rotWithShape="0">
                    <a:srgbClr val="000000">
                      <a:alpha val="40000"/>
                    </a:srgbClr>
                  </a:outerShdw>
                </a:effectLst>
              </a:rPr>
              <a:t>, the Ephesians—and all Christians—are to live in lowliness (humility). </a:t>
            </a:r>
            <a:r>
              <a:rPr lang="en-US" sz="3200" b="1" u="sng" dirty="0">
                <a:ln w="6350">
                  <a:noFill/>
                </a:ln>
                <a:solidFill>
                  <a:srgbClr val="FFFF00"/>
                </a:solidFill>
                <a:effectLst>
                  <a:outerShdw blurRad="114300" dist="101600" dir="2700000" algn="tl" rotWithShape="0">
                    <a:srgbClr val="000000">
                      <a:alpha val="40000"/>
                    </a:srgbClr>
                  </a:outerShdw>
                </a:effectLst>
              </a:rPr>
              <a:t>Second</a:t>
            </a:r>
            <a:r>
              <a:rPr lang="en-US" sz="3200" b="1" dirty="0">
                <a:ln w="6350">
                  <a:noFill/>
                </a:ln>
                <a:solidFill>
                  <a:srgbClr val="FFFF00"/>
                </a:solidFill>
                <a:effectLst>
                  <a:outerShdw blurRad="114300" dist="101600" dir="2700000" algn="tl" rotWithShape="0">
                    <a:srgbClr val="000000">
                      <a:alpha val="40000"/>
                    </a:srgbClr>
                  </a:outerShdw>
                </a:effectLst>
              </a:rPr>
              <a:t>, believers are to live with meekness (gentleness). </a:t>
            </a:r>
            <a:r>
              <a:rPr lang="en-US" sz="3200" b="1" u="sng" dirty="0">
                <a:ln w="6350">
                  <a:noFill/>
                </a:ln>
                <a:solidFill>
                  <a:srgbClr val="FFFF00"/>
                </a:solidFill>
                <a:effectLst>
                  <a:outerShdw blurRad="114300" dist="101600" dir="2700000" algn="tl" rotWithShape="0">
                    <a:srgbClr val="000000">
                      <a:alpha val="40000"/>
                    </a:srgbClr>
                  </a:outerShdw>
                </a:effectLst>
              </a:rPr>
              <a:t>Third</a:t>
            </a:r>
            <a:r>
              <a:rPr lang="en-US" sz="3200" b="1" dirty="0">
                <a:ln w="6350">
                  <a:noFill/>
                </a:ln>
                <a:solidFill>
                  <a:srgbClr val="FFFF00"/>
                </a:solidFill>
                <a:effectLst>
                  <a:outerShdw blurRad="114300" dist="101600" dir="2700000" algn="tl" rotWithShape="0">
                    <a:srgbClr val="000000">
                      <a:alpha val="40000"/>
                    </a:srgbClr>
                  </a:outerShdw>
                </a:effectLst>
              </a:rPr>
              <a:t>, believers are to exhibit longsuffering (patience). </a:t>
            </a:r>
            <a:r>
              <a:rPr lang="en-US" sz="3200" b="1" u="sng" dirty="0">
                <a:ln w="6350">
                  <a:noFill/>
                </a:ln>
                <a:solidFill>
                  <a:srgbClr val="FFFF00"/>
                </a:solidFill>
                <a:effectLst>
                  <a:outerShdw blurRad="114300" dist="101600" dir="2700000" algn="tl" rotWithShape="0">
                    <a:srgbClr val="000000">
                      <a:alpha val="40000"/>
                    </a:srgbClr>
                  </a:outerShdw>
                </a:effectLst>
              </a:rPr>
              <a:t>Fourth</a:t>
            </a:r>
            <a:r>
              <a:rPr lang="en-US" sz="3200" b="1" dirty="0">
                <a:ln w="6350">
                  <a:noFill/>
                </a:ln>
                <a:solidFill>
                  <a:srgbClr val="FFFF00"/>
                </a:solidFill>
                <a:effectLst>
                  <a:outerShdw blurRad="114300" dist="101600" dir="2700000" algn="tl" rotWithShape="0">
                    <a:srgbClr val="000000">
                      <a:alpha val="40000"/>
                    </a:srgbClr>
                  </a:outerShdw>
                </a:effectLst>
              </a:rPr>
              <a:t>, believers are to forbear one another in love (live with love toward one another). </a:t>
            </a:r>
            <a:endParaRPr lang="en-US" sz="3200" b="1">
              <a:solidFill>
                <a:srgbClr val="FF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67179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90995"/>
            <a:ext cx="8897816" cy="1219200"/>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4" name="TextBox 3"/>
          <p:cNvSpPr txBox="1"/>
          <p:nvPr/>
        </p:nvSpPr>
        <p:spPr>
          <a:xfrm>
            <a:off x="327523" y="1219200"/>
            <a:ext cx="8686800" cy="1077218"/>
          </a:xfrm>
          <a:prstGeom prst="rect">
            <a:avLst/>
          </a:prstGeom>
          <a:noFill/>
        </p:spPr>
        <p:txBody>
          <a:bodyPr wrap="square" rtlCol="0">
            <a:spAutoFit/>
          </a:bodyPr>
          <a:lstStyle/>
          <a:p>
            <a:r>
              <a:rPr lang="en-US" sz="3200" b="1">
                <a:solidFill>
                  <a:srgbClr val="FFFF00"/>
                </a:solidFill>
              </a:rPr>
              <a:t>4.26</a:t>
            </a:r>
            <a:r>
              <a:rPr lang="en-US" sz="3200" b="1">
                <a:solidFill>
                  <a:srgbClr val="0070C0"/>
                </a:solidFill>
              </a:rPr>
              <a:t> </a:t>
            </a:r>
            <a:r>
              <a:rPr lang="en-US" sz="3200" b="1">
                <a:solidFill>
                  <a:prstClr val="white"/>
                </a:solidFill>
              </a:rPr>
              <a:t>Be ye angry, and sin not: let not the sun go down upon your wrath:</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40</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27523" y="2129853"/>
            <a:ext cx="8798170" cy="4401205"/>
          </a:xfrm>
          <a:prstGeom prst="rect">
            <a:avLst/>
          </a:prstGeom>
          <a:noFill/>
        </p:spPr>
        <p:txBody>
          <a:bodyPr wrap="square" lIns="91440" tIns="45720" rIns="91440" bIns="45720" rtlCol="0" anchor="t">
            <a:spAutoFit/>
          </a:bodyPr>
          <a:lstStyle/>
          <a:p>
            <a:r>
              <a:rPr lang="en-US" sz="2800" b="1" u="sng" dirty="0">
                <a:ln w="6350">
                  <a:noFill/>
                </a:ln>
                <a:solidFill>
                  <a:srgbClr val="FFFF00"/>
                </a:solidFill>
                <a:effectLst>
                  <a:outerShdw blurRad="114300" dist="101600" dir="2700000" algn="tl" rotWithShape="0">
                    <a:srgbClr val="000000">
                      <a:alpha val="40000"/>
                    </a:srgbClr>
                  </a:outerShdw>
                </a:effectLst>
                <a:latin typeface="Lucida Sans"/>
              </a:rPr>
              <a:t>First</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 anger is not necessarily wrong. Anger itself is not a sin; there are some things Christians ought to be angry about. </a:t>
            </a:r>
            <a:r>
              <a:rPr lang="en-US" sz="2800" b="1" u="sng" dirty="0">
                <a:ln w="6350">
                  <a:noFill/>
                </a:ln>
                <a:solidFill>
                  <a:srgbClr val="FFFF00"/>
                </a:solidFill>
                <a:effectLst>
                  <a:outerShdw blurRad="114300" dist="101600" dir="2700000" algn="tl" rotWithShape="0">
                    <a:srgbClr val="000000">
                      <a:alpha val="40000"/>
                    </a:srgbClr>
                  </a:outerShdw>
                </a:effectLst>
                <a:latin typeface="Lucida Sans"/>
              </a:rPr>
              <a:t>Second</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 uncontrolled anger quickly leads to doing wrong. One way to control anger is don't let anger sit unresolved by letting too much time go by before dealing with anger. Believers are to </a:t>
            </a:r>
            <a:r>
              <a:rPr lang="en-US" sz="2800" b="1" dirty="0">
                <a:ln w="6350">
                  <a:noFill/>
                </a:ln>
                <a:solidFill>
                  <a:srgbClr val="FFFF00"/>
                </a:solidFill>
                <a:effectLst>
                  <a:outerShdw blurRad="114300" dist="101600" dir="2700000" algn="tl" rotWithShape="0">
                    <a:srgbClr val="000000">
                      <a:alpha val="40000"/>
                    </a:srgbClr>
                  </a:outerShdw>
                </a:effectLst>
                <a:latin typeface="Lucida Sans"/>
                <a:ea typeface="+mn-lt"/>
                <a:cs typeface="+mn-lt"/>
              </a:rPr>
              <a:t>make dealing with anger a priority. Otherwise, bitterness or the desire for vengeance will grow, leading to more sinful </a:t>
            </a:r>
            <a:endParaRPr lang="en-US" sz="2800" b="1" dirty="0">
              <a:ln w="6350">
                <a:noFill/>
              </a:ln>
              <a:solidFill>
                <a:srgbClr val="FFFF00"/>
              </a:solidFill>
              <a:effectLst>
                <a:outerShdw blurRad="114300" dist="101600" dir="2700000" algn="tl" rotWithShape="0">
                  <a:srgbClr val="000000">
                    <a:alpha val="40000"/>
                  </a:srgbClr>
                </a:outerShdw>
              </a:effectLst>
              <a:latin typeface="Lucida Sans"/>
            </a:endParaRPr>
          </a:p>
        </p:txBody>
      </p:sp>
    </p:spTree>
    <p:extLst>
      <p:ext uri="{BB962C8B-B14F-4D97-AF65-F5344CB8AC3E}">
        <p14:creationId xmlns:p14="http://schemas.microsoft.com/office/powerpoint/2010/main" val="31767322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90995"/>
            <a:ext cx="8897816" cy="1219200"/>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41</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76101" y="1295400"/>
            <a:ext cx="8798170" cy="523220"/>
          </a:xfrm>
          <a:prstGeom prst="rect">
            <a:avLst/>
          </a:prstGeom>
          <a:noFill/>
        </p:spPr>
        <p:txBody>
          <a:bodyPr wrap="square" lIns="91440" tIns="45720" rIns="91440" bIns="45720" rtlCol="0" anchor="t">
            <a:spAutoFit/>
          </a:bodyPr>
          <a:lstStyle/>
          <a:p>
            <a:r>
              <a:rPr lang="en-US" sz="2800" b="1" dirty="0">
                <a:ln w="6350">
                  <a:noFill/>
                </a:ln>
                <a:solidFill>
                  <a:srgbClr val="FFFF00"/>
                </a:solidFill>
                <a:effectLst>
                  <a:outerShdw blurRad="114300" dist="101600" dir="2700000" algn="tl" rotWithShape="0">
                    <a:srgbClr val="000000">
                      <a:alpha val="40000"/>
                    </a:srgbClr>
                  </a:outerShdw>
                </a:effectLst>
                <a:latin typeface="Lucida Sans"/>
              </a:rPr>
              <a:t>thoughts.</a:t>
            </a:r>
            <a:endParaRPr lang="en-US" sz="2800" b="1" dirty="0">
              <a:solidFill>
                <a:srgbClr val="FFFF66"/>
              </a:solidFill>
              <a:effectLst>
                <a:outerShdw blurRad="38100" dist="38100" dir="2700000" algn="tl">
                  <a:srgbClr val="000000">
                    <a:alpha val="43137"/>
                  </a:srgbClr>
                </a:outerShdw>
              </a:effectLst>
            </a:endParaRPr>
          </a:p>
        </p:txBody>
      </p:sp>
      <p:pic>
        <p:nvPicPr>
          <p:cNvPr id="3" name="Picture 3">
            <a:extLst>
              <a:ext uri="{FF2B5EF4-FFF2-40B4-BE49-F238E27FC236}">
                <a16:creationId xmlns:a16="http://schemas.microsoft.com/office/drawing/2014/main" xmlns="" id="{A5A0D8AB-3EB6-33AC-0E96-F2A154F886FF}"/>
              </a:ext>
            </a:extLst>
          </p:cNvPr>
          <p:cNvPicPr>
            <a:picLocks noChangeAspect="1"/>
          </p:cNvPicPr>
          <p:nvPr/>
        </p:nvPicPr>
        <p:blipFill>
          <a:blip r:embed="rId3"/>
          <a:stretch>
            <a:fillRect/>
          </a:stretch>
        </p:blipFill>
        <p:spPr>
          <a:xfrm>
            <a:off x="1588169" y="2196347"/>
            <a:ext cx="5955631" cy="4209882"/>
          </a:xfrm>
          <a:prstGeom prst="rect">
            <a:avLst/>
          </a:prstGeom>
        </p:spPr>
      </p:pic>
    </p:spTree>
    <p:extLst>
      <p:ext uri="{BB962C8B-B14F-4D97-AF65-F5344CB8AC3E}">
        <p14:creationId xmlns:p14="http://schemas.microsoft.com/office/powerpoint/2010/main" val="27733800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90995"/>
            <a:ext cx="8897816" cy="1219200"/>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4" name="TextBox 3"/>
          <p:cNvSpPr txBox="1"/>
          <p:nvPr/>
        </p:nvSpPr>
        <p:spPr>
          <a:xfrm>
            <a:off x="257422" y="1320225"/>
            <a:ext cx="8686800" cy="584775"/>
          </a:xfrm>
          <a:prstGeom prst="rect">
            <a:avLst/>
          </a:prstGeom>
          <a:noFill/>
        </p:spPr>
        <p:txBody>
          <a:bodyPr wrap="square" rtlCol="0">
            <a:spAutoFit/>
          </a:bodyPr>
          <a:lstStyle/>
          <a:p>
            <a:r>
              <a:rPr lang="en-US" sz="3200" b="1">
                <a:solidFill>
                  <a:srgbClr val="FFFF00"/>
                </a:solidFill>
              </a:rPr>
              <a:t>4.27</a:t>
            </a:r>
            <a:r>
              <a:rPr lang="en-US" sz="3200" b="1">
                <a:solidFill>
                  <a:srgbClr val="0070C0"/>
                </a:solidFill>
              </a:rPr>
              <a:t> </a:t>
            </a:r>
            <a:r>
              <a:rPr lang="en-US" sz="3200" b="1">
                <a:solidFill>
                  <a:prstClr val="white"/>
                </a:solidFill>
              </a:rPr>
              <a:t>Neither give place to the devil.</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42</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57422" y="1848853"/>
            <a:ext cx="8798170" cy="4832092"/>
          </a:xfrm>
          <a:prstGeom prst="rect">
            <a:avLst/>
          </a:prstGeom>
          <a:noFill/>
        </p:spPr>
        <p:txBody>
          <a:bodyPr wrap="square" rtlCol="0">
            <a:spAutoFit/>
          </a:bodyPr>
          <a:lstStyle/>
          <a:p>
            <a:r>
              <a:rPr lang="en-US" sz="2800" b="1">
                <a:ln w="6350">
                  <a:noFill/>
                </a:ln>
                <a:solidFill>
                  <a:srgbClr val="FFFF00"/>
                </a:solidFill>
                <a:effectLst>
                  <a:outerShdw blurRad="114300" dist="101600" dir="2700000" algn="tl" rotWithShape="0">
                    <a:srgbClr val="000000">
                      <a:alpha val="40000"/>
                    </a:srgbClr>
                  </a:outerShdw>
                </a:effectLst>
                <a:latin typeface="Lucida Sans"/>
              </a:rPr>
              <a:t>Paul has just instructed Christians not to let anger sit unresolved. Being angry is not a sin, in and of itself, but it can open us to sin if we don't handle it in a spiritual way. Paul's warning here flows from anger, specifically, to the broader idea of not giving Satan any openings into our lives. Believers should strive to keep Satan out of every aspect of our lives. As believers, we must guard against any area of life that could be used to compromise our integrity and witness for Christ. "your</a:t>
            </a:r>
            <a:endParaRPr lang="en-US" sz="2800" b="1">
              <a:solidFill>
                <a:srgbClr val="FF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3951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90995"/>
            <a:ext cx="8897816" cy="1219200"/>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43</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45830" y="1275546"/>
            <a:ext cx="8798170" cy="1384995"/>
          </a:xfrm>
          <a:prstGeom prst="rect">
            <a:avLst/>
          </a:prstGeom>
          <a:noFill/>
        </p:spPr>
        <p:txBody>
          <a:bodyPr wrap="square" lIns="91440" tIns="45720" rIns="91440" bIns="45720" rtlCol="0" anchor="t">
            <a:spAutoFit/>
          </a:bodyPr>
          <a:lstStyle/>
          <a:p>
            <a:r>
              <a:rPr lang="en-US" sz="2800" b="1" dirty="0">
                <a:ln w="6350">
                  <a:noFill/>
                </a:ln>
                <a:solidFill>
                  <a:srgbClr val="FFFF00"/>
                </a:solidFill>
                <a:effectLst>
                  <a:outerShdw blurRad="114300" dist="101600" dir="2700000" algn="tl" rotWithShape="0">
                    <a:srgbClr val="000000">
                      <a:alpha val="40000"/>
                    </a:srgbClr>
                  </a:outerShdw>
                </a:effectLst>
                <a:latin typeface="Lucida Sans"/>
                <a:ea typeface="+mn-lt"/>
                <a:cs typeface="+mn-lt"/>
              </a:rPr>
              <a:t>adversary the devil, as a roaring lion, walketh about, seeking whom he may devour:"</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 (1 Peter 5:8). </a:t>
            </a:r>
            <a:endParaRPr lang="en-US" sz="2800" b="1">
              <a:solidFill>
                <a:srgbClr val="FFFF66"/>
              </a:solidFill>
              <a:effectLst>
                <a:outerShdw blurRad="38100" dist="38100" dir="2700000" algn="tl">
                  <a:srgbClr val="000000">
                    <a:alpha val="43137"/>
                  </a:srgbClr>
                </a:outerShdw>
              </a:effectLst>
            </a:endParaRPr>
          </a:p>
        </p:txBody>
      </p:sp>
      <p:pic>
        <p:nvPicPr>
          <p:cNvPr id="3" name="Picture 3" descr="Text&#10;&#10;Description automatically generated">
            <a:extLst>
              <a:ext uri="{FF2B5EF4-FFF2-40B4-BE49-F238E27FC236}">
                <a16:creationId xmlns:a16="http://schemas.microsoft.com/office/drawing/2014/main" xmlns="" id="{E183E58F-BFBB-9D54-AC08-496B165209C1}"/>
              </a:ext>
            </a:extLst>
          </p:cNvPr>
          <p:cNvPicPr>
            <a:picLocks noChangeAspect="1"/>
          </p:cNvPicPr>
          <p:nvPr/>
        </p:nvPicPr>
        <p:blipFill>
          <a:blip r:embed="rId3"/>
          <a:stretch>
            <a:fillRect/>
          </a:stretch>
        </p:blipFill>
        <p:spPr>
          <a:xfrm>
            <a:off x="1768642" y="2326736"/>
            <a:ext cx="5943599" cy="4201770"/>
          </a:xfrm>
          <a:prstGeom prst="rect">
            <a:avLst/>
          </a:prstGeom>
        </p:spPr>
      </p:pic>
    </p:spTree>
    <p:extLst>
      <p:ext uri="{BB962C8B-B14F-4D97-AF65-F5344CB8AC3E}">
        <p14:creationId xmlns:p14="http://schemas.microsoft.com/office/powerpoint/2010/main" val="40060039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90995"/>
            <a:ext cx="8897816" cy="1219200"/>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4" name="TextBox 3"/>
          <p:cNvSpPr txBox="1"/>
          <p:nvPr/>
        </p:nvSpPr>
        <p:spPr>
          <a:xfrm>
            <a:off x="283870" y="1279358"/>
            <a:ext cx="8686800" cy="2062103"/>
          </a:xfrm>
          <a:prstGeom prst="rect">
            <a:avLst/>
          </a:prstGeom>
          <a:noFill/>
        </p:spPr>
        <p:txBody>
          <a:bodyPr wrap="square" rtlCol="0">
            <a:spAutoFit/>
          </a:bodyPr>
          <a:lstStyle/>
          <a:p>
            <a:r>
              <a:rPr lang="en-US" sz="3200" b="1">
                <a:solidFill>
                  <a:srgbClr val="FFFF00"/>
                </a:solidFill>
              </a:rPr>
              <a:t>4.28</a:t>
            </a:r>
            <a:r>
              <a:rPr lang="en-US" sz="3200" b="1">
                <a:solidFill>
                  <a:srgbClr val="0070C0"/>
                </a:solidFill>
              </a:rPr>
              <a:t> </a:t>
            </a:r>
            <a:r>
              <a:rPr lang="en-US" sz="3200" b="1">
                <a:solidFill>
                  <a:prstClr val="white"/>
                </a:solidFill>
              </a:rPr>
              <a:t>Let him that stole steal no more: but rather let him </a:t>
            </a:r>
            <a:r>
              <a:rPr lang="en-US" sz="3200" b="1" err="1">
                <a:solidFill>
                  <a:prstClr val="white"/>
                </a:solidFill>
              </a:rPr>
              <a:t>labour</a:t>
            </a:r>
            <a:r>
              <a:rPr lang="en-US" sz="3200" b="1">
                <a:solidFill>
                  <a:prstClr val="white"/>
                </a:solidFill>
              </a:rPr>
              <a:t>, working with his hands the thing which is good, that he may have to give to him that </a:t>
            </a:r>
            <a:r>
              <a:rPr lang="en-US" sz="3200" b="1" err="1">
                <a:solidFill>
                  <a:prstClr val="white"/>
                </a:solidFill>
              </a:rPr>
              <a:t>needeth</a:t>
            </a:r>
            <a:r>
              <a:rPr lang="en-US" sz="3200" b="1">
                <a:solidFill>
                  <a:prstClr val="white"/>
                </a:solidFill>
              </a:rPr>
              <a:t>.</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44</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24322" y="3292642"/>
            <a:ext cx="8798170" cy="3108543"/>
          </a:xfrm>
          <a:prstGeom prst="rect">
            <a:avLst/>
          </a:prstGeom>
          <a:noFill/>
        </p:spPr>
        <p:txBody>
          <a:bodyPr wrap="square" rtlCol="0">
            <a:spAutoFit/>
          </a:bodyPr>
          <a:lstStyle/>
          <a:p>
            <a:r>
              <a:rPr lang="en-US" sz="2800" b="1">
                <a:ln w="6350">
                  <a:noFill/>
                </a:ln>
                <a:solidFill>
                  <a:srgbClr val="FFFF00"/>
                </a:solidFill>
                <a:effectLst>
                  <a:outerShdw blurRad="114300" dist="101600" dir="2700000" algn="tl" rotWithShape="0">
                    <a:srgbClr val="000000">
                      <a:alpha val="40000"/>
                    </a:srgbClr>
                  </a:outerShdw>
                </a:effectLst>
                <a:latin typeface="Lucida Sans"/>
              </a:rPr>
              <a:t>Part of denying the Devil a foothold in our lives comes through our practical actions as believers. The first step was to stop doing what was wrong. Here Paul says “let him that stole steal no more.” Paul specifies that "theft" involves more than just taking physical objects from others. Work done ought to be</a:t>
            </a:r>
            <a:endParaRPr lang="en-US" sz="2800" b="1">
              <a:solidFill>
                <a:srgbClr val="FF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83782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15" y="190995"/>
            <a:ext cx="8897816" cy="1219200"/>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45</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45830" y="1295400"/>
            <a:ext cx="8798170" cy="2246769"/>
          </a:xfrm>
          <a:prstGeom prst="rect">
            <a:avLst/>
          </a:prstGeom>
          <a:noFill/>
        </p:spPr>
        <p:txBody>
          <a:bodyPr wrap="square" rtlCol="0">
            <a:spAutoFit/>
          </a:bodyPr>
          <a:lstStyle/>
          <a:p>
            <a:r>
              <a:rPr lang="en-US" sz="2800" b="1">
                <a:ln w="6350">
                  <a:noFill/>
                </a:ln>
                <a:solidFill>
                  <a:srgbClr val="FFFF00"/>
                </a:solidFill>
                <a:effectLst>
                  <a:outerShdw blurRad="114300" dist="101600" dir="2700000" algn="tl" rotWithShape="0">
                    <a:srgbClr val="000000">
                      <a:alpha val="40000"/>
                    </a:srgbClr>
                  </a:outerShdw>
                </a:effectLst>
                <a:latin typeface="Lucida Sans"/>
              </a:rPr>
              <a:t>"honest.“ As always, Paul frames Christian conduct in terms of what it allows us to do for others. In this case, an honest living allows a believer to share what they have with those who cannot support themselves. </a:t>
            </a:r>
            <a:endParaRPr lang="en-US" sz="2800" b="1">
              <a:solidFill>
                <a:srgbClr val="FFFF66"/>
              </a:solidFill>
              <a:effectLst>
                <a:outerShdw blurRad="38100" dist="38100" dir="2700000" algn="tl">
                  <a:srgbClr val="000000">
                    <a:alpha val="43137"/>
                  </a:srgbClr>
                </a:outerShdw>
              </a:effectLst>
            </a:endParaRPr>
          </a:p>
        </p:txBody>
      </p:sp>
      <p:pic>
        <p:nvPicPr>
          <p:cNvPr id="4" name="Picture 6" descr="Text, letter&#10;&#10;Description automatically generated">
            <a:extLst>
              <a:ext uri="{FF2B5EF4-FFF2-40B4-BE49-F238E27FC236}">
                <a16:creationId xmlns:a16="http://schemas.microsoft.com/office/drawing/2014/main" xmlns="" id="{2E930714-DFDE-99C3-FACA-0A2297DAF243}"/>
              </a:ext>
            </a:extLst>
          </p:cNvPr>
          <p:cNvPicPr>
            <a:picLocks noChangeAspect="1"/>
          </p:cNvPicPr>
          <p:nvPr/>
        </p:nvPicPr>
        <p:blipFill>
          <a:blip r:embed="rId3"/>
          <a:stretch>
            <a:fillRect/>
          </a:stretch>
        </p:blipFill>
        <p:spPr>
          <a:xfrm>
            <a:off x="1780674" y="3542168"/>
            <a:ext cx="5787188" cy="3237285"/>
          </a:xfrm>
          <a:prstGeom prst="rect">
            <a:avLst/>
          </a:prstGeom>
        </p:spPr>
      </p:pic>
    </p:spTree>
    <p:extLst>
      <p:ext uri="{BB962C8B-B14F-4D97-AF65-F5344CB8AC3E}">
        <p14:creationId xmlns:p14="http://schemas.microsoft.com/office/powerpoint/2010/main" val="29012747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995"/>
            <a:ext cx="8967431" cy="1180605"/>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4" name="TextBox 3"/>
          <p:cNvSpPr txBox="1"/>
          <p:nvPr/>
        </p:nvSpPr>
        <p:spPr>
          <a:xfrm>
            <a:off x="304800" y="1208234"/>
            <a:ext cx="8686800" cy="2062103"/>
          </a:xfrm>
          <a:prstGeom prst="rect">
            <a:avLst/>
          </a:prstGeom>
          <a:noFill/>
        </p:spPr>
        <p:txBody>
          <a:bodyPr wrap="square" rtlCol="0">
            <a:spAutoFit/>
          </a:bodyPr>
          <a:lstStyle/>
          <a:p>
            <a:r>
              <a:rPr lang="en-US" sz="3200" b="1">
                <a:solidFill>
                  <a:srgbClr val="FFFF00"/>
                </a:solidFill>
              </a:rPr>
              <a:t>4.29</a:t>
            </a:r>
            <a:r>
              <a:rPr lang="en-US" sz="3200" b="1">
                <a:solidFill>
                  <a:srgbClr val="0070C0"/>
                </a:solidFill>
              </a:rPr>
              <a:t> </a:t>
            </a:r>
            <a:r>
              <a:rPr lang="en-US" sz="3200" b="1">
                <a:solidFill>
                  <a:prstClr val="white"/>
                </a:solidFill>
              </a:rPr>
              <a:t>Let no corrupt communication proceed out of your mouth, but that which is good to the use of edifying, that it may minister grace unto the hearers.</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46</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62553" y="3136007"/>
            <a:ext cx="8798170" cy="3539430"/>
          </a:xfrm>
          <a:prstGeom prst="rect">
            <a:avLst/>
          </a:prstGeom>
          <a:noFill/>
        </p:spPr>
        <p:txBody>
          <a:bodyPr wrap="square" lIns="91440" tIns="45720" rIns="91440" bIns="45720" rtlCol="0" anchor="t">
            <a:spAutoFit/>
          </a:bodyPr>
          <a:lstStyle/>
          <a:p>
            <a:r>
              <a:rPr lang="en-US" sz="2800" b="1" dirty="0">
                <a:ln w="6350">
                  <a:noFill/>
                </a:ln>
                <a:solidFill>
                  <a:srgbClr val="FFFF00"/>
                </a:solidFill>
                <a:effectLst>
                  <a:outerShdw blurRad="114300" dist="101600" dir="2700000" algn="tl" rotWithShape="0">
                    <a:srgbClr val="000000">
                      <a:alpha val="40000"/>
                    </a:srgbClr>
                  </a:outerShdw>
                </a:effectLst>
                <a:latin typeface="Lucida Sans"/>
              </a:rPr>
              <a:t>Paul transitions from a contrast between stealing and hard work in the previous verse to contrasting corrupting speech with encouraging speech. In both cases, his intent is to explain how Christians need to make a conscious effort to live differently after salvation. Just as stealing is associated with unbelievers, so also </a:t>
            </a:r>
            <a:r>
              <a:rPr lang="en-US" sz="2800" b="1" dirty="0">
                <a:ln w="6350">
                  <a:noFill/>
                </a:ln>
                <a:solidFill>
                  <a:srgbClr val="FFFF00"/>
                </a:solidFill>
                <a:effectLst>
                  <a:outerShdw blurRad="114300" dist="101600" dir="2700000" algn="tl" rotWithShape="0">
                    <a:srgbClr val="000000">
                      <a:alpha val="40000"/>
                    </a:srgbClr>
                  </a:outerShdw>
                </a:effectLst>
                <a:latin typeface="Lucida Sans"/>
                <a:ea typeface="+mn-lt"/>
                <a:cs typeface="+mn-lt"/>
              </a:rPr>
              <a:t>corrupting talk is </a:t>
            </a:r>
            <a:endParaRPr lang="en-US" sz="2800" b="1" dirty="0">
              <a:ln w="6350">
                <a:noFill/>
              </a:ln>
              <a:solidFill>
                <a:srgbClr val="FFFF00"/>
              </a:solidFill>
              <a:effectLst>
                <a:outerShdw blurRad="114300" dist="101600" dir="2700000" algn="tl" rotWithShape="0">
                  <a:srgbClr val="000000">
                    <a:alpha val="40000"/>
                  </a:srgbClr>
                </a:outerShdw>
              </a:effectLst>
              <a:latin typeface="Lucida Sans"/>
            </a:endParaRPr>
          </a:p>
        </p:txBody>
      </p:sp>
    </p:spTree>
    <p:extLst>
      <p:ext uri="{BB962C8B-B14F-4D97-AF65-F5344CB8AC3E}">
        <p14:creationId xmlns:p14="http://schemas.microsoft.com/office/powerpoint/2010/main" val="39926357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995"/>
            <a:ext cx="8967431" cy="1333005"/>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47</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04800" y="1439779"/>
            <a:ext cx="8798170" cy="4832092"/>
          </a:xfrm>
          <a:prstGeom prst="rect">
            <a:avLst/>
          </a:prstGeom>
          <a:noFill/>
        </p:spPr>
        <p:txBody>
          <a:bodyPr wrap="square" lIns="91440" tIns="45720" rIns="91440" bIns="45720" rtlCol="0" anchor="t">
            <a:spAutoFit/>
          </a:bodyPr>
          <a:lstStyle/>
          <a:p>
            <a:r>
              <a:rPr lang="en-US" sz="2800" b="1" dirty="0">
                <a:ln w="6350">
                  <a:noFill/>
                </a:ln>
                <a:solidFill>
                  <a:srgbClr val="FFFF00"/>
                </a:solidFill>
                <a:effectLst>
                  <a:outerShdw blurRad="114300" dist="101600" dir="2700000" algn="tl" rotWithShape="0">
                    <a:srgbClr val="000000">
                      <a:alpha val="40000"/>
                    </a:srgbClr>
                  </a:outerShdw>
                </a:effectLst>
                <a:latin typeface="Lucida Sans"/>
              </a:rPr>
              <a:t>associated with those who do not know Christ. Instead of using "corrupting" or negative talk, we are to speak in beneficial ways about meaningful things. We are to speak in ways appropriate to the situation we are in. The goal is to show grace </a:t>
            </a:r>
            <a:r>
              <a:rPr lang="en-US" dirty="0">
                <a:solidFill>
                  <a:prstClr val="white"/>
                </a:solidFill>
              </a:rPr>
              <a:t> </a:t>
            </a:r>
            <a:r>
              <a:rPr lang="en-US" dirty="0" smtClean="0">
                <a:solidFill>
                  <a:prstClr val="white"/>
                </a:solidFill>
              </a:rPr>
              <a:t>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to </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those who are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listen-</a:t>
            </a:r>
            <a:r>
              <a:rPr lang="en-US" dirty="0">
                <a:solidFill>
                  <a:srgbClr val="FFFFFF"/>
                </a:solidFill>
              </a:rPr>
              <a:t> </a:t>
            </a:r>
            <a:r>
              <a:rPr lang="en-US" dirty="0" smtClean="0">
                <a:solidFill>
                  <a:srgbClr val="FFFFFF"/>
                </a:solidFill>
              </a:rPr>
              <a:t>                                                                         </a:t>
            </a:r>
            <a:r>
              <a:rPr lang="en-US" sz="2800" b="1" dirty="0" err="1" smtClean="0">
                <a:ln w="6350">
                  <a:noFill/>
                </a:ln>
                <a:solidFill>
                  <a:srgbClr val="FFFF00"/>
                </a:solidFill>
                <a:effectLst>
                  <a:outerShdw blurRad="114300" dist="101600" dir="2700000" algn="tl" rotWithShape="0">
                    <a:srgbClr val="000000">
                      <a:alpha val="40000"/>
                    </a:srgbClr>
                  </a:outerShdw>
                </a:effectLst>
                <a:latin typeface="Lucida Sans"/>
              </a:rPr>
              <a:t>ing</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 </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to our words by </a:t>
            </a:r>
            <a:r>
              <a:rPr lang="en-US" dirty="0">
                <a:solidFill>
                  <a:srgbClr val="FFFFFF"/>
                </a:solidFill>
              </a:rPr>
              <a:t> </a:t>
            </a:r>
            <a:r>
              <a:rPr lang="en-US" dirty="0" smtClean="0">
                <a:solidFill>
                  <a:srgbClr val="FFFFFF"/>
                </a:solidFill>
              </a:rPr>
              <a:t>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making </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it our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intent</a:t>
            </a:r>
            <a:r>
              <a:rPr lang="en-US" dirty="0" smtClean="0">
                <a:solidFill>
                  <a:srgbClr val="FFFFFF"/>
                </a:solidFill>
              </a:rPr>
              <a:t>                                                                                                       </a:t>
            </a:r>
            <a:r>
              <a:rPr lang="en-US" sz="2800" b="1" dirty="0" smtClean="0">
                <a:solidFill>
                  <a:srgbClr val="FFFF66"/>
                </a:solidFill>
                <a:latin typeface="Lucida Sans"/>
              </a:rPr>
              <a:t>to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help </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others through </a:t>
            </a:r>
            <a:r>
              <a:rPr lang="en-US" dirty="0">
                <a:solidFill>
                  <a:srgbClr val="FFFFFF"/>
                </a:solidFill>
              </a:rPr>
              <a:t> </a:t>
            </a:r>
            <a:r>
              <a:rPr lang="en-US" dirty="0" smtClean="0">
                <a:solidFill>
                  <a:srgbClr val="FFFFFF"/>
                </a:solidFill>
              </a:rPr>
              <a:t>                                                                                        </a:t>
            </a:r>
            <a:r>
              <a:rPr lang="en-US" sz="2800" b="1" dirty="0" smtClean="0">
                <a:ln w="6350">
                  <a:noFill/>
                </a:ln>
                <a:solidFill>
                  <a:srgbClr val="FFFF00"/>
                </a:solidFill>
                <a:effectLst>
                  <a:outerShdw blurRad="114300" dist="101600" dir="2700000" algn="tl" rotWithShape="0">
                    <a:srgbClr val="000000">
                      <a:alpha val="40000"/>
                    </a:srgbClr>
                  </a:outerShdw>
                </a:effectLst>
                <a:latin typeface="Lucida Sans"/>
              </a:rPr>
              <a:t>our </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words.</a:t>
            </a:r>
            <a:endParaRPr lang="en-US" dirty="0">
              <a:solidFill>
                <a:prstClr val="white"/>
              </a:solidFill>
            </a:endParaRPr>
          </a:p>
        </p:txBody>
      </p:sp>
      <p:pic>
        <p:nvPicPr>
          <p:cNvPr id="3" name="Picture 3" descr="Diagram, text&#10;&#10;Description automatically generated">
            <a:extLst>
              <a:ext uri="{FF2B5EF4-FFF2-40B4-BE49-F238E27FC236}">
                <a16:creationId xmlns:a16="http://schemas.microsoft.com/office/drawing/2014/main" xmlns="" id="{73A70BC5-3163-2096-25BD-67C03B43E047}"/>
              </a:ext>
            </a:extLst>
          </p:cNvPr>
          <p:cNvPicPr>
            <a:picLocks noChangeAspect="1"/>
          </p:cNvPicPr>
          <p:nvPr/>
        </p:nvPicPr>
        <p:blipFill>
          <a:blip r:embed="rId3"/>
          <a:stretch>
            <a:fillRect/>
          </a:stretch>
        </p:blipFill>
        <p:spPr>
          <a:xfrm>
            <a:off x="4728411" y="3661966"/>
            <a:ext cx="4379494" cy="3107446"/>
          </a:xfrm>
          <a:prstGeom prst="rect">
            <a:avLst/>
          </a:prstGeom>
        </p:spPr>
      </p:pic>
    </p:spTree>
    <p:extLst>
      <p:ext uri="{BB962C8B-B14F-4D97-AF65-F5344CB8AC3E}">
        <p14:creationId xmlns:p14="http://schemas.microsoft.com/office/powerpoint/2010/main" val="32215517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995"/>
            <a:ext cx="8967431" cy="1180605"/>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4" name="TextBox 3"/>
          <p:cNvSpPr txBox="1"/>
          <p:nvPr/>
        </p:nvSpPr>
        <p:spPr>
          <a:xfrm>
            <a:off x="304800" y="1209260"/>
            <a:ext cx="8686800" cy="1569660"/>
          </a:xfrm>
          <a:prstGeom prst="rect">
            <a:avLst/>
          </a:prstGeom>
          <a:noFill/>
        </p:spPr>
        <p:txBody>
          <a:bodyPr wrap="square" rtlCol="0">
            <a:spAutoFit/>
          </a:bodyPr>
          <a:lstStyle/>
          <a:p>
            <a:r>
              <a:rPr lang="en-US" sz="3200" b="1">
                <a:solidFill>
                  <a:srgbClr val="FFFF00"/>
                </a:solidFill>
              </a:rPr>
              <a:t>4.30</a:t>
            </a:r>
            <a:r>
              <a:rPr lang="en-US" sz="3200" b="1">
                <a:solidFill>
                  <a:srgbClr val="0070C0"/>
                </a:solidFill>
              </a:rPr>
              <a:t> </a:t>
            </a:r>
            <a:r>
              <a:rPr lang="en-US" sz="3200" b="1">
                <a:solidFill>
                  <a:prstClr val="white"/>
                </a:solidFill>
              </a:rPr>
              <a:t>And grieve not the holy Spirit of God, whereby ye are sealed unto the day of redemption.</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48</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04800" y="2667000"/>
            <a:ext cx="8798170" cy="3970318"/>
          </a:xfrm>
          <a:prstGeom prst="rect">
            <a:avLst/>
          </a:prstGeom>
          <a:noFill/>
        </p:spPr>
        <p:txBody>
          <a:bodyPr wrap="square" lIns="91440" tIns="45720" rIns="91440" bIns="45720" rtlCol="0" anchor="t">
            <a:spAutoFit/>
          </a:bodyPr>
          <a:lstStyle/>
          <a:p>
            <a:r>
              <a:rPr lang="en-US" sz="2800" b="1" dirty="0">
                <a:ln w="6350">
                  <a:noFill/>
                </a:ln>
                <a:solidFill>
                  <a:srgbClr val="FFFF00"/>
                </a:solidFill>
                <a:effectLst>
                  <a:outerShdw blurRad="114300" dist="101600" dir="2700000" algn="tl" rotWithShape="0">
                    <a:srgbClr val="000000">
                      <a:alpha val="40000"/>
                    </a:srgbClr>
                  </a:outerShdw>
                </a:effectLst>
                <a:latin typeface="Lucida Sans"/>
              </a:rPr>
              <a:t>Paul instructs not to cause the Holy Spirit grief. In short, believers can make the Spirit sad by our sinful actions. This ties together several critical ideas. </a:t>
            </a:r>
            <a:r>
              <a:rPr lang="en-US" sz="2800" b="1" u="sng" dirty="0">
                <a:ln w="6350">
                  <a:noFill/>
                </a:ln>
                <a:solidFill>
                  <a:srgbClr val="FFFF00"/>
                </a:solidFill>
                <a:effectLst>
                  <a:outerShdw blurRad="114300" dist="101600" dir="2700000" algn="tl" rotWithShape="0">
                    <a:srgbClr val="000000">
                      <a:alpha val="40000"/>
                    </a:srgbClr>
                  </a:outerShdw>
                </a:effectLst>
                <a:latin typeface="Lucida Sans"/>
              </a:rPr>
              <a:t>First</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 it means saved Christians are still capable of sin. </a:t>
            </a:r>
            <a:r>
              <a:rPr lang="en-US" sz="2800" b="1" u="sng" dirty="0">
                <a:ln w="6350">
                  <a:noFill/>
                </a:ln>
                <a:solidFill>
                  <a:srgbClr val="FFFF00"/>
                </a:solidFill>
                <a:effectLst>
                  <a:outerShdw blurRad="114300" dist="101600" dir="2700000" algn="tl" rotWithShape="0">
                    <a:srgbClr val="000000">
                      <a:alpha val="40000"/>
                    </a:srgbClr>
                  </a:outerShdw>
                </a:effectLst>
                <a:latin typeface="Lucida Sans"/>
              </a:rPr>
              <a:t>Second</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 it means that God does, in fact, care about how we live our lives once we are saved. </a:t>
            </a:r>
            <a:r>
              <a:rPr lang="en-US" sz="2800" b="1" u="sng" dirty="0">
                <a:ln w="6350">
                  <a:noFill/>
                </a:ln>
                <a:solidFill>
                  <a:srgbClr val="FFFF00"/>
                </a:solidFill>
                <a:effectLst>
                  <a:outerShdw blurRad="114300" dist="101600" dir="2700000" algn="tl" rotWithShape="0">
                    <a:srgbClr val="000000">
                      <a:alpha val="40000"/>
                    </a:srgbClr>
                  </a:outerShdw>
                </a:effectLst>
                <a:latin typeface="Lucida Sans"/>
              </a:rPr>
              <a:t>Third</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 it ties into eternal security because we will not be cast aside as a result </a:t>
            </a:r>
            <a:r>
              <a:rPr lang="en-US" sz="2800" b="1" dirty="0">
                <a:ln w="6350">
                  <a:noFill/>
                </a:ln>
                <a:solidFill>
                  <a:srgbClr val="FFFF66"/>
                </a:solidFill>
                <a:effectLst>
                  <a:outerShdw blurRad="114300" dist="101600" dir="2700000" algn="tl" rotWithShape="0">
                    <a:srgbClr val="000000">
                      <a:alpha val="40000"/>
                    </a:srgbClr>
                  </a:outerShdw>
                </a:effectLst>
                <a:latin typeface="Lucida Sans"/>
              </a:rPr>
              <a:t>of</a:t>
            </a:r>
            <a:r>
              <a:rPr lang="en-US" sz="2800" b="1" dirty="0">
                <a:ln w="6350">
                  <a:noFill/>
                </a:ln>
                <a:solidFill>
                  <a:srgbClr val="FFFF66"/>
                </a:solidFill>
                <a:effectLst>
                  <a:outerShdw blurRad="114300" dist="101600" dir="2700000" algn="tl" rotWithShape="0">
                    <a:srgbClr val="000000">
                      <a:alpha val="40000"/>
                    </a:srgbClr>
                  </a:outerShdw>
                </a:effectLst>
                <a:latin typeface="Lucida Sans"/>
                <a:ea typeface="+mn-lt"/>
                <a:cs typeface="+mn-lt"/>
              </a:rPr>
              <a:t> </a:t>
            </a:r>
            <a:r>
              <a:rPr lang="en-US" sz="2800" b="1" dirty="0">
                <a:ln w="6350">
                  <a:noFill/>
                </a:ln>
                <a:solidFill>
                  <a:srgbClr val="FFFF00"/>
                </a:solidFill>
                <a:effectLst>
                  <a:outerShdw blurRad="114300" dist="101600" dir="2700000" algn="tl" rotWithShape="0">
                    <a:srgbClr val="000000">
                      <a:alpha val="40000"/>
                    </a:srgbClr>
                  </a:outerShdw>
                </a:effectLst>
                <a:latin typeface="Lucida Sans"/>
                <a:ea typeface="+mn-lt"/>
                <a:cs typeface="+mn-lt"/>
              </a:rPr>
              <a:t>sin. However, </a:t>
            </a:r>
            <a:endParaRPr lang="en-US" sz="2800" b="1" dirty="0">
              <a:solidFill>
                <a:srgbClr val="FFFF00"/>
              </a:solidFill>
              <a:effectLst>
                <a:outerShdw blurRad="38100" dist="38100" dir="2700000" algn="tl">
                  <a:srgbClr val="000000">
                    <a:alpha val="43137"/>
                  </a:srgbClr>
                </a:outerShdw>
              </a:effectLst>
              <a:latin typeface="Lucida Sans"/>
            </a:endParaRPr>
          </a:p>
        </p:txBody>
      </p:sp>
    </p:spTree>
    <p:extLst>
      <p:ext uri="{BB962C8B-B14F-4D97-AF65-F5344CB8AC3E}">
        <p14:creationId xmlns:p14="http://schemas.microsoft.com/office/powerpoint/2010/main" val="4038460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995"/>
            <a:ext cx="8967431" cy="1180605"/>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49</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45830" y="1295400"/>
            <a:ext cx="8798170" cy="1384995"/>
          </a:xfrm>
          <a:prstGeom prst="rect">
            <a:avLst/>
          </a:prstGeom>
          <a:noFill/>
        </p:spPr>
        <p:txBody>
          <a:bodyPr wrap="square" lIns="91440" tIns="45720" rIns="91440" bIns="45720" rtlCol="0" anchor="t">
            <a:spAutoFit/>
          </a:bodyPr>
          <a:lstStyle/>
          <a:p>
            <a:r>
              <a:rPr lang="en-US" sz="2800" b="1" dirty="0">
                <a:ln w="6350">
                  <a:noFill/>
                </a:ln>
                <a:solidFill>
                  <a:srgbClr val="FFFF00"/>
                </a:solidFill>
                <a:effectLst>
                  <a:outerShdw blurRad="114300" dist="101600" dir="2700000" algn="tl" rotWithShape="0">
                    <a:srgbClr val="000000">
                      <a:alpha val="40000"/>
                    </a:srgbClr>
                  </a:outerShdw>
                </a:effectLst>
                <a:latin typeface="Lucida Sans"/>
              </a:rPr>
              <a:t>eternal security is not a license to sin. </a:t>
            </a:r>
            <a:r>
              <a:rPr lang="en-US" sz="2800" b="1" u="sng" dirty="0">
                <a:ln w="6350">
                  <a:noFill/>
                </a:ln>
                <a:solidFill>
                  <a:srgbClr val="FFFF00"/>
                </a:solidFill>
                <a:effectLst>
                  <a:outerShdw blurRad="114300" dist="101600" dir="2700000" algn="tl" rotWithShape="0">
                    <a:srgbClr val="000000">
                      <a:alpha val="40000"/>
                    </a:srgbClr>
                  </a:outerShdw>
                </a:effectLst>
                <a:latin typeface="Lucida Sans"/>
              </a:rPr>
              <a:t>Fourth</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 we need not fear losing the Spirit (</a:t>
            </a:r>
            <a:r>
              <a:rPr lang="en-US" sz="2800" b="1" dirty="0">
                <a:ln w="6350">
                  <a:noFill/>
                </a:ln>
                <a:solidFill>
                  <a:prstClr val="white"/>
                </a:solidFill>
                <a:effectLst>
                  <a:outerShdw blurRad="114300" dist="101600" dir="2700000" algn="tl" rotWithShape="0">
                    <a:srgbClr val="000000">
                      <a:alpha val="40000"/>
                    </a:srgbClr>
                  </a:outerShdw>
                </a:effectLst>
                <a:latin typeface="Lucida Sans"/>
              </a:rPr>
              <a:t>Romans 8:38–39</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 but should fear grieving the Spirit. </a:t>
            </a:r>
            <a:endParaRPr lang="en-US" sz="2800" b="1">
              <a:solidFill>
                <a:srgbClr val="FFFF66"/>
              </a:solidFill>
              <a:effectLst>
                <a:outerShdw blurRad="38100" dist="38100" dir="2700000" algn="tl">
                  <a:srgbClr val="000000">
                    <a:alpha val="43137"/>
                  </a:srgbClr>
                </a:outerShdw>
              </a:effectLst>
            </a:endParaRPr>
          </a:p>
        </p:txBody>
      </p:sp>
      <p:pic>
        <p:nvPicPr>
          <p:cNvPr id="3" name="Picture 3" descr="A picture containing logo&#10;&#10;Description automatically generated">
            <a:extLst>
              <a:ext uri="{FF2B5EF4-FFF2-40B4-BE49-F238E27FC236}">
                <a16:creationId xmlns:a16="http://schemas.microsoft.com/office/drawing/2014/main" xmlns="" id="{27DDEB05-8376-2DAF-FAEC-2170D6F7E932}"/>
              </a:ext>
            </a:extLst>
          </p:cNvPr>
          <p:cNvPicPr>
            <a:picLocks noChangeAspect="1"/>
          </p:cNvPicPr>
          <p:nvPr/>
        </p:nvPicPr>
        <p:blipFill>
          <a:blip r:embed="rId3"/>
          <a:stretch>
            <a:fillRect/>
          </a:stretch>
        </p:blipFill>
        <p:spPr>
          <a:xfrm>
            <a:off x="1900990" y="2683489"/>
            <a:ext cx="5630778" cy="3981558"/>
          </a:xfrm>
          <a:prstGeom prst="rect">
            <a:avLst/>
          </a:prstGeom>
        </p:spPr>
      </p:pic>
    </p:spTree>
    <p:extLst>
      <p:ext uri="{BB962C8B-B14F-4D97-AF65-F5344CB8AC3E}">
        <p14:creationId xmlns:p14="http://schemas.microsoft.com/office/powerpoint/2010/main" val="20645650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4:1-7 THE WALK - PRESERVING THE UNITY OF THE SPIRIT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4" name="TextBox 3"/>
          <p:cNvSpPr txBox="1"/>
          <p:nvPr/>
        </p:nvSpPr>
        <p:spPr>
          <a:xfrm>
            <a:off x="282724" y="1447800"/>
            <a:ext cx="8686800" cy="1077218"/>
          </a:xfrm>
          <a:prstGeom prst="rect">
            <a:avLst/>
          </a:prstGeom>
          <a:noFill/>
        </p:spPr>
        <p:txBody>
          <a:bodyPr wrap="square" rtlCol="0">
            <a:spAutoFit/>
          </a:bodyPr>
          <a:lstStyle/>
          <a:p>
            <a:r>
              <a:rPr lang="en-US" sz="3200" b="1">
                <a:solidFill>
                  <a:srgbClr val="FFFF00"/>
                </a:solidFill>
              </a:rPr>
              <a:t>4.3</a:t>
            </a:r>
            <a:r>
              <a:rPr lang="en-US" sz="3200" b="1">
                <a:solidFill>
                  <a:srgbClr val="0070C0"/>
                </a:solidFill>
              </a:rPr>
              <a:t> </a:t>
            </a:r>
            <a:r>
              <a:rPr lang="en-US" sz="3200" b="1" err="1">
                <a:solidFill>
                  <a:prstClr val="white"/>
                </a:solidFill>
              </a:rPr>
              <a:t>Endeavouring</a:t>
            </a:r>
            <a:r>
              <a:rPr lang="en-US" sz="3200" b="1">
                <a:solidFill>
                  <a:prstClr val="white"/>
                </a:solidFill>
              </a:rPr>
              <a:t> to keep the unity of the Spirit in the bond of peace.</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5</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71838" y="2438400"/>
            <a:ext cx="8798170" cy="3539430"/>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This verse adds an additional characteristic to the 4 mentioned in the previous verse. Passion for unity with other Christians. Paul often spoke of Christians as being together as a body is one unit made of separate </a:t>
            </a:r>
            <a:r>
              <a:rPr lang="en-US" sz="3200" b="1" dirty="0" smtClean="0">
                <a:ln w="6350">
                  <a:noFill/>
                </a:ln>
                <a:solidFill>
                  <a:srgbClr val="FFFF00"/>
                </a:solidFill>
                <a:effectLst>
                  <a:outerShdw blurRad="114300" dist="101600" dir="2700000" algn="tl" rotWithShape="0">
                    <a:srgbClr val="000000">
                      <a:alpha val="40000"/>
                    </a:srgbClr>
                  </a:outerShdw>
                </a:effectLst>
              </a:rPr>
              <a:t>members. This </a:t>
            </a:r>
            <a:r>
              <a:rPr lang="en-US" sz="3200" b="1" dirty="0">
                <a:ln w="6350">
                  <a:noFill/>
                </a:ln>
                <a:solidFill>
                  <a:srgbClr val="FFFF00"/>
                </a:solidFill>
                <a:effectLst>
                  <a:outerShdw blurRad="114300" dist="101600" dir="2700000" algn="tl" rotWithShape="0">
                    <a:srgbClr val="000000">
                      <a:alpha val="40000"/>
                    </a:srgbClr>
                  </a:outerShdw>
                </a:effectLst>
              </a:rPr>
              <a:t>unity should also take place "in the bond of peace."</a:t>
            </a:r>
            <a:endParaRPr lang="en-US" sz="3200" b="1" dirty="0">
              <a:solidFill>
                <a:srgbClr val="FF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17161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995"/>
            <a:ext cx="8967431" cy="1180605"/>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4" name="TextBox 3"/>
          <p:cNvSpPr txBox="1"/>
          <p:nvPr/>
        </p:nvSpPr>
        <p:spPr>
          <a:xfrm>
            <a:off x="304800" y="1295400"/>
            <a:ext cx="8686800" cy="1569660"/>
          </a:xfrm>
          <a:prstGeom prst="rect">
            <a:avLst/>
          </a:prstGeom>
          <a:noFill/>
        </p:spPr>
        <p:txBody>
          <a:bodyPr wrap="square" rtlCol="0">
            <a:spAutoFit/>
          </a:bodyPr>
          <a:lstStyle/>
          <a:p>
            <a:r>
              <a:rPr lang="en-US" sz="3200" b="1">
                <a:solidFill>
                  <a:srgbClr val="FFFF00"/>
                </a:solidFill>
              </a:rPr>
              <a:t>4.31</a:t>
            </a:r>
            <a:r>
              <a:rPr lang="en-US" sz="3200" b="1">
                <a:solidFill>
                  <a:srgbClr val="0070C0"/>
                </a:solidFill>
              </a:rPr>
              <a:t> </a:t>
            </a:r>
            <a:r>
              <a:rPr lang="en-US" sz="3200" b="1">
                <a:solidFill>
                  <a:prstClr val="white"/>
                </a:solidFill>
              </a:rPr>
              <a:t>Let all bitterness, and wrath, and anger, and </a:t>
            </a:r>
            <a:r>
              <a:rPr lang="en-US" sz="3200" b="1" err="1">
                <a:solidFill>
                  <a:prstClr val="white"/>
                </a:solidFill>
              </a:rPr>
              <a:t>clamour</a:t>
            </a:r>
            <a:r>
              <a:rPr lang="en-US" sz="3200" b="1">
                <a:solidFill>
                  <a:prstClr val="white"/>
                </a:solidFill>
              </a:rPr>
              <a:t>, and evil speaking, be put away from you, with all malice:</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50</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71397" y="2743199"/>
            <a:ext cx="8810368" cy="3970318"/>
          </a:xfrm>
          <a:prstGeom prst="rect">
            <a:avLst/>
          </a:prstGeom>
          <a:noFill/>
        </p:spPr>
        <p:txBody>
          <a:bodyPr wrap="square" lIns="91440" tIns="45720" rIns="91440" bIns="45720" rtlCol="0" anchor="t">
            <a:spAutoFit/>
          </a:bodyPr>
          <a:lstStyle/>
          <a:p>
            <a:r>
              <a:rPr lang="en-US" sz="2800" b="1" dirty="0">
                <a:ln w="6350">
                  <a:noFill/>
                </a:ln>
                <a:solidFill>
                  <a:srgbClr val="FFFF00"/>
                </a:solidFill>
                <a:effectLst>
                  <a:outerShdw blurRad="114300" dist="101600" dir="2700000" algn="tl" rotWithShape="0">
                    <a:srgbClr val="000000">
                      <a:alpha val="40000"/>
                    </a:srgbClr>
                  </a:outerShdw>
                </a:effectLst>
                <a:latin typeface="Lucida Sans"/>
              </a:rPr>
              <a:t>Six areas of sin Christians should make a conscious effort to avoid. </a:t>
            </a:r>
            <a:r>
              <a:rPr lang="en-US" sz="2800" b="1" u="sng" dirty="0">
                <a:ln w="6350">
                  <a:noFill/>
                </a:ln>
                <a:solidFill>
                  <a:srgbClr val="FFFF00"/>
                </a:solidFill>
                <a:effectLst>
                  <a:outerShdw blurRad="114300" dist="101600" dir="2700000" algn="tl" rotWithShape="0">
                    <a:srgbClr val="000000">
                      <a:alpha val="40000"/>
                    </a:srgbClr>
                  </a:outerShdw>
                </a:effectLst>
                <a:latin typeface="Lucida Sans"/>
              </a:rPr>
              <a:t>First</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 is bitterness, a defect in our attitude which can cause trouble with other people. Bitterness is closely related to jealousy and to dissatisfaction. </a:t>
            </a:r>
            <a:r>
              <a:rPr lang="en-US" sz="2800" b="1" u="sng" dirty="0">
                <a:ln w="6350">
                  <a:noFill/>
                </a:ln>
                <a:solidFill>
                  <a:srgbClr val="FFFF00"/>
                </a:solidFill>
                <a:effectLst>
                  <a:outerShdw blurRad="114300" dist="101600" dir="2700000" algn="tl" rotWithShape="0">
                    <a:srgbClr val="000000">
                      <a:alpha val="40000"/>
                    </a:srgbClr>
                  </a:outerShdw>
                </a:effectLst>
                <a:latin typeface="Lucida Sans"/>
              </a:rPr>
              <a:t>Second </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to be "put away" is wrath which implies something hot, fierce, and passionate. Wrath which boils over to the point that it controls us, causing us to </a:t>
            </a:r>
            <a:r>
              <a:rPr lang="en-US" sz="2800" b="1" dirty="0">
                <a:ln w="6350">
                  <a:noFill/>
                </a:ln>
                <a:solidFill>
                  <a:srgbClr val="FFFF00"/>
                </a:solidFill>
                <a:effectLst>
                  <a:outerShdw blurRad="114300" dist="101600" dir="2700000" algn="tl" rotWithShape="0">
                    <a:srgbClr val="000000">
                      <a:alpha val="40000"/>
                    </a:srgbClr>
                  </a:outerShdw>
                </a:effectLst>
                <a:latin typeface="Lucida Sans"/>
                <a:ea typeface="+mn-lt"/>
                <a:cs typeface="+mn-lt"/>
              </a:rPr>
              <a:t>act</a:t>
            </a:r>
            <a:r>
              <a:rPr lang="en-US" sz="2800" b="1" dirty="0">
                <a:ln w="6350">
                  <a:noFill/>
                </a:ln>
                <a:solidFill>
                  <a:srgbClr val="FFFF66"/>
                </a:solidFill>
                <a:effectLst>
                  <a:outerShdw blurRad="114300" dist="101600" dir="2700000" algn="tl" rotWithShape="0">
                    <a:srgbClr val="000000">
                      <a:alpha val="40000"/>
                    </a:srgbClr>
                  </a:outerShdw>
                </a:effectLst>
                <a:latin typeface="Lucida Sans"/>
                <a:ea typeface="+mn-lt"/>
                <a:cs typeface="+mn-lt"/>
              </a:rPr>
              <a:t> </a:t>
            </a:r>
            <a:r>
              <a:rPr lang="en-US" sz="2800" b="1" dirty="0">
                <a:ln w="6350">
                  <a:noFill/>
                </a:ln>
                <a:solidFill>
                  <a:srgbClr val="FFFF00"/>
                </a:solidFill>
                <a:effectLst>
                  <a:outerShdw blurRad="114300" dist="101600" dir="2700000" algn="tl" rotWithShape="0">
                    <a:srgbClr val="000000">
                      <a:alpha val="40000"/>
                    </a:srgbClr>
                  </a:outerShdw>
                </a:effectLst>
                <a:latin typeface="Lucida Sans"/>
                <a:ea typeface="+mn-lt"/>
                <a:cs typeface="+mn-lt"/>
              </a:rPr>
              <a:t>wildly or carelessly.</a:t>
            </a:r>
            <a:r>
              <a:rPr lang="en-US" sz="2800" b="1" dirty="0">
                <a:ln w="6350">
                  <a:noFill/>
                </a:ln>
                <a:solidFill>
                  <a:srgbClr val="FFFF66"/>
                </a:solidFill>
                <a:effectLst>
                  <a:outerShdw blurRad="114300" dist="101600" dir="2700000" algn="tl" rotWithShape="0">
                    <a:srgbClr val="000000">
                      <a:alpha val="40000"/>
                    </a:srgbClr>
                  </a:outerShdw>
                </a:effectLst>
                <a:latin typeface="Lucida Sans"/>
                <a:ea typeface="+mn-lt"/>
                <a:cs typeface="+mn-lt"/>
              </a:rPr>
              <a:t> </a:t>
            </a:r>
            <a:endParaRPr lang="en-US" sz="2800" b="1" dirty="0">
              <a:ln w="6350">
                <a:noFill/>
              </a:ln>
              <a:solidFill>
                <a:srgbClr val="FFFF66"/>
              </a:solidFill>
              <a:effectLst>
                <a:outerShdw blurRad="114300" dist="101600" dir="2700000" algn="tl" rotWithShape="0">
                  <a:srgbClr val="000000">
                    <a:alpha val="40000"/>
                  </a:srgbClr>
                </a:outerShdw>
              </a:effectLst>
              <a:latin typeface="Lucida Sans"/>
            </a:endParaRPr>
          </a:p>
        </p:txBody>
      </p:sp>
    </p:spTree>
    <p:extLst>
      <p:ext uri="{BB962C8B-B14F-4D97-AF65-F5344CB8AC3E}">
        <p14:creationId xmlns:p14="http://schemas.microsoft.com/office/powerpoint/2010/main" val="18495479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995"/>
            <a:ext cx="8967431" cy="1180605"/>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51</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33632" y="1219200"/>
            <a:ext cx="8810368" cy="5262979"/>
          </a:xfrm>
          <a:prstGeom prst="rect">
            <a:avLst/>
          </a:prstGeom>
          <a:noFill/>
        </p:spPr>
        <p:txBody>
          <a:bodyPr wrap="square" lIns="91440" tIns="45720" rIns="91440" bIns="45720" rtlCol="0" anchor="t">
            <a:spAutoFit/>
          </a:bodyPr>
          <a:lstStyle/>
          <a:p>
            <a:r>
              <a:rPr lang="en-US" sz="2800" b="1" u="sng" dirty="0">
                <a:ln w="6350">
                  <a:noFill/>
                </a:ln>
                <a:solidFill>
                  <a:srgbClr val="FFFF00"/>
                </a:solidFill>
                <a:effectLst>
                  <a:outerShdw blurRad="114300" dist="101600" dir="2700000" algn="tl" rotWithShape="0">
                    <a:srgbClr val="000000">
                      <a:alpha val="40000"/>
                    </a:srgbClr>
                  </a:outerShdw>
                </a:effectLst>
                <a:latin typeface="Lucida Sans"/>
              </a:rPr>
              <a:t>Third</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 Paul notes anger. His reference here is to worldly type of anger, which results from frustrations in life. Irritations and annoyances cannot always be avoided, but we can work to limit how much anger we express in our lives. </a:t>
            </a:r>
            <a:r>
              <a:rPr lang="en-US" sz="2800" b="1" u="sng" dirty="0">
                <a:ln w="6350">
                  <a:noFill/>
                </a:ln>
                <a:solidFill>
                  <a:srgbClr val="FFFF00"/>
                </a:solidFill>
                <a:effectLst>
                  <a:outerShdw blurRad="114300" dist="101600" dir="2700000" algn="tl" rotWithShape="0">
                    <a:srgbClr val="000000">
                      <a:alpha val="40000"/>
                    </a:srgbClr>
                  </a:outerShdw>
                </a:effectLst>
                <a:latin typeface="Lucida Sans"/>
              </a:rPr>
              <a:t>Fourth</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 is </a:t>
            </a:r>
            <a:r>
              <a:rPr lang="en-US" sz="2800" b="1" dirty="0" err="1">
                <a:ln w="6350">
                  <a:noFill/>
                </a:ln>
                <a:solidFill>
                  <a:srgbClr val="FFFF00"/>
                </a:solidFill>
                <a:effectLst>
                  <a:outerShdw blurRad="114300" dist="101600" dir="2700000" algn="tl" rotWithShape="0">
                    <a:srgbClr val="000000">
                      <a:alpha val="40000"/>
                    </a:srgbClr>
                  </a:outerShdw>
                </a:effectLst>
                <a:latin typeface="Lucida Sans"/>
              </a:rPr>
              <a:t>clamour</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 This term implies noise, commotion, and uproar (</a:t>
            </a:r>
            <a:r>
              <a:rPr lang="en-US" sz="2800" b="1" dirty="0">
                <a:ln w="6350">
                  <a:noFill/>
                </a:ln>
                <a:solidFill>
                  <a:prstClr val="white"/>
                </a:solidFill>
                <a:effectLst>
                  <a:outerShdw blurRad="114300" dist="101600" dir="2700000" algn="tl" rotWithShape="0">
                    <a:srgbClr val="000000">
                      <a:alpha val="40000"/>
                    </a:srgbClr>
                  </a:outerShdw>
                </a:effectLst>
                <a:latin typeface="Lucida Sans"/>
              </a:rPr>
              <a:t>Acts 23:9</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 Believers are not to be known as obnoxious, riotous, troublemaking, annoying people. </a:t>
            </a:r>
            <a:r>
              <a:rPr lang="en-US" sz="2800" b="1" u="sng" dirty="0">
                <a:ln w="6350">
                  <a:noFill/>
                </a:ln>
                <a:solidFill>
                  <a:srgbClr val="FFFF00"/>
                </a:solidFill>
                <a:effectLst>
                  <a:outerShdw blurRad="114300" dist="101600" dir="2700000" algn="tl" rotWithShape="0">
                    <a:srgbClr val="000000">
                      <a:alpha val="40000"/>
                    </a:srgbClr>
                  </a:outerShdw>
                </a:effectLst>
                <a:latin typeface="Lucida Sans"/>
              </a:rPr>
              <a:t>Fifth</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 Paul warns against evil speaking or slander, which involves speaking lies about others. The concept </a:t>
            </a:r>
            <a:r>
              <a:rPr lang="en-US" sz="2800" b="1" dirty="0">
                <a:ln w="6350">
                  <a:noFill/>
                </a:ln>
                <a:solidFill>
                  <a:srgbClr val="FFFF00"/>
                </a:solidFill>
                <a:effectLst>
                  <a:outerShdw blurRad="114300" dist="101600" dir="2700000" algn="tl" rotWithShape="0">
                    <a:srgbClr val="000000">
                      <a:alpha val="40000"/>
                    </a:srgbClr>
                  </a:outerShdw>
                </a:effectLst>
                <a:latin typeface="Lucida Sans"/>
                <a:ea typeface="+mn-lt"/>
                <a:cs typeface="+mn-lt"/>
              </a:rPr>
              <a:t>of slander doesn't only include lies,</a:t>
            </a:r>
            <a:endParaRPr lang="en-US" sz="2800" b="1" dirty="0">
              <a:ln w="6350">
                <a:noFill/>
              </a:ln>
              <a:solidFill>
                <a:srgbClr val="FFFF00"/>
              </a:solidFill>
              <a:effectLst>
                <a:outerShdw blurRad="114300" dist="101600" dir="2700000" algn="tl" rotWithShape="0">
                  <a:srgbClr val="000000">
                    <a:alpha val="40000"/>
                  </a:srgbClr>
                </a:outerShdw>
              </a:effectLst>
              <a:latin typeface="Lucida Sans"/>
            </a:endParaRPr>
          </a:p>
        </p:txBody>
      </p:sp>
    </p:spTree>
    <p:extLst>
      <p:ext uri="{BB962C8B-B14F-4D97-AF65-F5344CB8AC3E}">
        <p14:creationId xmlns:p14="http://schemas.microsoft.com/office/powerpoint/2010/main" val="39905279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995"/>
            <a:ext cx="8967431" cy="1180605"/>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52</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33632" y="1219200"/>
            <a:ext cx="8810368" cy="3970318"/>
          </a:xfrm>
          <a:prstGeom prst="rect">
            <a:avLst/>
          </a:prstGeom>
          <a:noFill/>
        </p:spPr>
        <p:txBody>
          <a:bodyPr wrap="square" lIns="91440" tIns="45720" rIns="91440" bIns="45720" rtlCol="0" anchor="t">
            <a:spAutoFit/>
          </a:bodyPr>
          <a:lstStyle/>
          <a:p>
            <a:r>
              <a:rPr lang="en-US" sz="2800" b="1" dirty="0">
                <a:ln w="6350">
                  <a:noFill/>
                </a:ln>
                <a:solidFill>
                  <a:srgbClr val="FFFF00"/>
                </a:solidFill>
                <a:effectLst>
                  <a:outerShdw blurRad="114300" dist="101600" dir="2700000" algn="tl" rotWithShape="0">
                    <a:srgbClr val="000000">
                      <a:alpha val="40000"/>
                    </a:srgbClr>
                  </a:outerShdw>
                </a:effectLst>
                <a:latin typeface="Lucida Sans"/>
                <a:ea typeface="+mn-lt"/>
                <a:cs typeface="+mn-lt"/>
              </a:rPr>
              <a:t>however. </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Any attempt to put others down, in an inappropriate way, is still "slander.“ </a:t>
            </a:r>
            <a:r>
              <a:rPr lang="en-US" sz="2800" b="1" u="sng" dirty="0">
                <a:ln w="6350">
                  <a:noFill/>
                </a:ln>
                <a:solidFill>
                  <a:srgbClr val="FFFF00"/>
                </a:solidFill>
                <a:effectLst>
                  <a:outerShdw blurRad="114300" dist="101600" dir="2700000" algn="tl" rotWithShape="0">
                    <a:srgbClr val="000000">
                      <a:alpha val="40000"/>
                    </a:srgbClr>
                  </a:outerShdw>
                </a:effectLst>
                <a:latin typeface="Lucida Sans"/>
              </a:rPr>
              <a:t>Sixth</a:t>
            </a:r>
            <a:r>
              <a:rPr lang="en-US" sz="2800" b="1" dirty="0">
                <a:ln w="6350">
                  <a:noFill/>
                </a:ln>
                <a:solidFill>
                  <a:srgbClr val="FFFF00"/>
                </a:solidFill>
                <a:effectLst>
                  <a:outerShdw blurRad="114300" dist="101600" dir="2700000" algn="tl" rotWithShape="0">
                    <a:srgbClr val="000000">
                      <a:alpha val="40000"/>
                    </a:srgbClr>
                  </a:outerShdw>
                </a:effectLst>
                <a:latin typeface="Lucida Sans"/>
              </a:rPr>
              <a:t>, Paul adds malice which implies evil intent. The word carries the idea of deliberate harm, or an intent to injure. This attitude actively hopes to see others suffer consequences, harms, or troubles. Malice is the attitude which leads to revenge. Believers are not to be known for evil, but are to overcome evil with good.</a:t>
            </a:r>
            <a:endParaRPr lang="en-US">
              <a:solidFill>
                <a:prstClr val="white"/>
              </a:solidFill>
            </a:endParaRPr>
          </a:p>
        </p:txBody>
      </p:sp>
    </p:spTree>
    <p:extLst>
      <p:ext uri="{BB962C8B-B14F-4D97-AF65-F5344CB8AC3E}">
        <p14:creationId xmlns:p14="http://schemas.microsoft.com/office/powerpoint/2010/main" val="21605910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995"/>
            <a:ext cx="8967431" cy="1104405"/>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4" name="TextBox 3"/>
          <p:cNvSpPr txBox="1"/>
          <p:nvPr/>
        </p:nvSpPr>
        <p:spPr>
          <a:xfrm>
            <a:off x="395859" y="1219200"/>
            <a:ext cx="8616051" cy="1569660"/>
          </a:xfrm>
          <a:prstGeom prst="rect">
            <a:avLst/>
          </a:prstGeom>
          <a:noFill/>
        </p:spPr>
        <p:txBody>
          <a:bodyPr wrap="square" rtlCol="0">
            <a:spAutoFit/>
          </a:bodyPr>
          <a:lstStyle/>
          <a:p>
            <a:r>
              <a:rPr lang="en-US" sz="3200" b="1">
                <a:solidFill>
                  <a:srgbClr val="FFFF00"/>
                </a:solidFill>
              </a:rPr>
              <a:t>4.32</a:t>
            </a:r>
            <a:r>
              <a:rPr lang="en-US" sz="3200" b="1">
                <a:solidFill>
                  <a:srgbClr val="0070C0"/>
                </a:solidFill>
              </a:rPr>
              <a:t> </a:t>
            </a:r>
            <a:r>
              <a:rPr lang="en-US" sz="3200" b="1">
                <a:solidFill>
                  <a:prstClr val="white"/>
                </a:solidFill>
              </a:rPr>
              <a:t>And be ye kind one to another, tenderhearted, forgiving one another, even as God for Christ's sake hath forgiven you.</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53</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04799" y="2667000"/>
            <a:ext cx="8798170" cy="3970318"/>
          </a:xfrm>
          <a:prstGeom prst="rect">
            <a:avLst/>
          </a:prstGeom>
          <a:noFill/>
        </p:spPr>
        <p:txBody>
          <a:bodyPr wrap="square" lIns="91440" tIns="45720" rIns="91440" bIns="45720" rtlCol="0" anchor="t">
            <a:spAutoFit/>
          </a:bodyPr>
          <a:lstStyle/>
          <a:p>
            <a:r>
              <a:rPr lang="en-US" sz="2800" b="1" dirty="0">
                <a:ln w="6350">
                  <a:noFill/>
                </a:ln>
                <a:solidFill>
                  <a:srgbClr val="FFFF00"/>
                </a:solidFill>
                <a:effectLst>
                  <a:outerShdw blurRad="114300" dist="101600" dir="2700000" algn="tl" rotWithShape="0">
                    <a:srgbClr val="000000">
                      <a:alpha val="40000"/>
                    </a:srgbClr>
                  </a:outerShdw>
                </a:effectLst>
                <a:latin typeface="Lucida Sans"/>
              </a:rPr>
              <a:t>As Christians we should exhibit kindness. The focus is for genuine compassion for other believers in the congregation. We should be tenderhearted, showing sympathy. Believers are not to be known for a harsh attitude, but rather for having </a:t>
            </a:r>
            <a:r>
              <a:rPr lang="en-US" sz="2800" b="1" dirty="0">
                <a:ln w="6350">
                  <a:noFill/>
                </a:ln>
                <a:solidFill>
                  <a:srgbClr val="FFFF00"/>
                </a:solidFill>
                <a:effectLst>
                  <a:outerShdw blurRad="114300" dist="101600" dir="2700000" algn="tl" rotWithShape="0">
                    <a:srgbClr val="000000">
                      <a:alpha val="40000"/>
                    </a:srgbClr>
                  </a:outerShdw>
                </a:effectLst>
                <a:latin typeface="Lucida Sans"/>
                <a:ea typeface="+mn-lt"/>
                <a:cs typeface="+mn-lt"/>
              </a:rPr>
              <a:t>compassion toward others. Paul commands believers to forgive one another. Forgiveness is a unique characteristic of the Christian faith. Paul’s instruction comes </a:t>
            </a:r>
            <a:endParaRPr lang="en-US" sz="2800" b="1" dirty="0">
              <a:solidFill>
                <a:srgbClr val="FFFF66"/>
              </a:solidFill>
              <a:effectLst>
                <a:outerShdw blurRad="38100" dist="38100" dir="2700000" algn="tl">
                  <a:srgbClr val="000000">
                    <a:alpha val="43137"/>
                  </a:srgbClr>
                </a:outerShdw>
              </a:effectLst>
              <a:latin typeface="Lucida Sans"/>
            </a:endParaRPr>
          </a:p>
        </p:txBody>
      </p:sp>
    </p:spTree>
    <p:extLst>
      <p:ext uri="{BB962C8B-B14F-4D97-AF65-F5344CB8AC3E}">
        <p14:creationId xmlns:p14="http://schemas.microsoft.com/office/powerpoint/2010/main" val="16320956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995"/>
            <a:ext cx="8967431" cy="1104405"/>
          </a:xfrm>
        </p:spPr>
        <p:txBody>
          <a:bodyPr>
            <a:noAutofit/>
          </a:bodyPr>
          <a:lstStyle/>
          <a:p>
            <a:r>
              <a:rPr lang="en-US" sz="3600">
                <a:solidFill>
                  <a:srgbClr val="FFFF00"/>
                </a:solidFill>
              </a:rPr>
              <a:t>EPHESIANS 4:20-32 THE WALK - AS LEARNED FROM CHRIST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54</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345830" y="1219200"/>
            <a:ext cx="8798170" cy="1384995"/>
          </a:xfrm>
          <a:prstGeom prst="rect">
            <a:avLst/>
          </a:prstGeom>
          <a:noFill/>
        </p:spPr>
        <p:txBody>
          <a:bodyPr wrap="square" lIns="91440" tIns="45720" rIns="91440" bIns="45720" rtlCol="0" anchor="t">
            <a:spAutoFit/>
          </a:bodyPr>
          <a:lstStyle/>
          <a:p>
            <a:r>
              <a:rPr lang="en-US" sz="2800" b="1" dirty="0">
                <a:ln w="6350">
                  <a:noFill/>
                </a:ln>
                <a:solidFill>
                  <a:srgbClr val="FFFF00"/>
                </a:solidFill>
                <a:effectLst>
                  <a:outerShdw blurRad="114300" dist="101600" dir="2700000" algn="tl" rotWithShape="0">
                    <a:srgbClr val="000000">
                      <a:alpha val="40000"/>
                    </a:srgbClr>
                  </a:outerShdw>
                </a:effectLst>
                <a:latin typeface="Lucida Sans"/>
              </a:rPr>
              <a:t>with an explanation, referring to the forgiveness believers have received from Christ. </a:t>
            </a:r>
            <a:endParaRPr lang="en-US" sz="2800" b="1">
              <a:solidFill>
                <a:srgbClr val="FFFF66"/>
              </a:solidFill>
              <a:effectLst>
                <a:outerShdw blurRad="38100" dist="38100" dir="2700000" algn="tl">
                  <a:srgbClr val="000000">
                    <a:alpha val="43137"/>
                  </a:srgbClr>
                </a:outerShdw>
              </a:effectLst>
            </a:endParaRPr>
          </a:p>
        </p:txBody>
      </p:sp>
      <p:pic>
        <p:nvPicPr>
          <p:cNvPr id="3" name="Picture 3" descr="Graphical user interface&#10;&#10;Description automatically generated">
            <a:extLst>
              <a:ext uri="{FF2B5EF4-FFF2-40B4-BE49-F238E27FC236}">
                <a16:creationId xmlns:a16="http://schemas.microsoft.com/office/drawing/2014/main" xmlns="" id="{49564BED-D586-01CA-A236-C35444090B92}"/>
              </a:ext>
            </a:extLst>
          </p:cNvPr>
          <p:cNvPicPr>
            <a:picLocks noChangeAspect="1"/>
          </p:cNvPicPr>
          <p:nvPr/>
        </p:nvPicPr>
        <p:blipFill>
          <a:blip r:embed="rId3"/>
          <a:stretch>
            <a:fillRect/>
          </a:stretch>
        </p:blipFill>
        <p:spPr>
          <a:xfrm>
            <a:off x="1612232" y="2147637"/>
            <a:ext cx="6051884" cy="4535903"/>
          </a:xfrm>
          <a:prstGeom prst="rect">
            <a:avLst/>
          </a:prstGeom>
        </p:spPr>
      </p:pic>
    </p:spTree>
    <p:extLst>
      <p:ext uri="{BB962C8B-B14F-4D97-AF65-F5344CB8AC3E}">
        <p14:creationId xmlns:p14="http://schemas.microsoft.com/office/powerpoint/2010/main" val="37260296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95400"/>
            <a:ext cx="6858000" cy="4038600"/>
          </a:xfrm>
        </p:spPr>
        <p:txBody>
          <a:bodyPr>
            <a:noAutofit/>
          </a:bodyPr>
          <a:lstStyle/>
          <a:p>
            <a:r>
              <a:rPr lang="en-US" sz="720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THIS CONCLUDES</a:t>
            </a:r>
            <a:br>
              <a:rPr lang="en-US" sz="720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720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EPHESIANS</a:t>
            </a:r>
            <a:br>
              <a:rPr lang="en-US" sz="720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720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CHAPTER 4</a:t>
            </a: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smtClean="0">
                <a:solidFill>
                  <a:prstClr val="white"/>
                </a:solidFill>
              </a:rPr>
              <a:pPr>
                <a:defRPr/>
              </a:pPr>
              <a:t>55</a:t>
            </a:fld>
            <a:endParaRPr lang="en-US" sz="120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Tree>
    <p:extLst>
      <p:ext uri="{BB962C8B-B14F-4D97-AF65-F5344CB8AC3E}">
        <p14:creationId xmlns:p14="http://schemas.microsoft.com/office/powerpoint/2010/main" val="39815845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4:1-7 THE WALK - PRESERVING THE UNITY OF THE SPIRIT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4" name="TextBox 3"/>
          <p:cNvSpPr txBox="1"/>
          <p:nvPr/>
        </p:nvSpPr>
        <p:spPr>
          <a:xfrm>
            <a:off x="282724" y="1447800"/>
            <a:ext cx="8686800" cy="1077218"/>
          </a:xfrm>
          <a:prstGeom prst="rect">
            <a:avLst/>
          </a:prstGeom>
          <a:noFill/>
        </p:spPr>
        <p:txBody>
          <a:bodyPr wrap="square" rtlCol="0">
            <a:spAutoFit/>
          </a:bodyPr>
          <a:lstStyle/>
          <a:p>
            <a:r>
              <a:rPr lang="en-US" sz="3200" b="1">
                <a:solidFill>
                  <a:srgbClr val="FFFF00"/>
                </a:solidFill>
              </a:rPr>
              <a:t>4.4</a:t>
            </a:r>
            <a:r>
              <a:rPr lang="en-US" sz="3200" b="1">
                <a:solidFill>
                  <a:srgbClr val="0070C0"/>
                </a:solidFill>
              </a:rPr>
              <a:t> </a:t>
            </a:r>
            <a:r>
              <a:rPr lang="en-US" sz="3200" b="1">
                <a:solidFill>
                  <a:prstClr val="white"/>
                </a:solidFill>
              </a:rPr>
              <a:t>There is one body, and one Spirit, even as ye are called in one hope of your calling;</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6</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71838" y="2438400"/>
            <a:ext cx="8798170" cy="4031873"/>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This verse begins a classic repetition of "ones," running through verse 6. By repeating the concept of "one-ness," and "unity," it emphasizes the closeness and harmony we are meant to demonstrate as believers. </a:t>
            </a:r>
            <a:r>
              <a:rPr lang="en-US" sz="3200" b="1" u="sng" dirty="0" smtClean="0">
                <a:ln w="6350">
                  <a:noFill/>
                </a:ln>
                <a:solidFill>
                  <a:srgbClr val="FFFF00"/>
                </a:solidFill>
                <a:effectLst>
                  <a:outerShdw blurRad="114300" dist="101600" dir="2700000" algn="tl" rotWithShape="0">
                    <a:srgbClr val="000000">
                      <a:alpha val="40000"/>
                    </a:srgbClr>
                  </a:outerShdw>
                </a:effectLst>
              </a:rPr>
              <a:t>First</a:t>
            </a:r>
            <a:r>
              <a:rPr lang="en-US" sz="3200" b="1" dirty="0">
                <a:ln w="6350">
                  <a:noFill/>
                </a:ln>
                <a:solidFill>
                  <a:srgbClr val="FFFF00"/>
                </a:solidFill>
                <a:effectLst>
                  <a:outerShdw blurRad="114300" dist="101600" dir="2700000" algn="tl" rotWithShape="0">
                    <a:srgbClr val="000000">
                      <a:alpha val="40000"/>
                    </a:srgbClr>
                  </a:outerShdw>
                </a:effectLst>
              </a:rPr>
              <a:t>, every saved believer in Christ is a member of one body, even if they consider themselves part of some </a:t>
            </a:r>
            <a:r>
              <a:rPr lang="en-US" sz="3200" b="1" dirty="0" smtClean="0">
                <a:ln w="6350">
                  <a:noFill/>
                </a:ln>
                <a:solidFill>
                  <a:srgbClr val="FFFF00"/>
                </a:solidFill>
                <a:effectLst>
                  <a:outerShdw blurRad="114300" dist="101600" dir="2700000" algn="tl" rotWithShape="0">
                    <a:srgbClr val="000000">
                      <a:alpha val="40000"/>
                    </a:srgbClr>
                  </a:outerShdw>
                </a:effectLst>
              </a:rPr>
              <a:t>secondary denomination</a:t>
            </a:r>
            <a:r>
              <a:rPr lang="en-US" sz="3200" b="1" dirty="0">
                <a:ln w="6350">
                  <a:noFill/>
                </a:ln>
                <a:solidFill>
                  <a:srgbClr val="FFFF00"/>
                </a:solidFill>
                <a:effectLst>
                  <a:outerShdw blurRad="114300" dist="101600" dir="2700000" algn="tl" rotWithShape="0">
                    <a:srgbClr val="000000">
                      <a:alpha val="40000"/>
                    </a:srgbClr>
                  </a:outerShdw>
                </a:effectLst>
              </a:rPr>
              <a:t>. </a:t>
            </a:r>
            <a:r>
              <a:rPr lang="en-US" sz="3200" b="1" u="sng" dirty="0">
                <a:ln w="6350">
                  <a:noFill/>
                </a:ln>
                <a:solidFill>
                  <a:srgbClr val="FFFF00"/>
                </a:solidFill>
                <a:effectLst>
                  <a:outerShdw blurRad="114300" dist="101600" dir="2700000" algn="tl" rotWithShape="0">
                    <a:srgbClr val="000000">
                      <a:alpha val="40000"/>
                    </a:srgbClr>
                  </a:outerShdw>
                </a:effectLst>
              </a:rPr>
              <a:t>Second</a:t>
            </a:r>
            <a:r>
              <a:rPr lang="en-US" sz="3200" b="1" dirty="0">
                <a:ln w="6350">
                  <a:noFill/>
                </a:ln>
                <a:solidFill>
                  <a:srgbClr val="FFFF00"/>
                </a:solidFill>
                <a:effectLst>
                  <a:outerShdw blurRad="114300" dist="101600" dir="2700000" algn="tl" rotWithShape="0">
                    <a:srgbClr val="000000">
                      <a:alpha val="40000"/>
                    </a:srgbClr>
                  </a:outerShdw>
                </a:effectLst>
              </a:rPr>
              <a:t>, </a:t>
            </a:r>
          </a:p>
        </p:txBody>
      </p:sp>
    </p:spTree>
    <p:extLst>
      <p:ext uri="{BB962C8B-B14F-4D97-AF65-F5344CB8AC3E}">
        <p14:creationId xmlns:p14="http://schemas.microsoft.com/office/powerpoint/2010/main" val="41658830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4:1-7 THE WALK - PRESERVING THE UNITY OF THE SPIRIT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7</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71838" y="1600200"/>
            <a:ext cx="8798170" cy="2062103"/>
          </a:xfrm>
          <a:prstGeom prst="rect">
            <a:avLst/>
          </a:prstGeom>
          <a:noFill/>
        </p:spPr>
        <p:txBody>
          <a:bodyPr wrap="square" lIns="91440" tIns="45720" rIns="91440" bIns="45720" rtlCol="0" anchor="t">
            <a:spAutoFit/>
          </a:bodyPr>
          <a:lstStyle/>
          <a:p>
            <a:r>
              <a:rPr lang="en-US" sz="3200" b="1" dirty="0" smtClean="0">
                <a:ln w="6350">
                  <a:noFill/>
                </a:ln>
                <a:solidFill>
                  <a:srgbClr val="FFFF00"/>
                </a:solidFill>
                <a:effectLst>
                  <a:outerShdw blurRad="114300" dist="101600" dir="2700000" algn="tl" rotWithShape="0">
                    <a:srgbClr val="000000">
                      <a:alpha val="40000"/>
                    </a:srgbClr>
                  </a:outerShdw>
                </a:effectLst>
                <a:ea typeface="+mn-lt"/>
                <a:cs typeface="+mn-lt"/>
              </a:rPr>
              <a:t>the </a:t>
            </a:r>
            <a:r>
              <a:rPr lang="en-US" sz="3200" b="1" dirty="0">
                <a:ln w="6350">
                  <a:noFill/>
                </a:ln>
                <a:solidFill>
                  <a:srgbClr val="FFFF00"/>
                </a:solidFill>
                <a:effectLst>
                  <a:outerShdw blurRad="114300" dist="101600" dir="2700000" algn="tl" rotWithShape="0">
                    <a:srgbClr val="000000">
                      <a:alpha val="40000"/>
                    </a:srgbClr>
                  </a:outerShdw>
                </a:effectLst>
                <a:ea typeface="+mn-lt"/>
                <a:cs typeface="+mn-lt"/>
              </a:rPr>
              <a:t>Holy Spirit is </a:t>
            </a:r>
            <a:r>
              <a:rPr lang="en-US" sz="3200" b="1" dirty="0" smtClean="0">
                <a:ln w="6350">
                  <a:noFill/>
                </a:ln>
                <a:solidFill>
                  <a:srgbClr val="FFFF00"/>
                </a:solidFill>
                <a:effectLst>
                  <a:outerShdw blurRad="114300" dist="101600" dir="2700000" algn="tl" rotWithShape="0">
                    <a:srgbClr val="000000">
                      <a:alpha val="40000"/>
                    </a:srgbClr>
                  </a:outerShdw>
                </a:effectLst>
                <a:ea typeface="+mn-lt"/>
                <a:cs typeface="+mn-lt"/>
              </a:rPr>
              <a:t>the </a:t>
            </a:r>
            <a:r>
              <a:rPr lang="en-US" sz="3200" b="1" dirty="0" smtClean="0">
                <a:ln w="6350">
                  <a:noFill/>
                </a:ln>
                <a:solidFill>
                  <a:srgbClr val="FFFF00"/>
                </a:solidFill>
                <a:effectLst>
                  <a:outerShdw blurRad="114300" dist="101600" dir="2700000" algn="tl" rotWithShape="0">
                    <a:srgbClr val="000000">
                      <a:alpha val="40000"/>
                    </a:srgbClr>
                  </a:outerShdw>
                </a:effectLst>
              </a:rPr>
              <a:t>one </a:t>
            </a:r>
            <a:r>
              <a:rPr lang="en-US" sz="3200" b="1" dirty="0">
                <a:ln w="6350">
                  <a:noFill/>
                </a:ln>
                <a:solidFill>
                  <a:srgbClr val="FFFF00"/>
                </a:solidFill>
                <a:effectLst>
                  <a:outerShdw blurRad="114300" dist="101600" dir="2700000" algn="tl" rotWithShape="0">
                    <a:srgbClr val="000000">
                      <a:alpha val="40000"/>
                    </a:srgbClr>
                  </a:outerShdw>
                </a:effectLst>
              </a:rPr>
              <a:t>and only spiritual force which unites all believers in Christ. </a:t>
            </a:r>
            <a:r>
              <a:rPr lang="en-US" sz="3200" b="1" u="sng" dirty="0">
                <a:ln w="6350">
                  <a:noFill/>
                </a:ln>
                <a:solidFill>
                  <a:srgbClr val="FFFF00"/>
                </a:solidFill>
                <a:effectLst>
                  <a:outerShdw blurRad="114300" dist="101600" dir="2700000" algn="tl" rotWithShape="0">
                    <a:srgbClr val="000000">
                      <a:alpha val="40000"/>
                    </a:srgbClr>
                  </a:outerShdw>
                </a:effectLst>
              </a:rPr>
              <a:t>Third</a:t>
            </a:r>
            <a:r>
              <a:rPr lang="en-US" sz="3200" b="1" dirty="0">
                <a:ln w="6350">
                  <a:noFill/>
                </a:ln>
                <a:solidFill>
                  <a:srgbClr val="FFFF00"/>
                </a:solidFill>
                <a:effectLst>
                  <a:outerShdw blurRad="114300" dist="101600" dir="2700000" algn="tl" rotWithShape="0">
                    <a:srgbClr val="000000">
                      <a:alpha val="40000"/>
                    </a:srgbClr>
                  </a:outerShdw>
                </a:effectLst>
              </a:rPr>
              <a:t>, all believers are called to a future eternity with Christ.</a:t>
            </a:r>
            <a:endParaRPr lang="en-US" sz="3200" b="1" dirty="0">
              <a:solidFill>
                <a:srgbClr val="FFFF66"/>
              </a:solidFill>
              <a:effectLst>
                <a:outerShdw blurRad="38100" dist="38100" dir="2700000" algn="tl">
                  <a:srgbClr val="000000">
                    <a:alpha val="43137"/>
                  </a:srgbClr>
                </a:outerShdw>
              </a:effectLst>
            </a:endParaRPr>
          </a:p>
        </p:txBody>
      </p:sp>
      <p:pic>
        <p:nvPicPr>
          <p:cNvPr id="3" name="Picture 3" descr="A picture containing text, sign, night sky&#10;&#10;Description automatically generated">
            <a:extLst>
              <a:ext uri="{FF2B5EF4-FFF2-40B4-BE49-F238E27FC236}">
                <a16:creationId xmlns:a16="http://schemas.microsoft.com/office/drawing/2014/main" xmlns="" id="{AAEBAE31-D8D3-D875-DF9B-0CD1D9DEFC96}"/>
              </a:ext>
            </a:extLst>
          </p:cNvPr>
          <p:cNvPicPr>
            <a:picLocks noChangeAspect="1"/>
          </p:cNvPicPr>
          <p:nvPr/>
        </p:nvPicPr>
        <p:blipFill>
          <a:blip r:embed="rId3"/>
          <a:stretch>
            <a:fillRect/>
          </a:stretch>
        </p:blipFill>
        <p:spPr>
          <a:xfrm>
            <a:off x="2787805" y="3573076"/>
            <a:ext cx="4170555" cy="3224480"/>
          </a:xfrm>
          <a:prstGeom prst="rect">
            <a:avLst/>
          </a:prstGeom>
        </p:spPr>
      </p:pic>
    </p:spTree>
    <p:extLst>
      <p:ext uri="{BB962C8B-B14F-4D97-AF65-F5344CB8AC3E}">
        <p14:creationId xmlns:p14="http://schemas.microsoft.com/office/powerpoint/2010/main" val="21696029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ppt_x"/>
                                          </p:val>
                                        </p:tav>
                                        <p:tav tm="100000">
                                          <p:val>
                                            <p:strVal val="#ppt_x"/>
                                          </p:val>
                                        </p:tav>
                                      </p:tavLst>
                                    </p:anim>
                                    <p:anim calcmode="lin" valueType="num">
                                      <p:cBhvr additive="base">
                                        <p:cTn id="1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4:1-7 THE WALK - PRESERVING THE UNITY OF THE SPIRIT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4" name="TextBox 3"/>
          <p:cNvSpPr txBox="1"/>
          <p:nvPr/>
        </p:nvSpPr>
        <p:spPr>
          <a:xfrm>
            <a:off x="271838" y="1600200"/>
            <a:ext cx="8686800" cy="584775"/>
          </a:xfrm>
          <a:prstGeom prst="rect">
            <a:avLst/>
          </a:prstGeom>
          <a:noFill/>
        </p:spPr>
        <p:txBody>
          <a:bodyPr wrap="square" rtlCol="0">
            <a:spAutoFit/>
          </a:bodyPr>
          <a:lstStyle/>
          <a:p>
            <a:r>
              <a:rPr lang="en-US" sz="3200" b="1">
                <a:solidFill>
                  <a:srgbClr val="FFFF00"/>
                </a:solidFill>
              </a:rPr>
              <a:t>4.5</a:t>
            </a:r>
            <a:r>
              <a:rPr lang="en-US" sz="3200" b="1">
                <a:solidFill>
                  <a:srgbClr val="0070C0"/>
                </a:solidFill>
              </a:rPr>
              <a:t> </a:t>
            </a:r>
            <a:r>
              <a:rPr lang="en-US" sz="3200" b="1">
                <a:solidFill>
                  <a:prstClr val="white"/>
                </a:solidFill>
              </a:rPr>
              <a:t>One Lord, one faith, one baptism,</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8</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71838" y="2057400"/>
            <a:ext cx="8798170" cy="3539430"/>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This brief verse adds three more "ones" to those shared in verse 4.</a:t>
            </a:r>
            <a:endParaRPr lang="en-US" sz="3200" dirty="0">
              <a:solidFill>
                <a:prstClr val="white"/>
              </a:solidFill>
            </a:endParaRPr>
          </a:p>
          <a:p>
            <a:r>
              <a:rPr lang="en-US" sz="3200" b="1" dirty="0">
                <a:ln w="6350">
                  <a:noFill/>
                </a:ln>
                <a:solidFill>
                  <a:srgbClr val="FFFF00"/>
                </a:solidFill>
                <a:effectLst>
                  <a:outerShdw blurRad="114300" dist="101600" dir="2700000" algn="tl" rotWithShape="0">
                    <a:srgbClr val="000000">
                      <a:alpha val="40000"/>
                    </a:srgbClr>
                  </a:outerShdw>
                </a:effectLst>
              </a:rPr>
              <a:t>"one Lord" is a clear reference to Jesus. </a:t>
            </a:r>
            <a:endParaRPr lang="en-US" sz="3200" dirty="0">
              <a:solidFill>
                <a:srgbClr val="FFFFFF"/>
              </a:solidFill>
            </a:endParaRPr>
          </a:p>
          <a:p>
            <a:r>
              <a:rPr lang="en-US" sz="3200" b="1" dirty="0">
                <a:ln w="6350">
                  <a:noFill/>
                </a:ln>
                <a:solidFill>
                  <a:srgbClr val="FFFF00"/>
                </a:solidFill>
                <a:effectLst>
                  <a:outerShdw blurRad="114300" dist="101600" dir="2700000" algn="tl" rotWithShape="0">
                    <a:srgbClr val="000000">
                      <a:alpha val="40000"/>
                    </a:srgbClr>
                  </a:outerShdw>
                </a:effectLst>
              </a:rPr>
              <a:t>"one faith" is referring to salvation. </a:t>
            </a:r>
            <a:endParaRPr lang="en-US" sz="3200" dirty="0">
              <a:solidFill>
                <a:prstClr val="white"/>
              </a:solidFill>
            </a:endParaRPr>
          </a:p>
          <a:p>
            <a:r>
              <a:rPr lang="en-US" sz="3200" b="1" dirty="0">
                <a:ln w="6350">
                  <a:noFill/>
                </a:ln>
                <a:solidFill>
                  <a:srgbClr val="FFFF00"/>
                </a:solidFill>
                <a:effectLst>
                  <a:outerShdw blurRad="114300" dist="101600" dir="2700000" algn="tl" rotWithShape="0">
                    <a:srgbClr val="000000">
                      <a:alpha val="40000"/>
                    </a:srgbClr>
                  </a:outerShdw>
                </a:effectLst>
              </a:rPr>
              <a:t>"one baptism" identifies a person as a follower of Christ, one who has accepted Jesus as Lord.</a:t>
            </a:r>
            <a:endParaRPr lang="en-US" sz="3200" b="1" dirty="0">
              <a:solidFill>
                <a:srgbClr val="FF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5079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p:cTn id="2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8">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p:cTn id="3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8">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 calcmode="lin" valueType="num">
                                      <p:cBhvr>
                                        <p:cTn id="39"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8">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8">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897816" cy="1219200"/>
          </a:xfrm>
        </p:spPr>
        <p:txBody>
          <a:bodyPr>
            <a:noAutofit/>
          </a:bodyPr>
          <a:lstStyle/>
          <a:p>
            <a:r>
              <a:rPr lang="en-US" sz="3600">
                <a:solidFill>
                  <a:srgbClr val="FFFF00"/>
                </a:solidFill>
              </a:rPr>
              <a:t>EPHESIANS 4:1-7 THE WALK - PRESERVING THE UNITY OF THE SPIRIT (</a:t>
            </a:r>
            <a:r>
              <a:rPr lang="en-US" sz="3600" err="1">
                <a:solidFill>
                  <a:srgbClr val="FFFF00"/>
                </a:solidFill>
              </a:rPr>
              <a:t>Cond’t</a:t>
            </a:r>
            <a:r>
              <a:rPr lang="en-US" sz="3600">
                <a:solidFill>
                  <a:srgbClr val="FFFF00"/>
                </a:solidFill>
              </a:rPr>
              <a:t>)</a:t>
            </a:r>
            <a:endParaRPr lang="en-US" sz="3600">
              <a:ln w="6350">
                <a:solidFill>
                  <a:srgbClr val="FF0000"/>
                </a:solidFill>
              </a:ln>
              <a:solidFill>
                <a:srgbClr val="FFFF00"/>
              </a:solidFill>
              <a:effectLst/>
              <a:latin typeface="+mn-lt"/>
            </a:endParaRPr>
          </a:p>
        </p:txBody>
      </p:sp>
      <p:sp>
        <p:nvSpPr>
          <p:cNvPr id="4" name="TextBox 3"/>
          <p:cNvSpPr txBox="1"/>
          <p:nvPr/>
        </p:nvSpPr>
        <p:spPr>
          <a:xfrm>
            <a:off x="282724" y="1447800"/>
            <a:ext cx="8686800" cy="1077218"/>
          </a:xfrm>
          <a:prstGeom prst="rect">
            <a:avLst/>
          </a:prstGeom>
          <a:noFill/>
        </p:spPr>
        <p:txBody>
          <a:bodyPr wrap="square" rtlCol="0">
            <a:spAutoFit/>
          </a:bodyPr>
          <a:lstStyle/>
          <a:p>
            <a:r>
              <a:rPr lang="en-US" sz="3200" b="1">
                <a:solidFill>
                  <a:srgbClr val="FFFF00"/>
                </a:solidFill>
              </a:rPr>
              <a:t>4.6</a:t>
            </a:r>
            <a:r>
              <a:rPr lang="en-US" sz="3200" b="1">
                <a:solidFill>
                  <a:srgbClr val="0070C0"/>
                </a:solidFill>
              </a:rPr>
              <a:t> </a:t>
            </a:r>
            <a:r>
              <a:rPr lang="en-US" sz="3200" b="1">
                <a:solidFill>
                  <a:prstClr val="white"/>
                </a:solidFill>
              </a:rPr>
              <a:t>One God and Father of all, who is above all, and through all, and in you all.</a:t>
            </a:r>
            <a:endParaRPr lang="en-US" sz="320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smtClean="0">
                <a:solidFill>
                  <a:prstClr val="white"/>
                </a:solidFill>
              </a:rPr>
              <a:pPr>
                <a:defRPr/>
              </a:pPr>
              <a:t>9</a:t>
            </a:fld>
            <a:endParaRPr lang="en-US" sz="120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smtClean="0">
                <a:solidFill>
                  <a:prstClr val="white"/>
                </a:solidFill>
              </a:rPr>
              <a:pPr/>
              <a:t>1/1/2023</a:t>
            </a:fld>
            <a:endParaRPr lang="en-US" sz="1200">
              <a:solidFill>
                <a:prstClr val="white"/>
              </a:solidFill>
            </a:endParaRPr>
          </a:p>
        </p:txBody>
      </p:sp>
      <p:sp>
        <p:nvSpPr>
          <p:cNvPr id="8" name="TextBox 7"/>
          <p:cNvSpPr txBox="1"/>
          <p:nvPr/>
        </p:nvSpPr>
        <p:spPr>
          <a:xfrm>
            <a:off x="271838" y="2438400"/>
            <a:ext cx="8798170" cy="3046988"/>
          </a:xfrm>
          <a:prstGeom prst="rect">
            <a:avLst/>
          </a:prstGeom>
          <a:noFill/>
        </p:spPr>
        <p:txBody>
          <a:bodyPr wrap="square" lIns="91440" tIns="45720" rIns="91440" bIns="45720" rtlCol="0" anchor="t">
            <a:spAutoFit/>
          </a:bodyPr>
          <a:lstStyle/>
          <a:p>
            <a:r>
              <a:rPr lang="en-US" sz="3200" b="1" dirty="0">
                <a:ln w="6350">
                  <a:noFill/>
                </a:ln>
                <a:solidFill>
                  <a:srgbClr val="FFFF00"/>
                </a:solidFill>
                <a:effectLst>
                  <a:outerShdw blurRad="114300" dist="101600" dir="2700000" algn="tl" rotWithShape="0">
                    <a:srgbClr val="000000">
                      <a:alpha val="40000"/>
                    </a:srgbClr>
                  </a:outerShdw>
                </a:effectLst>
              </a:rPr>
              <a:t>Paul adds a seventh and final "one". Christians are all saved by the grace of one unique God. God is over all, above all, through all, and in all. This phrasing is used to cover every possible aspect God could be sovereign over.</a:t>
            </a:r>
          </a:p>
        </p:txBody>
      </p:sp>
    </p:spTree>
    <p:extLst>
      <p:ext uri="{BB962C8B-B14F-4D97-AF65-F5344CB8AC3E}">
        <p14:creationId xmlns:p14="http://schemas.microsoft.com/office/powerpoint/2010/main" val="13163832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pex">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4097</Words>
  <Application>Microsoft Office PowerPoint</Application>
  <PresentationFormat>On-screen Show (4:3)</PresentationFormat>
  <Paragraphs>382</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1_Apex</vt:lpstr>
      <vt:lpstr>EPHESIANS CHAPTER 4</vt:lpstr>
      <vt:lpstr>SUMMARY</vt:lpstr>
      <vt:lpstr>EPHESIANS 4:1-7 THE WALK - PRESERVING THE UNITY OF THE SPIRIT</vt:lpstr>
      <vt:lpstr>EPHESIANS 4:1-7 THE WALK - PRESERVING THE UNITY OF THE SPIRIT (Cond’t)</vt:lpstr>
      <vt:lpstr>EPHESIANS 4:1-7 THE WALK - PRESERVING THE UNITY OF THE SPIRIT (Cond’t)</vt:lpstr>
      <vt:lpstr>EPHESIANS 4:1-7 THE WALK - PRESERVING THE UNITY OF THE SPIRIT (Cond’t)</vt:lpstr>
      <vt:lpstr>EPHESIANS 4:1-7 THE WALK - PRESERVING THE UNITY OF THE SPIRIT (Cond’t)</vt:lpstr>
      <vt:lpstr>EPHESIANS 4:1-7 THE WALK - PRESERVING THE UNITY OF THE SPIRIT (Cond’t)</vt:lpstr>
      <vt:lpstr>EPHESIANS 4:1-7 THE WALK - PRESERVING THE UNITY OF THE SPIRIT (Cond’t)</vt:lpstr>
      <vt:lpstr>EPHESIANS 4:1-7 THE WALK - PRESERVING THE UNITY OF THE SPIRIT (Cond’t)</vt:lpstr>
      <vt:lpstr>EPHESIANS 4:8-16 THE WALK - EDIFYING THE BODY OF CHRIST</vt:lpstr>
      <vt:lpstr>EPHESIANS 4:8-16 THE WALK - EDIFYING THE BODY OF CHRIST (Cond't)</vt:lpstr>
      <vt:lpstr>EPHESIANS 4:8-16 THE WALK - EDIFYING THE BODY OF CHRIST (Cond’t) </vt:lpstr>
      <vt:lpstr>EPHESIANS 4:8-16 THE WALK - EDIFYING THE BODY OF CHRIST (Cond’t) </vt:lpstr>
      <vt:lpstr>EPHESIANS 4:8-16 THE WALK - EDIFYING THE BODY OF CHRIST (Cond’t) </vt:lpstr>
      <vt:lpstr>EPHESIANS 4:8-16 THE WALK - EDIFYING THE BODY OF CHRIST (Cond’t) </vt:lpstr>
      <vt:lpstr>EPHESIANS 4:8-16 THE WALK - EDIFYING THE BODY OF CHRIST (Cond’t) </vt:lpstr>
      <vt:lpstr>EPHESIANS 4:8-16 THE WALK - EDIFYING THE BODY OF CHRIST (Cond’t) </vt:lpstr>
      <vt:lpstr>EPHESIANS 4:8-16 THE WALK - EDIFYING THE BODY OF CHRIST (Cond’t) </vt:lpstr>
      <vt:lpstr>EPHESIANS 4:8-16 THE WALK - EDIFYING THE BODY OF CHRIST (Cond’t) </vt:lpstr>
      <vt:lpstr>EPHESIANS 4:8-16 THE WALK - EDIFYING THE BODY OF CHRIST (Cond’t) </vt:lpstr>
      <vt:lpstr>EPHESIANS 4:8-16 THE WALK - EDIFYING THE BODY OF CHRIST (Cond’t) </vt:lpstr>
      <vt:lpstr>EPHESIANS 4:8-16 THE WALK - EDIFYING THE BODY OF CHRIST (Cond’t) </vt:lpstr>
      <vt:lpstr>EPHESIANS 4:8-16 THE WALK - EDIFYING THE BODY OF CHRIST (Cond’t) </vt:lpstr>
      <vt:lpstr>EPHESIANS 4:8-16 THE WALK - EDIFYING THE BODY OF CHRIST (Cond’t) </vt:lpstr>
      <vt:lpstr>EPHESIANS 4:8-16 THE WALK - EDIFYING THE BODY OF CHRIST (Cond’t) </vt:lpstr>
      <vt:lpstr>EPHESIANS 4:8-16 THE WALK - EDIFYING THE BODY OF CHRIST (Cond’t) </vt:lpstr>
      <vt:lpstr>EPHESIANS 4:17-19 THE WALK - NOT AS THE GENTILES WALK </vt:lpstr>
      <vt:lpstr>EPHESIANS 4:17-19 THE WALK - NOT AS THE GENTILES WALK (Cond’t) </vt:lpstr>
      <vt:lpstr>EPHESIANS 4:17-19 THE WALK - NOT AS THE GENTILES WALK (Cond’t) </vt:lpstr>
      <vt:lpstr>EPHESIANS 4:17-19 THE WALK - NOT AS THE GENTILES WALK (Cond’t) </vt:lpstr>
      <vt:lpstr>EPHESIANS 4:20-32 THE WALK - AS LEARNED FROM CHRIST</vt:lpstr>
      <vt:lpstr>EPHESIANS 4:20-32 THE WALK - AS LEARNED FROM CHRIST (Cond’t) </vt:lpstr>
      <vt:lpstr>EPHESIANS 4:20-32 THE WALK - AS LEARNED FROM CHRIST (Cond’t)</vt:lpstr>
      <vt:lpstr>EPHESIANS 4:20-32 THE WALK - AS LEARNED FROM CHRIST (Cond’t) </vt:lpstr>
      <vt:lpstr>EPHESIANS 4:20-32 THE WALK - AS LEARNED FROM CHRIST (Cond’t) </vt:lpstr>
      <vt:lpstr>EPHESIANS 4:20-32 THE WALK - AS LEARNED FROM CHRIST (Cond’t) </vt:lpstr>
      <vt:lpstr>EPHESIANS 4:20-32 THE WALK - AS LEARNED FROM CHRIST (Cond’t)</vt:lpstr>
      <vt:lpstr>EPHESIANS 4:20-32 THE WALK - AS LEARNED FROM CHRIST (Cond’t)</vt:lpstr>
      <vt:lpstr>EPHESIANS 4:20-32 THE WALK - AS LEARNED FROM CHRIST (Cond’t)</vt:lpstr>
      <vt:lpstr>EPHESIANS 4:20-32 THE WALK - AS LEARNED FROM CHRIST (Cond’t)</vt:lpstr>
      <vt:lpstr>EPHESIANS 4:20-32 THE WALK - AS LEARNED FROM CHRIST (Cond’t)</vt:lpstr>
      <vt:lpstr>EPHESIANS 4:20-32 THE WALK - AS LEARNED FROM CHRIST (Cond’t)</vt:lpstr>
      <vt:lpstr>EPHESIANS 4:20-32 THE WALK - AS LEARNED FROM CHRIST (Cond’t)</vt:lpstr>
      <vt:lpstr>EPHESIANS 4:20-32 THE WALK - AS LEARNED FROM CHRIST (Cond’t)</vt:lpstr>
      <vt:lpstr>EPHESIANS 4:20-32 THE WALK - AS LEARNED FROM CHRIST (Cond’t)</vt:lpstr>
      <vt:lpstr>EPHESIANS 4:20-32 THE WALK - AS LEARNED FROM CHRIST (Cond’t)</vt:lpstr>
      <vt:lpstr>EPHESIANS 4:20-32 THE WALK - AS LEARNED FROM CHRIST (Cond’t)</vt:lpstr>
      <vt:lpstr>EPHESIANS 4:20-32 THE WALK - AS LEARNED FROM CHRIST (Cond’t)</vt:lpstr>
      <vt:lpstr>EPHESIANS 4:20-32 THE WALK - AS LEARNED FROM CHRIST (Cond’t)</vt:lpstr>
      <vt:lpstr>EPHESIANS 4:20-32 THE WALK - AS LEARNED FROM CHRIST (Cond’t)</vt:lpstr>
      <vt:lpstr>EPHESIANS 4:20-32 THE WALK - AS LEARNED FROM CHRIST (Cond’t)</vt:lpstr>
      <vt:lpstr>EPHESIANS 4:20-32 THE WALK - AS LEARNED FROM CHRIST (Cond’t)</vt:lpstr>
      <vt:lpstr>EPHESIANS 4:20-32 THE WALK - AS LEARNED FROM CHRIST (Cond’t)</vt:lpstr>
      <vt:lpstr>THIS CONCLUDES  EPHESIANS CHAPTER 4</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dc:creator>
  <cp:lastModifiedBy>Herman</cp:lastModifiedBy>
  <cp:revision>3</cp:revision>
  <dcterms:created xsi:type="dcterms:W3CDTF">2023-01-02T01:16:02Z</dcterms:created>
  <dcterms:modified xsi:type="dcterms:W3CDTF">2023-01-02T01:36:57Z</dcterms:modified>
</cp:coreProperties>
</file>