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 id="2147484008" r:id="rId30"/>
    <p:sldMasterId id="2147484020" r:id="rId31"/>
    <p:sldMasterId id="2147484032" r:id="rId32"/>
    <p:sldMasterId id="2147484044" r:id="rId33"/>
    <p:sldMasterId id="2147484056" r:id="rId34"/>
    <p:sldMasterId id="2147484068" r:id="rId35"/>
    <p:sldMasterId id="2147484080" r:id="rId36"/>
    <p:sldMasterId id="2147484092" r:id="rId37"/>
    <p:sldMasterId id="2147484104" r:id="rId38"/>
    <p:sldMasterId id="2147484116" r:id="rId39"/>
    <p:sldMasterId id="2147484128" r:id="rId40"/>
    <p:sldMasterId id="2147484140" r:id="rId41"/>
    <p:sldMasterId id="2147484152" r:id="rId42"/>
    <p:sldMasterId id="2147484164" r:id="rId43"/>
    <p:sldMasterId id="2147484176" r:id="rId44"/>
    <p:sldMasterId id="2147484188" r:id="rId45"/>
    <p:sldMasterId id="2147484200" r:id="rId46"/>
    <p:sldMasterId id="2147484212" r:id="rId47"/>
    <p:sldMasterId id="2147484224" r:id="rId48"/>
    <p:sldMasterId id="2147484236" r:id="rId49"/>
    <p:sldMasterId id="2147484248" r:id="rId50"/>
    <p:sldMasterId id="2147484260" r:id="rId51"/>
    <p:sldMasterId id="2147484272" r:id="rId52"/>
    <p:sldMasterId id="2147484284" r:id="rId53"/>
    <p:sldMasterId id="2147484296" r:id="rId54"/>
    <p:sldMasterId id="2147484308" r:id="rId55"/>
  </p:sldMasterIdLst>
  <p:notesMasterIdLst>
    <p:notesMasterId r:id="rId111"/>
  </p:notesMasterIdLst>
  <p:sldIdLst>
    <p:sldId id="257" r:id="rId56"/>
    <p:sldId id="258" r:id="rId57"/>
    <p:sldId id="259" r:id="rId58"/>
    <p:sldId id="260" r:id="rId59"/>
    <p:sldId id="261" r:id="rId60"/>
    <p:sldId id="262" r:id="rId61"/>
    <p:sldId id="263" r:id="rId62"/>
    <p:sldId id="264" r:id="rId63"/>
    <p:sldId id="265" r:id="rId64"/>
    <p:sldId id="266" r:id="rId65"/>
    <p:sldId id="267" r:id="rId66"/>
    <p:sldId id="268" r:id="rId67"/>
    <p:sldId id="269" r:id="rId68"/>
    <p:sldId id="270" r:id="rId69"/>
    <p:sldId id="271" r:id="rId70"/>
    <p:sldId id="272" r:id="rId71"/>
    <p:sldId id="273" r:id="rId72"/>
    <p:sldId id="274" r:id="rId73"/>
    <p:sldId id="275" r:id="rId74"/>
    <p:sldId id="276"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0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8.xml"/><Relationship Id="rId68" Type="http://schemas.openxmlformats.org/officeDocument/2006/relationships/slide" Target="slides/slide13.xml"/><Relationship Id="rId84" Type="http://schemas.openxmlformats.org/officeDocument/2006/relationships/slide" Target="slides/slide29.xml"/><Relationship Id="rId89" Type="http://schemas.openxmlformats.org/officeDocument/2006/relationships/slide" Target="slides/slide34.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3.xml"/><Relationship Id="rId74" Type="http://schemas.openxmlformats.org/officeDocument/2006/relationships/slide" Target="slides/slide19.xml"/><Relationship Id="rId79" Type="http://schemas.openxmlformats.org/officeDocument/2006/relationships/slide" Target="slides/slide24.xml"/><Relationship Id="rId102" Type="http://schemas.openxmlformats.org/officeDocument/2006/relationships/slide" Target="slides/slide47.xml"/><Relationship Id="rId5" Type="http://schemas.openxmlformats.org/officeDocument/2006/relationships/slideMaster" Target="slideMasters/slideMaster5.xml"/><Relationship Id="rId90" Type="http://schemas.openxmlformats.org/officeDocument/2006/relationships/slide" Target="slides/slide35.xml"/><Relationship Id="rId95" Type="http://schemas.openxmlformats.org/officeDocument/2006/relationships/slide" Target="slides/slide4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9.xml"/><Relationship Id="rId69" Type="http://schemas.openxmlformats.org/officeDocument/2006/relationships/slide" Target="slides/slide14.xml"/><Relationship Id="rId113" Type="http://schemas.openxmlformats.org/officeDocument/2006/relationships/viewProps" Target="viewProps.xml"/><Relationship Id="rId80" Type="http://schemas.openxmlformats.org/officeDocument/2006/relationships/slide" Target="slides/slide25.xml"/><Relationship Id="rId85" Type="http://schemas.openxmlformats.org/officeDocument/2006/relationships/slide" Target="slides/slide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2.xml"/><Relationship Id="rId106" Type="http://schemas.openxmlformats.org/officeDocument/2006/relationships/slide" Target="slides/slide51.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5.xml"/><Relationship Id="rId65" Type="http://schemas.openxmlformats.org/officeDocument/2006/relationships/slide" Target="slides/slide10.xml"/><Relationship Id="rId73" Type="http://schemas.openxmlformats.org/officeDocument/2006/relationships/slide" Target="slides/slide18.xml"/><Relationship Id="rId78" Type="http://schemas.openxmlformats.org/officeDocument/2006/relationships/slide" Target="slides/slide23.xml"/><Relationship Id="rId81" Type="http://schemas.openxmlformats.org/officeDocument/2006/relationships/slide" Target="slides/slide26.xml"/><Relationship Id="rId86" Type="http://schemas.openxmlformats.org/officeDocument/2006/relationships/slide" Target="slides/slide31.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tableStyles" Target="tableStyles.xml"/><Relationship Id="rId61" Type="http://schemas.openxmlformats.org/officeDocument/2006/relationships/slide" Target="slides/slide6.xml"/><Relationship Id="rId82" Type="http://schemas.openxmlformats.org/officeDocument/2006/relationships/slide" Target="slides/slide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F147DE-BDDF-42C9-A4C2-92DA76A222EA}" type="datetimeFigureOut">
              <a:rPr lang="en-US" smtClean="0"/>
              <a:t>3/20/2022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3670B-D2D7-435F-892A-005424076485}" type="slidenum">
              <a:rPr lang="en-US" smtClean="0"/>
              <a:t>‹#›</a:t>
            </a:fld>
            <a:endParaRPr lang="en-US"/>
          </a:p>
        </p:txBody>
      </p:sp>
    </p:spTree>
    <p:extLst>
      <p:ext uri="{BB962C8B-B14F-4D97-AF65-F5344CB8AC3E}">
        <p14:creationId xmlns:p14="http://schemas.microsoft.com/office/powerpoint/2010/main" val="3340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8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10C9D4F-67E9-4E10-886F-86DACC51CE80}" type="slidenum">
              <a:rPr lang="en-US" altLang="en-US" smtClean="0">
                <a:solidFill>
                  <a:srgbClr val="000000"/>
                </a:solidFill>
              </a:rPr>
              <a:pPr eaLnBrk="1" hangingPunct="1">
                <a:spcBef>
                  <a:spcPct val="0"/>
                </a:spcBef>
              </a:pPr>
              <a:t>2</a:t>
            </a:fld>
            <a:endParaRPr lang="en-US" altLang="en-US" dirty="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DB4891E-013F-4339-8C5A-59949425D5A3}" type="slidenum">
              <a:rPr lang="en-US" altLang="en-US" smtClean="0">
                <a:solidFill>
                  <a:prstClr val="black"/>
                </a:solidFill>
              </a:rPr>
              <a:pPr eaLnBrk="1" hangingPunct="1">
                <a:spcBef>
                  <a:spcPct val="0"/>
                </a:spcBef>
              </a:pPr>
              <a:t>11</a:t>
            </a:fld>
            <a:endParaRPr lang="en-US" alt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5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6A90425-4601-4366-A53D-9C981EF6DB46}" type="slidenum">
              <a:rPr lang="en-US" altLang="en-US" smtClean="0">
                <a:solidFill>
                  <a:prstClr val="black"/>
                </a:solidFill>
              </a:rPr>
              <a:pPr eaLnBrk="1" hangingPunct="1">
                <a:spcBef>
                  <a:spcPct val="0"/>
                </a:spcBef>
              </a:pPr>
              <a:t>12</a:t>
            </a:fld>
            <a:endParaRPr lang="en-US" alt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5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6A90425-4601-4366-A53D-9C981EF6DB46}" type="slidenum">
              <a:rPr lang="en-US" altLang="en-US" smtClean="0">
                <a:solidFill>
                  <a:prstClr val="black"/>
                </a:solidFill>
              </a:rPr>
              <a:pPr eaLnBrk="1" hangingPunct="1">
                <a:spcBef>
                  <a:spcPct val="0"/>
                </a:spcBef>
              </a:pPr>
              <a:t>13</a:t>
            </a:fld>
            <a:endParaRPr lang="en-US" alt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6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15EE085-2FB2-421A-8267-13152A75BD34}" type="slidenum">
              <a:rPr lang="en-US" altLang="en-US" smtClean="0">
                <a:solidFill>
                  <a:prstClr val="black"/>
                </a:solidFill>
              </a:rPr>
              <a:pPr eaLnBrk="1" hangingPunct="1">
                <a:spcBef>
                  <a:spcPct val="0"/>
                </a:spcBef>
              </a:pPr>
              <a:t>14</a:t>
            </a:fld>
            <a:endParaRPr lang="en-US" alt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7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1 Peter 2:22-Who did no sin, neither was guile found in his mouth:</a:t>
            </a:r>
          </a:p>
          <a:p>
            <a:pPr eaLnBrk="1" hangingPunct="1">
              <a:spcBef>
                <a:spcPct val="0"/>
              </a:spcBef>
            </a:pPr>
            <a:r>
              <a:rPr lang="en-US" altLang="en-US" smtClean="0"/>
              <a:t>James 3:2-For in many things we offend all. If any man offend not in word, the same is a perfect man, and able also to bridle the whole body.</a:t>
            </a:r>
          </a:p>
          <a:p>
            <a:pPr eaLnBrk="1" hangingPunct="1">
              <a:spcBef>
                <a:spcPct val="0"/>
              </a:spcBef>
            </a:pPr>
            <a:r>
              <a:rPr lang="nb-NO" altLang="en-US" smtClean="0"/>
              <a:t>Genesis 6:8-9-</a:t>
            </a:r>
            <a:r>
              <a:rPr lang="en-US" altLang="en-US" smtClean="0"/>
              <a:t>But Noah found grace in the eyes of the LORD.</a:t>
            </a:r>
          </a:p>
          <a:p>
            <a:pPr eaLnBrk="1" hangingPunct="1">
              <a:spcBef>
                <a:spcPct val="0"/>
              </a:spcBef>
            </a:pPr>
            <a:r>
              <a:rPr lang="en-US" altLang="en-US" smtClean="0"/>
              <a:t>9These are the generations of Noah: Noah was a just man and perfect in his generations, and Noah walked with God.</a:t>
            </a:r>
            <a:endParaRPr lang="nb-NO" altLang="en-US" smtClean="0"/>
          </a:p>
          <a:p>
            <a:pPr eaLnBrk="1" hangingPunct="1">
              <a:spcBef>
                <a:spcPct val="0"/>
              </a:spcBef>
            </a:pPr>
            <a:r>
              <a:rPr lang="nb-NO" altLang="en-US" smtClean="0"/>
              <a:t>Luke 1:15-</a:t>
            </a:r>
            <a:r>
              <a:rPr lang="en-US" altLang="en-US" smtClean="0"/>
              <a:t>For he shall be great in the sight of the Lord, and shall drink neither wine nor strong drink; and he shall be filled with the Holy Ghost, even from his mother's womb.</a:t>
            </a:r>
            <a:endParaRPr lang="nb-NO" altLang="en-US" smtClean="0"/>
          </a:p>
          <a:p>
            <a:pPr eaLnBrk="1" hangingPunct="1">
              <a:spcBef>
                <a:spcPct val="0"/>
              </a:spcBef>
            </a:pPr>
            <a:r>
              <a:rPr lang="nb-NO" altLang="en-US" smtClean="0"/>
              <a:t>Galatians 1:15-</a:t>
            </a:r>
            <a:r>
              <a:rPr lang="en-US" altLang="en-US" smtClean="0"/>
              <a:t>But when it pleased God, who separated me from my mother's womb, and called me by his grace,</a:t>
            </a:r>
            <a:endParaRPr lang="nb-NO" altLang="en-US" smtClean="0"/>
          </a:p>
          <a:p>
            <a:pPr eaLnBrk="1" hangingPunct="1">
              <a:spcBef>
                <a:spcPct val="0"/>
              </a:spcBef>
            </a:pPr>
            <a:endParaRPr lang="nb-NO" altLang="en-US" smtClean="0"/>
          </a:p>
          <a:p>
            <a:pPr eaLnBrk="1" hangingPunct="1">
              <a:spcBef>
                <a:spcPct val="0"/>
              </a:spcBef>
            </a:pPr>
            <a:endParaRPr lang="en-US" altLang="en-US" smtClean="0"/>
          </a:p>
        </p:txBody>
      </p:sp>
      <p:sp>
        <p:nvSpPr>
          <p:cNvPr id="627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44DF4EA-742C-4BFB-AFEC-7A9FAAF0BB2D}" type="slidenum">
              <a:rPr lang="en-US" altLang="en-US" smtClean="0">
                <a:solidFill>
                  <a:prstClr val="black"/>
                </a:solidFill>
              </a:rPr>
              <a:pPr eaLnBrk="1" hangingPunct="1">
                <a:spcBef>
                  <a:spcPct val="0"/>
                </a:spcBef>
              </a:pPr>
              <a:t>15</a:t>
            </a:fld>
            <a:endParaRPr lang="en-US" alt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Jude 1:24-Now unto him that is able to keep you from falling, and to present you faultless before the presence of his glory with exceeding joy,</a:t>
            </a:r>
          </a:p>
        </p:txBody>
      </p:sp>
      <p:sp>
        <p:nvSpPr>
          <p:cNvPr id="628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00424EC-3E66-4292-8DA1-C94B67A656C8}" type="slidenum">
              <a:rPr lang="en-US" altLang="en-US" smtClean="0">
                <a:solidFill>
                  <a:prstClr val="black"/>
                </a:solidFill>
              </a:rPr>
              <a:pPr eaLnBrk="1" hangingPunct="1">
                <a:spcBef>
                  <a:spcPct val="0"/>
                </a:spcBef>
              </a:pPr>
              <a:t>16</a:t>
            </a:fld>
            <a:endParaRPr lang="en-US" altLang="en-US"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9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797DAE2-889D-4BFD-B572-0022A8197EC9}" type="slidenum">
              <a:rPr lang="en-US" altLang="en-US" smtClean="0">
                <a:solidFill>
                  <a:prstClr val="black"/>
                </a:solidFill>
              </a:rPr>
              <a:pPr eaLnBrk="1" hangingPunct="1">
                <a:spcBef>
                  <a:spcPct val="0"/>
                </a:spcBef>
              </a:pPr>
              <a:t>17</a:t>
            </a:fld>
            <a:endParaRPr lang="en-US" alt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9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797DAE2-889D-4BFD-B572-0022A8197EC9}" type="slidenum">
              <a:rPr lang="en-US" altLang="en-US" smtClean="0">
                <a:solidFill>
                  <a:prstClr val="black"/>
                </a:solidFill>
              </a:rPr>
              <a:pPr eaLnBrk="1" hangingPunct="1">
                <a:spcBef>
                  <a:spcPct val="0"/>
                </a:spcBef>
              </a:pPr>
              <a:t>18</a:t>
            </a:fld>
            <a:endParaRPr lang="en-US" alt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0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A59B95B-050F-4156-BE5E-E24017FFAA47}" type="slidenum">
              <a:rPr lang="en-US" altLang="en-US" smtClean="0">
                <a:solidFill>
                  <a:prstClr val="black"/>
                </a:solidFill>
              </a:rPr>
              <a:pPr eaLnBrk="1" hangingPunct="1">
                <a:spcBef>
                  <a:spcPct val="0"/>
                </a:spcBef>
              </a:pPr>
              <a:t>19</a:t>
            </a:fld>
            <a:endParaRPr lang="en-US" alt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1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25225CD-1749-41ED-BA96-548B94DBA113}" type="slidenum">
              <a:rPr lang="en-US" altLang="en-US" smtClean="0">
                <a:solidFill>
                  <a:prstClr val="black"/>
                </a:solidFill>
              </a:rPr>
              <a:pPr eaLnBrk="1" hangingPunct="1">
                <a:spcBef>
                  <a:spcPct val="0"/>
                </a:spcBef>
              </a:pPr>
              <a:t>20</a:t>
            </a:fld>
            <a:endParaRPr lang="en-US"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9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Psalm 37:35-40-I have seen the wicked in great power, and spreading himself like a green bay tree.</a:t>
            </a:r>
          </a:p>
          <a:p>
            <a:pPr eaLnBrk="1" hangingPunct="1">
              <a:spcBef>
                <a:spcPct val="0"/>
              </a:spcBef>
            </a:pPr>
            <a:r>
              <a:rPr lang="en-US" altLang="en-US" dirty="0" smtClean="0"/>
              <a:t>36Yet he passed away, and, lo, he was not: yea, I sought him, but he could not be found.</a:t>
            </a:r>
          </a:p>
          <a:p>
            <a:pPr eaLnBrk="1" hangingPunct="1">
              <a:spcBef>
                <a:spcPct val="0"/>
              </a:spcBef>
            </a:pPr>
            <a:r>
              <a:rPr lang="en-US" altLang="en-US" dirty="0" smtClean="0"/>
              <a:t>37Mark the perfect man, and behold the upright: for the end of that man is peace.</a:t>
            </a:r>
          </a:p>
          <a:p>
            <a:pPr eaLnBrk="1" hangingPunct="1">
              <a:spcBef>
                <a:spcPct val="0"/>
              </a:spcBef>
            </a:pPr>
            <a:r>
              <a:rPr lang="en-US" altLang="en-US" dirty="0" smtClean="0"/>
              <a:t>38But the transgressors shall be destroyed together: the end of the wicked shall be cut off.</a:t>
            </a:r>
          </a:p>
          <a:p>
            <a:pPr eaLnBrk="1" hangingPunct="1">
              <a:spcBef>
                <a:spcPct val="0"/>
              </a:spcBef>
            </a:pPr>
            <a:r>
              <a:rPr lang="en-US" altLang="en-US" dirty="0" smtClean="0"/>
              <a:t>39But the salvation of the righteous is of the LORD: he is their strength in the time of trouble.</a:t>
            </a:r>
          </a:p>
          <a:p>
            <a:pPr eaLnBrk="1" hangingPunct="1">
              <a:spcBef>
                <a:spcPct val="0"/>
              </a:spcBef>
            </a:pPr>
            <a:r>
              <a:rPr lang="en-US" altLang="en-US" dirty="0" smtClean="0"/>
              <a:t>40And the LORD shall help them, and deliver them: he shall deliver them from the wicked, and save them, because they trust in him.</a:t>
            </a:r>
          </a:p>
          <a:p>
            <a:pPr eaLnBrk="1" hangingPunct="1">
              <a:spcBef>
                <a:spcPct val="0"/>
              </a:spcBef>
            </a:pPr>
            <a:r>
              <a:rPr lang="en-US" altLang="en-US" dirty="0" smtClean="0"/>
              <a:t>Revelation 7:2-4-And I saw another angel ascending from the east, having the seal of the living God: and he cried with a loud voice to the four angels, to whom it was given to hurt the earth and the sea,</a:t>
            </a:r>
          </a:p>
          <a:p>
            <a:pPr eaLnBrk="1" hangingPunct="1">
              <a:spcBef>
                <a:spcPct val="0"/>
              </a:spcBef>
            </a:pPr>
            <a:r>
              <a:rPr lang="en-US" altLang="en-US" dirty="0" smtClean="0"/>
              <a:t>3Saying, Hurt not the earth, neither the sea, nor the trees, till we have sealed the servants of our God in their foreheads.</a:t>
            </a:r>
          </a:p>
          <a:p>
            <a:pPr eaLnBrk="1" hangingPunct="1">
              <a:spcBef>
                <a:spcPct val="0"/>
              </a:spcBef>
            </a:pPr>
            <a:r>
              <a:rPr lang="en-US" altLang="en-US" dirty="0" smtClean="0"/>
              <a:t>4And I heard the number of them which were sealed: and there were sealed an hundred and forty and four thousand of all the tribes of the children of Israel.</a:t>
            </a:r>
          </a:p>
          <a:p>
            <a:pPr eaLnBrk="1" hangingPunct="1">
              <a:spcBef>
                <a:spcPct val="0"/>
              </a:spcBef>
            </a:pPr>
            <a:r>
              <a:rPr lang="en-US" altLang="en-US" dirty="0" smtClean="0"/>
              <a:t>Revelation 9:4-And it was commanded them that they should not hurt the grass of the earth, neither any green thing, neither any tree; but only those men which have not the seal of God in their foreheads.</a:t>
            </a:r>
          </a:p>
        </p:txBody>
      </p:sp>
      <p:sp>
        <p:nvSpPr>
          <p:cNvPr id="619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0B9905C-389D-43AB-A95D-7603D8ABEA7C}" type="slidenum">
              <a:rPr lang="en-US" altLang="en-US" smtClean="0">
                <a:solidFill>
                  <a:prstClr val="black"/>
                </a:solidFill>
              </a:rPr>
              <a:pPr eaLnBrk="1" hangingPunct="1">
                <a:spcBef>
                  <a:spcPct val="0"/>
                </a:spcBef>
              </a:pPr>
              <a:t>3</a:t>
            </a:fld>
            <a:endParaRPr lang="en-US" altLang="en-US" dirty="0"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1 Corinthians 15:1-4-Moreover, brethren, I declare unto you the gospel which I preached unto you, which also ye have received, and wherein ye stand;</a:t>
            </a:r>
          </a:p>
          <a:p>
            <a:pPr eaLnBrk="1" hangingPunct="1">
              <a:spcBef>
                <a:spcPct val="0"/>
              </a:spcBef>
            </a:pPr>
            <a:r>
              <a:rPr lang="en-US" altLang="en-US" smtClean="0"/>
              <a:t>2By which also ye are saved, if ye keep in memory what I preached unto you, unless ye have believed in vain.</a:t>
            </a:r>
          </a:p>
          <a:p>
            <a:pPr eaLnBrk="1" hangingPunct="1">
              <a:spcBef>
                <a:spcPct val="0"/>
              </a:spcBef>
            </a:pPr>
            <a:r>
              <a:rPr lang="en-US" altLang="en-US" smtClean="0"/>
              <a:t>3For I delivered unto you first of all that which I also received, how that Christ died for our sins according to the scriptures;</a:t>
            </a:r>
          </a:p>
          <a:p>
            <a:pPr eaLnBrk="1" hangingPunct="1">
              <a:spcBef>
                <a:spcPct val="0"/>
              </a:spcBef>
            </a:pPr>
            <a:r>
              <a:rPr lang="en-US" altLang="en-US" smtClean="0"/>
              <a:t>4And that he was buried, and that he rose again the third day according to the scriptures:</a:t>
            </a:r>
          </a:p>
          <a:p>
            <a:pPr eaLnBrk="1" hangingPunct="1">
              <a:spcBef>
                <a:spcPct val="0"/>
              </a:spcBef>
            </a:pPr>
            <a:r>
              <a:rPr lang="en-US" altLang="en-US" smtClean="0"/>
              <a:t>2 Thessalonians 1:8-In flaming fire taking vengeance on them that know not God, and that obey not the gospel of our Lord Jesus Christ:</a:t>
            </a:r>
          </a:p>
        </p:txBody>
      </p:sp>
      <p:sp>
        <p:nvSpPr>
          <p:cNvPr id="632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F1BBEFC-A669-4DFC-8C5B-9FDCCB513C2F}" type="slidenum">
              <a:rPr lang="en-US" altLang="en-US" smtClean="0">
                <a:solidFill>
                  <a:prstClr val="black"/>
                </a:solidFill>
              </a:rPr>
              <a:pPr eaLnBrk="1" hangingPunct="1">
                <a:spcBef>
                  <a:spcPct val="0"/>
                </a:spcBef>
              </a:pPr>
              <a:t>21</a:t>
            </a:fld>
            <a:endParaRPr lang="en-US" alt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3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3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68A14AC-283F-484B-ACD5-BE06FCD51454}" type="slidenum">
              <a:rPr lang="en-US" altLang="en-US" smtClean="0">
                <a:solidFill>
                  <a:prstClr val="black"/>
                </a:solidFill>
              </a:rPr>
              <a:pPr eaLnBrk="1" hangingPunct="1">
                <a:spcBef>
                  <a:spcPct val="0"/>
                </a:spcBef>
              </a:pPr>
              <a:t>22</a:t>
            </a:fld>
            <a:endParaRPr lang="en-US" altLang="en-US"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Acts 14:14-17-Which when the apostles, Barnabas and Paul, heard of, they rent their clothes, and ran in among the people, crying out,</a:t>
            </a:r>
          </a:p>
          <a:p>
            <a:pPr eaLnBrk="1" hangingPunct="1">
              <a:spcBef>
                <a:spcPct val="0"/>
              </a:spcBef>
            </a:pPr>
            <a:r>
              <a:rPr lang="en-US" altLang="en-US" smtClean="0"/>
              <a:t>15And saying, Sirs, why do ye these things? We also are men of like passions with you, and preach unto you that ye should turn from these vanities unto the living God, which made heaven, and earth, and the sea, and all things that are therein:</a:t>
            </a:r>
          </a:p>
          <a:p>
            <a:pPr eaLnBrk="1" hangingPunct="1">
              <a:spcBef>
                <a:spcPct val="0"/>
              </a:spcBef>
            </a:pPr>
            <a:r>
              <a:rPr lang="en-US" altLang="en-US" smtClean="0"/>
              <a:t>16Who in times past suffered all nations to walk in their own ways.</a:t>
            </a:r>
          </a:p>
          <a:p>
            <a:pPr eaLnBrk="1" hangingPunct="1">
              <a:spcBef>
                <a:spcPct val="0"/>
              </a:spcBef>
            </a:pPr>
            <a:r>
              <a:rPr lang="en-US" altLang="en-US" smtClean="0"/>
              <a:t>17Nevertheless he left not himself without witness, in that he did good, and gave us rain from heaven, and fruitful seasons, filling our hearts with food and gladness.</a:t>
            </a:r>
          </a:p>
          <a:p>
            <a:pPr eaLnBrk="1" hangingPunct="1">
              <a:spcBef>
                <a:spcPct val="0"/>
              </a:spcBef>
            </a:pPr>
            <a:r>
              <a:rPr lang="en-US" altLang="en-US" smtClean="0"/>
              <a:t>Acts 17:22-30-Then Paul stood in the midst of Mars' hill, and said, Ye men of Athens, I perceive that in all things ye are too superstitious.</a:t>
            </a:r>
          </a:p>
          <a:p>
            <a:pPr eaLnBrk="1" hangingPunct="1">
              <a:spcBef>
                <a:spcPct val="0"/>
              </a:spcBef>
            </a:pPr>
            <a:r>
              <a:rPr lang="en-US" altLang="en-US" smtClean="0"/>
              <a:t>23For as I passed by, and beheld your devotions, I found an altar with this inscription, TO THE UNKNOWN GOD. Whom therefore ye ignorantly worship, him declare I unto you.</a:t>
            </a:r>
          </a:p>
          <a:p>
            <a:pPr eaLnBrk="1" hangingPunct="1">
              <a:spcBef>
                <a:spcPct val="0"/>
              </a:spcBef>
            </a:pPr>
            <a:r>
              <a:rPr lang="en-US" altLang="en-US" smtClean="0"/>
              <a:t>24God that made the world and all things therein, seeing that he is Lord of heaven and earth, dwelleth not in temples made with hands;</a:t>
            </a:r>
          </a:p>
          <a:p>
            <a:pPr eaLnBrk="1" hangingPunct="1">
              <a:spcBef>
                <a:spcPct val="0"/>
              </a:spcBef>
            </a:pPr>
            <a:r>
              <a:rPr lang="en-US" altLang="en-US" smtClean="0"/>
              <a:t>25Neither is worshipped with men's hands, as though he needed any thing, seeing he giveth to all life, and breath, and all things;</a:t>
            </a:r>
          </a:p>
          <a:p>
            <a:pPr eaLnBrk="1" hangingPunct="1">
              <a:spcBef>
                <a:spcPct val="0"/>
              </a:spcBef>
            </a:pPr>
            <a:r>
              <a:rPr lang="en-US" altLang="en-US" smtClean="0"/>
              <a:t>26And hath made of one blood all nations of men for to dwell on all the face of the earth, and hath determined the times before appointed, and the bounds of their habitation;</a:t>
            </a:r>
          </a:p>
          <a:p>
            <a:pPr eaLnBrk="1" hangingPunct="1">
              <a:spcBef>
                <a:spcPct val="0"/>
              </a:spcBef>
            </a:pPr>
            <a:r>
              <a:rPr lang="en-US" altLang="en-US" smtClean="0"/>
              <a:t>27That they should seek the Lord, if haply they might feel after him, and find him, though he be not far from every one of us:</a:t>
            </a:r>
          </a:p>
          <a:p>
            <a:pPr eaLnBrk="1" hangingPunct="1">
              <a:spcBef>
                <a:spcPct val="0"/>
              </a:spcBef>
            </a:pPr>
            <a:r>
              <a:rPr lang="en-US" altLang="en-US" smtClean="0"/>
              <a:t>28For in him we live, and move, and have our being; as certain also of your own poets have said, For we are also his offspring.</a:t>
            </a:r>
          </a:p>
          <a:p>
            <a:pPr eaLnBrk="1" hangingPunct="1">
              <a:spcBef>
                <a:spcPct val="0"/>
              </a:spcBef>
            </a:pPr>
            <a:r>
              <a:rPr lang="en-US" altLang="en-US" smtClean="0"/>
              <a:t>29Forasmuch then as we are the offspring of God, we ought not to think that the Godhead is like unto gold, or silver, or stone, graven by art and man's device.</a:t>
            </a:r>
          </a:p>
          <a:p>
            <a:pPr eaLnBrk="1" hangingPunct="1">
              <a:spcBef>
                <a:spcPct val="0"/>
              </a:spcBef>
            </a:pPr>
            <a:r>
              <a:rPr lang="en-US" altLang="en-US" smtClean="0"/>
              <a:t>30And the times of this ignorance God winked at; but now commandeth all men every where to repent:</a:t>
            </a:r>
          </a:p>
        </p:txBody>
      </p:sp>
      <p:sp>
        <p:nvSpPr>
          <p:cNvPr id="634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22A9D82-035F-4C50-847F-8783A607E900}" type="slidenum">
              <a:rPr lang="en-US" altLang="en-US" smtClean="0">
                <a:solidFill>
                  <a:prstClr val="black"/>
                </a:solidFill>
              </a:rPr>
              <a:pPr eaLnBrk="1" hangingPunct="1">
                <a:spcBef>
                  <a:spcPct val="0"/>
                </a:spcBef>
              </a:pPr>
              <a:t>23</a:t>
            </a:fld>
            <a:endParaRPr lang="en-US" alt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35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C3ADF30-5712-4891-9A2B-E6D4A7450EEA}" type="slidenum">
              <a:rPr lang="en-US" altLang="en-US" smtClean="0">
                <a:solidFill>
                  <a:prstClr val="black"/>
                </a:solidFill>
              </a:rPr>
              <a:pPr eaLnBrk="1" hangingPunct="1">
                <a:spcBef>
                  <a:spcPct val="0"/>
                </a:spcBef>
              </a:pPr>
              <a:t>24</a:t>
            </a:fld>
            <a:endParaRPr lang="en-US" alt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Jeremiah 51:7-Babylon hath been a golden cup in the LORD'S hand, that made all the earth drunken: the nations have drunken of her wine; therefore the nations are mad.</a:t>
            </a:r>
          </a:p>
          <a:p>
            <a:pPr eaLnBrk="1" hangingPunct="1">
              <a:spcBef>
                <a:spcPct val="0"/>
              </a:spcBef>
            </a:pPr>
            <a:r>
              <a:rPr lang="en-US" altLang="en-US" smtClean="0"/>
              <a:t>Isaiah 14:4-9-That thou shalt take up this proverb against the king of Babylon, and say, How hath the oppressor ceased! the golden city ceased!</a:t>
            </a:r>
          </a:p>
          <a:p>
            <a:pPr eaLnBrk="1" hangingPunct="1">
              <a:spcBef>
                <a:spcPct val="0"/>
              </a:spcBef>
            </a:pPr>
            <a:r>
              <a:rPr lang="en-US" altLang="en-US" smtClean="0"/>
              <a:t>5The LORD hath broken the staff of the wicked, and the sceptre of the rulers.</a:t>
            </a:r>
          </a:p>
          <a:p>
            <a:pPr eaLnBrk="1" hangingPunct="1">
              <a:spcBef>
                <a:spcPct val="0"/>
              </a:spcBef>
            </a:pPr>
            <a:r>
              <a:rPr lang="en-US" altLang="en-US" smtClean="0"/>
              <a:t>6He who smote the people in wrath with a continual stroke, he that ruled the nations in anger, is persecuted, and none hindereth.</a:t>
            </a:r>
          </a:p>
          <a:p>
            <a:pPr eaLnBrk="1" hangingPunct="1">
              <a:spcBef>
                <a:spcPct val="0"/>
              </a:spcBef>
            </a:pPr>
            <a:r>
              <a:rPr lang="en-US" altLang="en-US" smtClean="0"/>
              <a:t>7The whole earth is at rest, and is quiet: they break forth into singing.</a:t>
            </a:r>
          </a:p>
          <a:p>
            <a:pPr eaLnBrk="1" hangingPunct="1">
              <a:spcBef>
                <a:spcPct val="0"/>
              </a:spcBef>
            </a:pPr>
            <a:r>
              <a:rPr lang="en-US" altLang="en-US" smtClean="0"/>
              <a:t>8Yea, the fir trees rejoice at thee, and the cedars of Lebanon, saying, Since thou art laid down, no feller is come up against us.</a:t>
            </a:r>
          </a:p>
          <a:p>
            <a:pPr eaLnBrk="1" hangingPunct="1">
              <a:spcBef>
                <a:spcPct val="0"/>
              </a:spcBef>
            </a:pPr>
            <a:r>
              <a:rPr lang="en-US" altLang="en-US" smtClean="0"/>
              <a:t>9Hell from beneath is moved for thee to meet thee at thy coming: it stirreth up the dead for thee, even all the chief ones of the earth; it hath raised up from their thrones all the kings of the nations.</a:t>
            </a:r>
          </a:p>
        </p:txBody>
      </p:sp>
      <p:sp>
        <p:nvSpPr>
          <p:cNvPr id="635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C3ADF30-5712-4891-9A2B-E6D4A7450EEA}" type="slidenum">
              <a:rPr lang="en-US" altLang="en-US" smtClean="0">
                <a:solidFill>
                  <a:prstClr val="black"/>
                </a:solidFill>
              </a:rPr>
              <a:pPr eaLnBrk="1" hangingPunct="1">
                <a:spcBef>
                  <a:spcPct val="0"/>
                </a:spcBef>
              </a:pPr>
              <a:t>25</a:t>
            </a:fld>
            <a:endParaRPr lang="en-US" alt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6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EF34958-DF9E-4915-923A-52BCD4541138}" type="slidenum">
              <a:rPr lang="en-US" altLang="en-US" smtClean="0">
                <a:solidFill>
                  <a:prstClr val="black"/>
                </a:solidFill>
              </a:rPr>
              <a:pPr eaLnBrk="1" hangingPunct="1">
                <a:spcBef>
                  <a:spcPct val="0"/>
                </a:spcBef>
              </a:pPr>
              <a:t>26</a:t>
            </a:fld>
            <a:endParaRPr lang="en-US" alt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7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7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7EF188F-DD09-43E9-B2B6-44ED5DD2E9B5}" type="slidenum">
              <a:rPr lang="en-US" altLang="en-US" smtClean="0">
                <a:solidFill>
                  <a:prstClr val="black"/>
                </a:solidFill>
              </a:rPr>
              <a:pPr eaLnBrk="1" hangingPunct="1">
                <a:spcBef>
                  <a:spcPct val="0"/>
                </a:spcBef>
              </a:pPr>
              <a:t>27</a:t>
            </a:fld>
            <a:endParaRPr lang="en-US" alt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8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9BFD47A-DB34-4988-9AB0-84CFCE7A1DF3}" type="slidenum">
              <a:rPr lang="en-US" altLang="en-US" smtClean="0">
                <a:solidFill>
                  <a:prstClr val="black"/>
                </a:solidFill>
              </a:rPr>
              <a:pPr eaLnBrk="1" hangingPunct="1">
                <a:spcBef>
                  <a:spcPct val="0"/>
                </a:spcBef>
              </a:pPr>
              <a:t>28</a:t>
            </a:fld>
            <a:endParaRPr lang="en-US" altLang="en-US"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40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0536E04-0DDA-4AEC-9206-733A328307D7}" type="slidenum">
              <a:rPr lang="en-US" altLang="en-US" smtClean="0">
                <a:solidFill>
                  <a:prstClr val="black"/>
                </a:solidFill>
              </a:rPr>
              <a:pPr eaLnBrk="1" hangingPunct="1">
                <a:spcBef>
                  <a:spcPct val="0"/>
                </a:spcBef>
              </a:pPr>
              <a:t>29</a:t>
            </a:fld>
            <a:endParaRPr lang="en-US" alt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Psalm 75:8-For in the hand of the LORD there is a cup, and the wine is red; it is full of mixture; and he </a:t>
            </a:r>
            <a:r>
              <a:rPr kumimoji="0" lang="en-US" altLang="en-US" sz="1200" b="0" i="0" u="none" strike="noStrike" kern="1200" cap="none" spc="0" normalizeH="0" baseline="0" noProof="0" dirty="0" err="1" smtClean="0">
                <a:ln>
                  <a:noFill/>
                </a:ln>
                <a:solidFill>
                  <a:prstClr val="black"/>
                </a:solidFill>
                <a:effectLst/>
                <a:uLnTx/>
                <a:uFillTx/>
                <a:latin typeface="+mn-lt"/>
                <a:ea typeface="MS PGothic" pitchFamily="34" charset="-128"/>
                <a:cs typeface="+mn-cs"/>
              </a:rPr>
              <a:t>poureth</a:t>
            </a: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 out of the same: but the dregs thereof, all the wicked of the earth shall wring them out, and drink them.</a:t>
            </a:r>
          </a:p>
        </p:txBody>
      </p:sp>
      <p:sp>
        <p:nvSpPr>
          <p:cNvPr id="641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A386EF9-C7B4-4E22-B455-F00C0A9F0271}" type="slidenum">
              <a:rPr lang="en-US" altLang="en-US" smtClean="0">
                <a:solidFill>
                  <a:prstClr val="black"/>
                </a:solidFill>
              </a:rPr>
              <a:pPr eaLnBrk="1" hangingPunct="1">
                <a:spcBef>
                  <a:spcPct val="0"/>
                </a:spcBef>
              </a:pPr>
              <a:t>30</a:t>
            </a:fld>
            <a:endParaRPr lang="en-US" alt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932C8A9-97A5-4D4F-A4CA-CC18FE53BF93}" type="slidenum">
              <a:rPr lang="en-US" altLang="en-US" smtClean="0">
                <a:solidFill>
                  <a:srgbClr val="000000"/>
                </a:solidFill>
              </a:rPr>
              <a:pPr eaLnBrk="1" hangingPunct="1">
                <a:spcBef>
                  <a:spcPct val="0"/>
                </a:spcBef>
              </a:pPr>
              <a:t>4</a:t>
            </a:fld>
            <a:endParaRPr lang="en-US" alt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Daniel 7:11-I beheld then because of the voice of the great words which the horn spake: I beheld even till the beast was slain, and his body destroyed, and given to the burning flame.</a:t>
            </a:r>
          </a:p>
          <a:p>
            <a:pPr eaLnBrk="1" hangingPunct="1">
              <a:spcBef>
                <a:spcPct val="0"/>
              </a:spcBef>
            </a:pPr>
            <a:r>
              <a:rPr lang="en-US" altLang="en-US" smtClean="0"/>
              <a:t>Ezekiel 20:47-48-And say to the forest of the south, Hear the word of the LORD; Thus saith the Lord GOD; Behold, I will kindle a fire in thee, and it shall devour every green tree in thee, and every dry tree: the flaming flame shall not be quenched, and all faces from the south to the north shall be burned therein.</a:t>
            </a:r>
          </a:p>
          <a:p>
            <a:pPr eaLnBrk="1" hangingPunct="1">
              <a:spcBef>
                <a:spcPct val="0"/>
              </a:spcBef>
            </a:pPr>
            <a:r>
              <a:rPr lang="en-US" altLang="en-US" smtClean="0"/>
              <a:t>48And all flesh shall see that I the LORD have kindled it: it shall not be quenched.</a:t>
            </a:r>
          </a:p>
          <a:p>
            <a:pPr eaLnBrk="1" hangingPunct="1">
              <a:spcBef>
                <a:spcPct val="0"/>
              </a:spcBef>
            </a:pPr>
            <a:r>
              <a:rPr lang="en-US" altLang="en-US" smtClean="0"/>
              <a:t>Isaiah 66:24-And they shall go forth, and look upon the carcases of the men that have transgressed against me: for their worm shall not die, neither shall their fire be quenched; and they shall be an abhorring unto all flesh.</a:t>
            </a:r>
          </a:p>
          <a:p>
            <a:pPr eaLnBrk="1" hangingPunct="1">
              <a:spcBef>
                <a:spcPct val="0"/>
              </a:spcBef>
            </a:pPr>
            <a:r>
              <a:rPr lang="en-US" altLang="en-US" smtClean="0"/>
              <a:t>Matthew 3:12-Whose fan is in his hand, and he will throughly purge his floor, and gather his wheat into the garner; but he will burn up the chaff with unquenchable fire.</a:t>
            </a:r>
          </a:p>
          <a:p>
            <a:pPr eaLnBrk="1" hangingPunct="1">
              <a:spcBef>
                <a:spcPct val="0"/>
              </a:spcBef>
            </a:pPr>
            <a:r>
              <a:rPr lang="en-US" altLang="en-US" smtClean="0"/>
              <a:t>Matthew 13:50-And shall cast them into the furnace of fire: there shall be wailing and gnashing of teeth.</a:t>
            </a:r>
          </a:p>
          <a:p>
            <a:pPr eaLnBrk="1" hangingPunct="1">
              <a:spcBef>
                <a:spcPct val="0"/>
              </a:spcBef>
            </a:pPr>
            <a:r>
              <a:rPr lang="en-US" altLang="en-US" smtClean="0"/>
              <a:t>Mark 9:43-49-And if thy hand offend thee, cut it off: it is better for thee to enter into life maimed, than having two hands to go into hell, into the fire that never shall be quenched:</a:t>
            </a:r>
          </a:p>
          <a:p>
            <a:pPr eaLnBrk="1" hangingPunct="1">
              <a:spcBef>
                <a:spcPct val="0"/>
              </a:spcBef>
            </a:pPr>
            <a:r>
              <a:rPr lang="en-US" altLang="en-US" smtClean="0"/>
              <a:t>44Where their worm dieth not, and the fire is not quenched.</a:t>
            </a:r>
          </a:p>
          <a:p>
            <a:pPr eaLnBrk="1" hangingPunct="1">
              <a:spcBef>
                <a:spcPct val="0"/>
              </a:spcBef>
            </a:pPr>
            <a:r>
              <a:rPr lang="en-US" altLang="en-US" smtClean="0"/>
              <a:t>45And if thy foot offend thee, cut it off: it is better for thee to enter halt into life, than having two feet to be cast into hell, into the fire that never shall be quenched:</a:t>
            </a:r>
          </a:p>
          <a:p>
            <a:pPr eaLnBrk="1" hangingPunct="1">
              <a:spcBef>
                <a:spcPct val="0"/>
              </a:spcBef>
            </a:pPr>
            <a:r>
              <a:rPr lang="en-US" altLang="en-US" smtClean="0"/>
              <a:t>46Where their worm dieth not, and the fire is not quenched.</a:t>
            </a:r>
          </a:p>
          <a:p>
            <a:pPr eaLnBrk="1" hangingPunct="1">
              <a:spcBef>
                <a:spcPct val="0"/>
              </a:spcBef>
            </a:pPr>
            <a:r>
              <a:rPr lang="en-US" altLang="en-US" smtClean="0"/>
              <a:t>47And if thine eye offend thee, pluck it out: it is better for thee to enter into the kingdom of God with one eye, than having two eyes to be cast into hell fire:</a:t>
            </a:r>
          </a:p>
          <a:p>
            <a:pPr eaLnBrk="1" hangingPunct="1">
              <a:spcBef>
                <a:spcPct val="0"/>
              </a:spcBef>
            </a:pPr>
            <a:r>
              <a:rPr lang="en-US" altLang="en-US" smtClean="0"/>
              <a:t>48Where their worm dieth not, and the fire is not quenched.</a:t>
            </a:r>
          </a:p>
          <a:p>
            <a:pPr eaLnBrk="1" hangingPunct="1">
              <a:spcBef>
                <a:spcPct val="0"/>
              </a:spcBef>
            </a:pPr>
            <a:r>
              <a:rPr lang="en-US" altLang="en-US" smtClean="0"/>
              <a:t>49For every one shall be salted with fire, and every sacrifice shall be salted with salt.</a:t>
            </a:r>
          </a:p>
          <a:p>
            <a:pPr eaLnBrk="1" hangingPunct="1">
              <a:spcBef>
                <a:spcPct val="0"/>
              </a:spcBef>
            </a:pPr>
            <a:r>
              <a:rPr lang="en-US" altLang="en-US" smtClean="0"/>
              <a:t>Jude 1:7-Even as Sodom and Gomorrha, and the cities about them in like manner, giving themselves over to fornication, and going after strange flesh, are set forth for an example, suffering the vengeance of eternal fire.</a:t>
            </a:r>
          </a:p>
          <a:p>
            <a:pPr eaLnBrk="1" hangingPunct="1">
              <a:spcBef>
                <a:spcPct val="0"/>
              </a:spcBef>
            </a:pPr>
            <a:r>
              <a:rPr lang="en-US" altLang="en-US" smtClean="0"/>
              <a:t>Revelation 20:5-But the rest of the dead lived not again until the thousand years were finished. This is the first resurrection.</a:t>
            </a:r>
          </a:p>
          <a:p>
            <a:pPr eaLnBrk="1" hangingPunct="1">
              <a:spcBef>
                <a:spcPct val="0"/>
              </a:spcBef>
            </a:pPr>
            <a:r>
              <a:rPr lang="en-US" altLang="en-US" smtClean="0"/>
              <a:t>Revelation 20:12-15-And I saw the dead, small and great, stand before God; and the books were opened: and another book was opened, which is the book of life: and the dead were judged out of those things which were written in the books, according to their works.</a:t>
            </a:r>
          </a:p>
          <a:p>
            <a:pPr eaLnBrk="1" hangingPunct="1">
              <a:spcBef>
                <a:spcPct val="0"/>
              </a:spcBef>
            </a:pPr>
            <a:r>
              <a:rPr lang="en-US" altLang="en-US" smtClean="0"/>
              <a:t>13And the sea gave up the dead which were in it; and death and hell delivered up the dead which were in them: and they were judged every man according to their works.</a:t>
            </a:r>
          </a:p>
          <a:p>
            <a:pPr eaLnBrk="1" hangingPunct="1">
              <a:spcBef>
                <a:spcPct val="0"/>
              </a:spcBef>
            </a:pPr>
            <a:r>
              <a:rPr lang="en-US" altLang="en-US" smtClean="0"/>
              <a:t>14And death and hell were cast into the lake of fire. This is the second death.</a:t>
            </a:r>
          </a:p>
          <a:p>
            <a:pPr eaLnBrk="1" hangingPunct="1">
              <a:spcBef>
                <a:spcPct val="0"/>
              </a:spcBef>
            </a:pPr>
            <a:r>
              <a:rPr lang="en-US" altLang="en-US" smtClean="0"/>
              <a:t>15And whosoever was not found written in the book of life was cast into the lake of fire.</a:t>
            </a:r>
          </a:p>
          <a:p>
            <a:pPr eaLnBrk="1" hangingPunct="1">
              <a:spcBef>
                <a:spcPct val="0"/>
              </a:spcBef>
            </a:pPr>
            <a:r>
              <a:rPr lang="en-US" altLang="en-US" smtClean="0"/>
              <a:t>John 5:29-And shall come forth; they that have done good, unto the resurrection of life; and they that have done evil, unto the resurrection of damnation.</a:t>
            </a:r>
          </a:p>
        </p:txBody>
      </p:sp>
      <p:sp>
        <p:nvSpPr>
          <p:cNvPr id="641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A386EF9-C7B4-4E22-B455-F00C0A9F0271}" type="slidenum">
              <a:rPr lang="en-US" altLang="en-US" smtClean="0">
                <a:solidFill>
                  <a:prstClr val="black"/>
                </a:solidFill>
              </a:rPr>
              <a:pPr eaLnBrk="1" hangingPunct="1">
                <a:spcBef>
                  <a:spcPct val="0"/>
                </a:spcBef>
              </a:pPr>
              <a:t>31</a:t>
            </a:fld>
            <a:endParaRPr lang="en-US" altLang="en-US" smtClean="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2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2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6C564A0-FC1B-489E-A606-E0CFCE363FAC}" type="slidenum">
              <a:rPr lang="en-US" altLang="en-US" smtClean="0">
                <a:solidFill>
                  <a:prstClr val="black"/>
                </a:solidFill>
              </a:rPr>
              <a:pPr eaLnBrk="1" hangingPunct="1">
                <a:spcBef>
                  <a:spcPct val="0"/>
                </a:spcBef>
              </a:pPr>
              <a:t>32</a:t>
            </a:fld>
            <a:endParaRPr lang="en-US" altLang="en-US" smtClean="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2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2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6C564A0-FC1B-489E-A606-E0CFCE363FAC}" type="slidenum">
              <a:rPr lang="en-US" altLang="en-US" smtClean="0">
                <a:solidFill>
                  <a:prstClr val="black"/>
                </a:solidFill>
              </a:rPr>
              <a:pPr eaLnBrk="1" hangingPunct="1">
                <a:spcBef>
                  <a:spcPct val="0"/>
                </a:spcBef>
              </a:pPr>
              <a:t>33</a:t>
            </a:fld>
            <a:endParaRPr lang="en-US" altLang="en-US"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3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78DAC3-A78D-41DF-BF33-560FC2D7F370}" type="slidenum">
              <a:rPr lang="en-US" altLang="en-US" smtClean="0">
                <a:solidFill>
                  <a:prstClr val="black"/>
                </a:solidFill>
              </a:rPr>
              <a:pPr eaLnBrk="1" hangingPunct="1">
                <a:spcBef>
                  <a:spcPct val="0"/>
                </a:spcBef>
              </a:pPr>
              <a:t>34</a:t>
            </a:fld>
            <a:endParaRPr lang="en-US" alt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John 14:21-He that hath my commandments, and keepeth them, he it is that loveth me: and he that loveth me shall be loved of my Father, and I will love him, and will manifest myself to him.</a:t>
            </a:r>
          </a:p>
          <a:p>
            <a:pPr eaLnBrk="1" hangingPunct="1">
              <a:spcBef>
                <a:spcPct val="0"/>
              </a:spcBef>
            </a:pPr>
            <a:r>
              <a:rPr lang="en-US" altLang="en-US" smtClean="0"/>
              <a:t>John 6:28-29-Then said they unto him, What shall we do, that we might work the works of God?</a:t>
            </a:r>
          </a:p>
          <a:p>
            <a:pPr eaLnBrk="1" hangingPunct="1">
              <a:spcBef>
                <a:spcPct val="0"/>
              </a:spcBef>
            </a:pPr>
            <a:r>
              <a:rPr lang="en-US" altLang="en-US" smtClean="0"/>
              <a:t>29Jesus answered and said unto them, This is the work of God, that ye believe on him whom he hath sent.</a:t>
            </a:r>
          </a:p>
        </p:txBody>
      </p:sp>
      <p:sp>
        <p:nvSpPr>
          <p:cNvPr id="64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F72A99F-E7D9-4CF3-A845-3956820D4E0A}" type="slidenum">
              <a:rPr lang="en-US" altLang="en-US" smtClean="0">
                <a:solidFill>
                  <a:prstClr val="black"/>
                </a:solidFill>
              </a:rPr>
              <a:pPr eaLnBrk="1" hangingPunct="1">
                <a:spcBef>
                  <a:spcPct val="0"/>
                </a:spcBef>
              </a:pPr>
              <a:t>35</a:t>
            </a:fld>
            <a:endParaRPr lang="en-US" alt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Revelation 1:3-Blessed is he that readeth, and they that hear the words of this prophecy, and keep those things which are written therein: for the time is at hand.</a:t>
            </a:r>
          </a:p>
          <a:p>
            <a:pPr eaLnBrk="1" hangingPunct="1">
              <a:spcBef>
                <a:spcPct val="0"/>
              </a:spcBef>
            </a:pPr>
            <a:r>
              <a:rPr lang="en-US" altLang="en-US" smtClean="0"/>
              <a:t>Revelation 16:15-Behold, I come as a thief. Blessed is he that watcheth, and keepeth his garments, lest he walk naked, and they see his shame.</a:t>
            </a:r>
          </a:p>
          <a:p>
            <a:pPr eaLnBrk="1" hangingPunct="1">
              <a:spcBef>
                <a:spcPct val="0"/>
              </a:spcBef>
            </a:pPr>
            <a:r>
              <a:rPr lang="en-US" altLang="en-US" smtClean="0"/>
              <a:t>Revelation 19:9-And he saith unto me, Write, Blessed are they which are called unto the marriage supper of the Lamb. And he saith unto me, These are the true sayings of God.</a:t>
            </a:r>
          </a:p>
          <a:p>
            <a:pPr eaLnBrk="1" hangingPunct="1">
              <a:spcBef>
                <a:spcPct val="0"/>
              </a:spcBef>
            </a:pPr>
            <a:r>
              <a:rPr lang="en-US" altLang="en-US" smtClean="0"/>
              <a:t>Revelation 20:6-Blessed and holy is he that hath part in the first resurrection: on such the second death hath no power, but they shall be priests of God and of Christ, and shall reign with him a thousand years.</a:t>
            </a:r>
          </a:p>
          <a:p>
            <a:pPr eaLnBrk="1" hangingPunct="1">
              <a:spcBef>
                <a:spcPct val="0"/>
              </a:spcBef>
            </a:pPr>
            <a:r>
              <a:rPr lang="en-US" altLang="en-US" smtClean="0"/>
              <a:t>Revelation 22:7-Behold, I come quickly: blessed is he that keepeth the sayings of the prophecy of this book.</a:t>
            </a:r>
          </a:p>
          <a:p>
            <a:pPr eaLnBrk="1" hangingPunct="1">
              <a:spcBef>
                <a:spcPct val="0"/>
              </a:spcBef>
            </a:pPr>
            <a:r>
              <a:rPr lang="en-US" altLang="en-US" smtClean="0"/>
              <a:t>Revelation 22:14-Blessed are they that do his commandments, that they may have right to the tree of life, and may enter in through the gates into the city.</a:t>
            </a:r>
          </a:p>
        </p:txBody>
      </p:sp>
      <p:sp>
        <p:nvSpPr>
          <p:cNvPr id="64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5256071-ABD8-4AE4-AAF5-D5D25A5A9659}" type="slidenum">
              <a:rPr lang="en-US" altLang="en-US" smtClean="0">
                <a:solidFill>
                  <a:prstClr val="black"/>
                </a:solidFill>
              </a:rPr>
              <a:pPr eaLnBrk="1" hangingPunct="1">
                <a:spcBef>
                  <a:spcPct val="0"/>
                </a:spcBef>
              </a:pPr>
              <a:t>36</a:t>
            </a:fld>
            <a:endParaRPr lang="en-US" alt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1 Corinthians 15:58-Therefore, my beloved brethren, be ye </a:t>
            </a:r>
            <a:r>
              <a:rPr kumimoji="0" lang="en-US" altLang="en-US" sz="1200" b="0" i="0" u="none" strike="noStrike" kern="1200" cap="none" spc="0" normalizeH="0" baseline="0" noProof="0" dirty="0" err="1" smtClean="0">
                <a:ln>
                  <a:noFill/>
                </a:ln>
                <a:solidFill>
                  <a:prstClr val="black"/>
                </a:solidFill>
                <a:effectLst/>
                <a:uLnTx/>
                <a:uFillTx/>
                <a:latin typeface="+mn-lt"/>
                <a:ea typeface="MS PGothic" pitchFamily="34" charset="-128"/>
                <a:cs typeface="+mn-cs"/>
              </a:rPr>
              <a:t>stedfast</a:t>
            </a: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 </a:t>
            </a:r>
            <a:r>
              <a:rPr kumimoji="0" lang="en-US" altLang="en-US" sz="1200" b="0" i="0" u="none" strike="noStrike" kern="1200" cap="none" spc="0" normalizeH="0" baseline="0" noProof="0" dirty="0" err="1" smtClean="0">
                <a:ln>
                  <a:noFill/>
                </a:ln>
                <a:solidFill>
                  <a:prstClr val="black"/>
                </a:solidFill>
                <a:effectLst/>
                <a:uLnTx/>
                <a:uFillTx/>
                <a:latin typeface="+mn-lt"/>
                <a:ea typeface="MS PGothic" pitchFamily="34" charset="-128"/>
                <a:cs typeface="+mn-cs"/>
              </a:rPr>
              <a:t>unmoveable</a:t>
            </a: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 always abounding in the work of the Lord, forasmuch as ye know that your </a:t>
            </a:r>
            <a:r>
              <a:rPr kumimoji="0" lang="en-US" altLang="en-US" sz="1200" b="0" i="0" u="none" strike="noStrike" kern="1200" cap="none" spc="0" normalizeH="0" baseline="0" noProof="0" dirty="0" err="1" smtClean="0">
                <a:ln>
                  <a:noFill/>
                </a:ln>
                <a:solidFill>
                  <a:prstClr val="black"/>
                </a:solidFill>
                <a:effectLst/>
                <a:uLnTx/>
                <a:uFillTx/>
                <a:latin typeface="+mn-lt"/>
                <a:ea typeface="MS PGothic" pitchFamily="34" charset="-128"/>
                <a:cs typeface="+mn-cs"/>
              </a:rPr>
              <a:t>labour</a:t>
            </a: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 is not in vain in the Lord.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Matthew 25:21-His lord said unto him, Well done, thou good and faithful servant: thou hast been faithful over a few things, I will make thee ruler over many things: enter thou into the joy of thy lord.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1 Corinthians 3:14-15-If any man's work abide which he hath built thereupon, he shall receive a reward.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mn-lt"/>
                <a:ea typeface="MS PGothic" pitchFamily="34" charset="-128"/>
                <a:cs typeface="+mn-cs"/>
              </a:rPr>
              <a:t>15If any man's work shall be burned, he shall suffer loss: but he himself shall be saved; yet so as by fire.</a:t>
            </a:r>
          </a:p>
        </p:txBody>
      </p:sp>
      <p:sp>
        <p:nvSpPr>
          <p:cNvPr id="64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5256071-ABD8-4AE4-AAF5-D5D25A5A9659}" type="slidenum">
              <a:rPr lang="en-US" altLang="en-US" smtClean="0">
                <a:solidFill>
                  <a:prstClr val="black"/>
                </a:solidFill>
              </a:rPr>
              <a:pPr eaLnBrk="1" hangingPunct="1">
                <a:spcBef>
                  <a:spcPct val="0"/>
                </a:spcBef>
              </a:pPr>
              <a:t>37</a:t>
            </a:fld>
            <a:endParaRPr lang="en-US" altLang="en-US" smtClean="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1 Corinthians 3:8-Now he that </a:t>
            </a:r>
            <a:r>
              <a:rPr lang="en-US" altLang="en-US" dirty="0" err="1" smtClean="0"/>
              <a:t>planteth</a:t>
            </a:r>
            <a:r>
              <a:rPr lang="en-US" altLang="en-US" dirty="0" smtClean="0"/>
              <a:t> and he that </a:t>
            </a:r>
            <a:r>
              <a:rPr lang="en-US" altLang="en-US" dirty="0" err="1" smtClean="0"/>
              <a:t>watereth</a:t>
            </a:r>
            <a:r>
              <a:rPr lang="en-US" altLang="en-US" dirty="0" smtClean="0"/>
              <a:t> are one: and every man shall receive his own reward according to his own </a:t>
            </a:r>
            <a:r>
              <a:rPr lang="en-US" altLang="en-US" dirty="0" err="1" smtClean="0"/>
              <a:t>labour</a:t>
            </a:r>
            <a:r>
              <a:rPr lang="en-US" altLang="en-US" dirty="0" smtClean="0"/>
              <a:t>.</a:t>
            </a:r>
          </a:p>
        </p:txBody>
      </p:sp>
      <p:sp>
        <p:nvSpPr>
          <p:cNvPr id="64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4982475-DAB4-44ED-8DFB-97209B978D22}" type="slidenum">
              <a:rPr lang="en-US" altLang="en-US" smtClean="0">
                <a:solidFill>
                  <a:prstClr val="black"/>
                </a:solidFill>
              </a:rPr>
              <a:pPr eaLnBrk="1" hangingPunct="1">
                <a:spcBef>
                  <a:spcPct val="0"/>
                </a:spcBef>
              </a:pPr>
              <a:t>38</a:t>
            </a:fld>
            <a:endParaRPr lang="en-US" alt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Revelation 1:13-And in the midst of the seven candlesticks one like unto the Son of man, clothed with a garment down to the foot, and girt about the </a:t>
            </a:r>
            <a:r>
              <a:rPr lang="en-US" altLang="en-US" dirty="0" err="1" smtClean="0"/>
              <a:t>paps</a:t>
            </a:r>
            <a:r>
              <a:rPr lang="en-US" altLang="en-US" dirty="0" smtClean="0"/>
              <a:t> with a golden girdle.</a:t>
            </a:r>
          </a:p>
          <a:p>
            <a:pPr eaLnBrk="1" hangingPunct="1">
              <a:spcBef>
                <a:spcPct val="0"/>
              </a:spcBef>
            </a:pPr>
            <a:endParaRPr lang="en-US" altLang="en-US" dirty="0" smtClean="0"/>
          </a:p>
        </p:txBody>
      </p:sp>
      <p:sp>
        <p:nvSpPr>
          <p:cNvPr id="64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3CAE5D0-5E44-4F10-B8F4-7726935BC7B9}" type="slidenum">
              <a:rPr lang="en-US" altLang="en-US" smtClean="0">
                <a:solidFill>
                  <a:prstClr val="black"/>
                </a:solidFill>
              </a:rPr>
              <a:pPr eaLnBrk="1" hangingPunct="1">
                <a:spcBef>
                  <a:spcPct val="0"/>
                </a:spcBef>
              </a:pPr>
              <a:t>39</a:t>
            </a:fld>
            <a:endParaRPr lang="en-US" altLang="en-US" smtClean="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4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EAACC1E-4F9A-4B47-8566-3818834494FE}" type="slidenum">
              <a:rPr lang="en-US" altLang="en-US" smtClean="0">
                <a:solidFill>
                  <a:srgbClr val="000000"/>
                </a:solidFill>
              </a:rPr>
              <a:pPr eaLnBrk="1" hangingPunct="1">
                <a:spcBef>
                  <a:spcPct val="0"/>
                </a:spcBef>
              </a:pPr>
              <a:t>40</a:t>
            </a:fld>
            <a:endParaRPr lang="en-US" alt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20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6E45404-C124-46CA-98D0-8D3954967FC0}" type="slidenum">
              <a:rPr lang="en-US" altLang="en-US" smtClean="0">
                <a:solidFill>
                  <a:prstClr val="black"/>
                </a:solidFill>
              </a:rPr>
              <a:pPr eaLnBrk="1" hangingPunct="1">
                <a:spcBef>
                  <a:spcPct val="0"/>
                </a:spcBef>
              </a:pPr>
              <a:t>5</a:t>
            </a:fld>
            <a:endParaRPr lang="en-US" altLang="en-US" dirty="0"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F72E451-C780-44C4-AC21-7033C4D6BB67}" type="slidenum">
              <a:rPr lang="en-US" altLang="en-US" smtClean="0">
                <a:solidFill>
                  <a:prstClr val="black"/>
                </a:solidFill>
              </a:rPr>
              <a:pPr eaLnBrk="1" hangingPunct="1">
                <a:spcBef>
                  <a:spcPct val="0"/>
                </a:spcBef>
              </a:pPr>
              <a:t>41</a:t>
            </a:fld>
            <a:endParaRPr lang="en-US" altLang="en-US"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DC0DA31-71DE-4BC5-A83B-3032E67CBF14}" type="slidenum">
              <a:rPr lang="en-US" altLang="en-US" smtClean="0">
                <a:solidFill>
                  <a:prstClr val="black"/>
                </a:solidFill>
              </a:rPr>
              <a:pPr eaLnBrk="1" hangingPunct="1">
                <a:spcBef>
                  <a:spcPct val="0"/>
                </a:spcBef>
              </a:pPr>
              <a:t>42</a:t>
            </a:fld>
            <a:endParaRPr lang="en-US" alt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Jeremiah 51:33-For thus saith the LORD of hosts, the God of Israel; The daughter of Babylon is like a threshingfloor, it is time to thresh her: yet a little while, and the time of her harvest shall come.</a:t>
            </a:r>
          </a:p>
          <a:p>
            <a:pPr eaLnBrk="1" hangingPunct="1">
              <a:spcBef>
                <a:spcPct val="0"/>
              </a:spcBef>
            </a:pPr>
            <a:r>
              <a:rPr lang="en-US" altLang="en-US" smtClean="0"/>
              <a:t>Matthew 13:40-42-As therefore the tares are gathered and burned in the fire; so shall it be in the end of this world.</a:t>
            </a:r>
          </a:p>
          <a:p>
            <a:pPr eaLnBrk="1" hangingPunct="1">
              <a:spcBef>
                <a:spcPct val="0"/>
              </a:spcBef>
            </a:pPr>
            <a:r>
              <a:rPr lang="en-US" altLang="en-US" smtClean="0"/>
              <a:t>41The Son of man shall send forth his angels, and they shall gather out of his kingdom all things that offend, and them which do iniquity;</a:t>
            </a:r>
          </a:p>
          <a:p>
            <a:pPr eaLnBrk="1" hangingPunct="1">
              <a:spcBef>
                <a:spcPct val="0"/>
              </a:spcBef>
            </a:pPr>
            <a:r>
              <a:rPr lang="en-US" altLang="en-US" smtClean="0"/>
              <a:t>42And shall cast them into a furnace of fire: there shall be wailing and gnashing of teeth.</a:t>
            </a:r>
          </a:p>
        </p:txBody>
      </p:sp>
      <p:sp>
        <p:nvSpPr>
          <p:cNvPr id="65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FE74833-30CE-41A3-8110-D1E5E9F3ACEF}" type="slidenum">
              <a:rPr lang="en-US" altLang="en-US" smtClean="0">
                <a:solidFill>
                  <a:prstClr val="black"/>
                </a:solidFill>
              </a:rPr>
              <a:pPr eaLnBrk="1" hangingPunct="1">
                <a:spcBef>
                  <a:spcPct val="0"/>
                </a:spcBef>
              </a:pPr>
              <a:t>43</a:t>
            </a:fld>
            <a:endParaRPr lang="en-US" altLang="en-US" smtClean="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5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AFB0898-328A-4999-9A3E-DCF8608A0091}" type="slidenum">
              <a:rPr lang="en-US" altLang="en-US" smtClean="0">
                <a:solidFill>
                  <a:srgbClr val="000000"/>
                </a:solidFill>
              </a:rPr>
              <a:pPr eaLnBrk="1" hangingPunct="1">
                <a:spcBef>
                  <a:spcPct val="0"/>
                </a:spcBef>
              </a:pPr>
              <a:t>44</a:t>
            </a:fld>
            <a:endParaRPr lang="en-US" alt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Revelation 8:2-And I saw the seven angels which stood before God; and to them were given seven trumpets.</a:t>
            </a:r>
          </a:p>
        </p:txBody>
      </p:sp>
      <p:sp>
        <p:nvSpPr>
          <p:cNvPr id="65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AFB0898-328A-4999-9A3E-DCF8608A0091}" type="slidenum">
              <a:rPr lang="en-US" altLang="en-US" smtClean="0">
                <a:solidFill>
                  <a:srgbClr val="000000"/>
                </a:solidFill>
              </a:rPr>
              <a:pPr eaLnBrk="1" hangingPunct="1">
                <a:spcBef>
                  <a:spcPct val="0"/>
                </a:spcBef>
              </a:pPr>
              <a:t>45</a:t>
            </a:fld>
            <a:endParaRPr lang="en-US" alt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5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A2B04AA-CAA5-4E2A-B222-8BA5F6622ADF}" type="slidenum">
              <a:rPr lang="en-US" altLang="en-US" smtClean="0">
                <a:solidFill>
                  <a:srgbClr val="000000"/>
                </a:solidFill>
              </a:rPr>
              <a:pPr eaLnBrk="1" hangingPunct="1">
                <a:spcBef>
                  <a:spcPct val="0"/>
                </a:spcBef>
              </a:pPr>
              <a:t>46</a:t>
            </a:fld>
            <a:endParaRPr lang="en-US" alt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John 15:1-I am the true vine, and my Father is the husbandman.</a:t>
            </a:r>
          </a:p>
        </p:txBody>
      </p:sp>
      <p:sp>
        <p:nvSpPr>
          <p:cNvPr id="65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55B1F9F-AABE-4404-AF2C-A93ABFF19C4A}" type="slidenum">
              <a:rPr lang="en-US" altLang="en-US" smtClean="0">
                <a:solidFill>
                  <a:srgbClr val="000000"/>
                </a:solidFill>
              </a:rPr>
              <a:pPr eaLnBrk="1" hangingPunct="1">
                <a:spcBef>
                  <a:spcPct val="0"/>
                </a:spcBef>
              </a:pPr>
              <a:t>47</a:t>
            </a:fld>
            <a:endParaRPr lang="en-US" alt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Joel 3:2-I will also gather all nations, and will bring them down into the valley of Jehoshaphat, and will plead with them there for my people and for my heritage Israel, whom they have scattered among the nations, and parted my land.</a:t>
            </a:r>
          </a:p>
          <a:p>
            <a:pPr eaLnBrk="1" hangingPunct="1">
              <a:spcBef>
                <a:spcPct val="0"/>
              </a:spcBef>
            </a:pPr>
            <a:r>
              <a:rPr lang="en-US" altLang="en-US" dirty="0" smtClean="0"/>
              <a:t>Zechariah 14:2-And it shall come to pass in that day, </a:t>
            </a:r>
            <a:r>
              <a:rPr lang="en-US" altLang="en-US" dirty="0" err="1" smtClean="0"/>
              <a:t>saith</a:t>
            </a:r>
            <a:r>
              <a:rPr lang="en-US" altLang="en-US" dirty="0" smtClean="0"/>
              <a:t> the LORD of hosts, that I will cut off the names of the idols out of the land, and they shall no more be remembered: and also I will cause the prophets and the unclean spirit to pass out of the land.</a:t>
            </a:r>
          </a:p>
          <a:p>
            <a:pPr eaLnBrk="1" hangingPunct="1">
              <a:spcBef>
                <a:spcPct val="0"/>
              </a:spcBef>
            </a:pPr>
            <a:r>
              <a:rPr lang="en-US" altLang="en-US" dirty="0" smtClean="0"/>
              <a:t>Revelation 16:16-And he gathered them together into a place called in the Hebrew tongue Armageddon.</a:t>
            </a:r>
          </a:p>
          <a:p>
            <a:pPr eaLnBrk="1" hangingPunct="1">
              <a:spcBef>
                <a:spcPct val="0"/>
              </a:spcBef>
            </a:pPr>
            <a:r>
              <a:rPr lang="en-US" altLang="en-US" dirty="0" smtClean="0"/>
              <a:t>Revelation19:19-And I saw the beast, and the kings of the earth, and their armies, gathered together to make war against him that sat on the horse, and against his army.</a:t>
            </a:r>
          </a:p>
          <a:p>
            <a:pPr eaLnBrk="1" hangingPunct="1">
              <a:spcBef>
                <a:spcPct val="0"/>
              </a:spcBef>
            </a:pPr>
            <a:r>
              <a:rPr lang="en-US" altLang="en-US" dirty="0" smtClean="0"/>
              <a:t>Joel 3:14-Multitudes, multitudes in the valley of decision: for the day of the LORD is near in the valley of decision.</a:t>
            </a:r>
          </a:p>
        </p:txBody>
      </p:sp>
      <p:sp>
        <p:nvSpPr>
          <p:cNvPr id="65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B6E086B-5625-49D9-80D1-11347556BA1C}" type="slidenum">
              <a:rPr lang="en-US" altLang="en-US" smtClean="0">
                <a:solidFill>
                  <a:prstClr val="black"/>
                </a:solidFill>
              </a:rPr>
              <a:pPr eaLnBrk="1" hangingPunct="1">
                <a:spcBef>
                  <a:spcPct val="0"/>
                </a:spcBef>
              </a:pPr>
              <a:t>48</a:t>
            </a:fld>
            <a:endParaRPr lang="en-US" altLang="en-US" smtClean="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65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188EDDA-6E32-488B-B75C-A4CEBBFBACC0}" type="slidenum">
              <a:rPr lang="en-US" altLang="en-US" smtClean="0">
                <a:solidFill>
                  <a:prstClr val="black"/>
                </a:solidFill>
              </a:rPr>
              <a:pPr eaLnBrk="1" hangingPunct="1">
                <a:spcBef>
                  <a:spcPct val="0"/>
                </a:spcBef>
              </a:pPr>
              <a:t>49</a:t>
            </a:fld>
            <a:endParaRPr lang="en-US" altLang="en-US" smtClean="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Furlong = 220 yards or 660 feet</a:t>
            </a:r>
          </a:p>
          <a:p>
            <a:pPr eaLnBrk="1" hangingPunct="1">
              <a:spcBef>
                <a:spcPct val="0"/>
              </a:spcBef>
            </a:pPr>
            <a:r>
              <a:rPr lang="en-US" altLang="en-US" dirty="0" smtClean="0"/>
              <a:t>1600 furlongs = 1600 x 660 =105,600 </a:t>
            </a:r>
            <a:r>
              <a:rPr lang="en-US" altLang="en-US" dirty="0" err="1" smtClean="0"/>
              <a:t>ft</a:t>
            </a:r>
            <a:r>
              <a:rPr lang="en-US" altLang="en-US" dirty="0" smtClean="0"/>
              <a:t>  or 200 miles</a:t>
            </a:r>
          </a:p>
        </p:txBody>
      </p:sp>
      <p:sp>
        <p:nvSpPr>
          <p:cNvPr id="65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DA1ECD5-3A39-42B2-A241-8027C42DE494}" type="slidenum">
              <a:rPr lang="en-US" altLang="en-US" smtClean="0">
                <a:solidFill>
                  <a:prstClr val="black"/>
                </a:solidFill>
              </a:rPr>
              <a:pPr eaLnBrk="1" hangingPunct="1">
                <a:spcBef>
                  <a:spcPct val="0"/>
                </a:spcBef>
              </a:pPr>
              <a:t>50</a:t>
            </a:fld>
            <a:endParaRPr lang="en-US" alt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20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6E45404-C124-46CA-98D0-8D3954967FC0}" type="slidenum">
              <a:rPr lang="en-US" altLang="en-US" smtClean="0">
                <a:solidFill>
                  <a:prstClr val="black"/>
                </a:solidFill>
              </a:rPr>
              <a:pPr eaLnBrk="1" hangingPunct="1">
                <a:spcBef>
                  <a:spcPct val="0"/>
                </a:spcBef>
              </a:pPr>
              <a:t>6</a:t>
            </a:fld>
            <a:endParaRPr lang="en-US" altLang="en-US" dirty="0" smtClean="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5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6F25672-7B2E-4E8F-85C4-651162A6CEB8}" type="slidenum">
              <a:rPr lang="en-US" altLang="en-US" smtClean="0">
                <a:solidFill>
                  <a:prstClr val="black"/>
                </a:solidFill>
              </a:rPr>
              <a:pPr eaLnBrk="1" hangingPunct="1">
                <a:spcBef>
                  <a:spcPct val="0"/>
                </a:spcBef>
              </a:pPr>
              <a:t>51</a:t>
            </a:fld>
            <a:endParaRPr lang="en-US" altLang="en-US"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Isaiah 34:6-The sword of the LORD is filled with blood, it is made fat with fatness, and with the blood of lambs and goats, with the fat of the kidneys of rams: for the LORD hath a sacrifice in Bozrah, and a great slaughter in the land of Idumea.</a:t>
            </a:r>
          </a:p>
          <a:p>
            <a:pPr eaLnBrk="1" hangingPunct="1">
              <a:spcBef>
                <a:spcPct val="0"/>
              </a:spcBef>
            </a:pPr>
            <a:r>
              <a:rPr lang="en-US" altLang="en-US" smtClean="0"/>
              <a:t>Isaiah 63:1-4-Who is this that cometh from Edom, with dyed garments from Bozrah? this that is glorious in his apparel, travelling in the greatness of his strength? I that speak in righteousness, mighty to save.</a:t>
            </a:r>
          </a:p>
          <a:p>
            <a:pPr eaLnBrk="1" hangingPunct="1">
              <a:spcBef>
                <a:spcPct val="0"/>
              </a:spcBef>
            </a:pPr>
            <a:r>
              <a:rPr lang="en-US" altLang="en-US" smtClean="0"/>
              <a:t>2Wherefore art thou red in thine apparel, and thy garments like him that treadeth in the winefat?</a:t>
            </a:r>
          </a:p>
          <a:p>
            <a:pPr eaLnBrk="1" hangingPunct="1">
              <a:spcBef>
                <a:spcPct val="0"/>
              </a:spcBef>
            </a:pPr>
            <a:r>
              <a:rPr lang="en-US" altLang="en-US" smtClean="0"/>
              <a:t>3I have trodden the winepress alone; and of the people there was none with me: for I will tread them in mine anger, and trample them in my fury; and their blood shall be sprinkled upon my garments, and I will stain all my raiment.</a:t>
            </a:r>
          </a:p>
          <a:p>
            <a:pPr eaLnBrk="1" hangingPunct="1">
              <a:spcBef>
                <a:spcPct val="0"/>
              </a:spcBef>
            </a:pPr>
            <a:r>
              <a:rPr lang="en-US" altLang="en-US" smtClean="0"/>
              <a:t>4For the day of vengeance is in mine heart, and the year of my redeemed is come.</a:t>
            </a:r>
          </a:p>
          <a:p>
            <a:pPr eaLnBrk="1" hangingPunct="1">
              <a:spcBef>
                <a:spcPct val="0"/>
              </a:spcBef>
            </a:pPr>
            <a:r>
              <a:rPr lang="en-US" altLang="en-US" smtClean="0"/>
              <a:t>Revelation 16:14-16-For they are the spirits of devils, working miracles, which go forth unto the kings of the earth and of the whole world, to gather them to the battle of that great day of God Almighty.</a:t>
            </a:r>
          </a:p>
          <a:p>
            <a:pPr eaLnBrk="1" hangingPunct="1">
              <a:spcBef>
                <a:spcPct val="0"/>
              </a:spcBef>
            </a:pPr>
            <a:r>
              <a:rPr lang="en-US" altLang="en-US" smtClean="0"/>
              <a:t>15Behold, I come as a thief. Blessed is he that watcheth, and keepeth his garments, lest he walk naked, and they see his shame.</a:t>
            </a:r>
          </a:p>
          <a:p>
            <a:pPr eaLnBrk="1" hangingPunct="1">
              <a:spcBef>
                <a:spcPct val="0"/>
              </a:spcBef>
            </a:pPr>
            <a:r>
              <a:rPr lang="en-US" altLang="en-US" smtClean="0"/>
              <a:t>16And he gathered them together into a place called in the Hebrew tongue Armageddon.</a:t>
            </a:r>
          </a:p>
          <a:p>
            <a:pPr eaLnBrk="1" hangingPunct="1">
              <a:spcBef>
                <a:spcPct val="0"/>
              </a:spcBef>
            </a:pPr>
            <a:r>
              <a:rPr lang="en-US" altLang="en-US" smtClean="0"/>
              <a:t>Revelation 19:13-15-And he was clothed with a vesture dipped in blood: and his name is called The Word of God.</a:t>
            </a:r>
          </a:p>
          <a:p>
            <a:pPr eaLnBrk="1" hangingPunct="1">
              <a:spcBef>
                <a:spcPct val="0"/>
              </a:spcBef>
            </a:pPr>
            <a:r>
              <a:rPr lang="en-US" altLang="en-US" smtClean="0"/>
              <a:t>14And the armies which were in heaven followed him upon white horses, clothed in fine linen, white and clean.</a:t>
            </a:r>
          </a:p>
          <a:p>
            <a:pPr eaLnBrk="1" hangingPunct="1">
              <a:spcBef>
                <a:spcPct val="0"/>
              </a:spcBef>
            </a:pPr>
            <a:r>
              <a:rPr lang="en-US" altLang="en-US" smtClean="0"/>
              <a:t>15And out of his mouth goeth a sharp sword, that with it he should smite the nations: and he shall rule them with a rod of iron: and he treadeth the winepress of the fierceness and wrath of Almighty God.</a:t>
            </a:r>
          </a:p>
          <a:p>
            <a:pPr eaLnBrk="1" hangingPunct="1">
              <a:spcBef>
                <a:spcPct val="0"/>
              </a:spcBef>
            </a:pPr>
            <a:r>
              <a:rPr lang="en-US" altLang="en-US" smtClean="0"/>
              <a:t>Joel 3:12-13-Let the heathen be wakened, and come up to the valley of Jehoshaphat: for there will I sit to judge all the heathen round about.</a:t>
            </a:r>
          </a:p>
          <a:p>
            <a:pPr eaLnBrk="1" hangingPunct="1">
              <a:spcBef>
                <a:spcPct val="0"/>
              </a:spcBef>
            </a:pPr>
            <a:r>
              <a:rPr lang="en-US" altLang="en-US" smtClean="0"/>
              <a:t>13Put ye in the sickle, for the harvest is ripe: come, get you down; for the press is full, the fats overflow; for their wickedness is great.</a:t>
            </a:r>
          </a:p>
        </p:txBody>
      </p:sp>
      <p:sp>
        <p:nvSpPr>
          <p:cNvPr id="65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D6F25672-7B2E-4E8F-85C4-651162A6CEB8}" type="slidenum">
              <a:rPr lang="en-US" altLang="en-US" smtClean="0">
                <a:solidFill>
                  <a:prstClr val="black"/>
                </a:solidFill>
              </a:rPr>
              <a:pPr eaLnBrk="1" hangingPunct="1">
                <a:spcBef>
                  <a:spcPct val="0"/>
                </a:spcBef>
              </a:pPr>
              <a:t>52</a:t>
            </a:fld>
            <a:endParaRPr lang="en-US" altLang="en-US" smtClean="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FD50050-55A4-4FA8-9F86-D0A5BF6DE2D3}" type="slidenum">
              <a:rPr lang="en-US" altLang="en-US" smtClean="0">
                <a:solidFill>
                  <a:srgbClr val="000000"/>
                </a:solidFill>
              </a:rPr>
              <a:pPr eaLnBrk="1" hangingPunct="1">
                <a:spcBef>
                  <a:spcPct val="0"/>
                </a:spcBef>
              </a:pPr>
              <a:t>53</a:t>
            </a:fld>
            <a:endParaRPr lang="en-US" altLang="en-US"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41054F0-A066-4518-8391-F723F8DC7EC7}" type="slidenum">
              <a:rPr lang="en-US" altLang="en-US" smtClean="0">
                <a:solidFill>
                  <a:srgbClr val="000000"/>
                </a:solidFill>
              </a:rPr>
              <a:pPr eaLnBrk="1" hangingPunct="1">
                <a:spcBef>
                  <a:spcPct val="0"/>
                </a:spcBef>
              </a:pPr>
              <a:t>54</a:t>
            </a:fld>
            <a:endParaRPr lang="en-US"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Hebrews 12:22-24-But ye are come unto mount Sion, and unto the city of the living God, the heavenly Jerusalem, and to an innumerable company of angels,</a:t>
            </a:r>
          </a:p>
          <a:p>
            <a:pPr eaLnBrk="1" hangingPunct="1">
              <a:spcBef>
                <a:spcPct val="0"/>
              </a:spcBef>
            </a:pPr>
            <a:r>
              <a:rPr lang="en-US" altLang="en-US" dirty="0" smtClean="0"/>
              <a:t>23To the general assembly and church of the firstborn, which are written in heaven, and to God the Judge of all, and to the spirits of just men made perfect,</a:t>
            </a:r>
          </a:p>
          <a:p>
            <a:pPr eaLnBrk="1" hangingPunct="1">
              <a:spcBef>
                <a:spcPct val="0"/>
              </a:spcBef>
            </a:pPr>
            <a:r>
              <a:rPr lang="en-US" altLang="en-US" dirty="0" smtClean="0"/>
              <a:t>24And to Jesus the mediator of the new covenant, and to the blood of sprinkling, that </a:t>
            </a:r>
            <a:r>
              <a:rPr lang="en-US" altLang="en-US" dirty="0" err="1" smtClean="0"/>
              <a:t>speaketh</a:t>
            </a:r>
            <a:r>
              <a:rPr lang="en-US" altLang="en-US" smtClean="0"/>
              <a:t> better things than that of Abel.</a:t>
            </a:r>
          </a:p>
          <a:p>
            <a:pPr eaLnBrk="1" hangingPunct="1">
              <a:spcBef>
                <a:spcPct val="0"/>
              </a:spcBef>
            </a:pPr>
            <a:r>
              <a:rPr lang="en-US" altLang="en-US" smtClean="0"/>
              <a:t>Revelation 14:1-5 -And I looked, and, lo, a Lamb stood on the mount Zion, and with him an hundred forty and four thousand, having his Father's name written in their foreheads.</a:t>
            </a:r>
          </a:p>
          <a:p>
            <a:pPr eaLnBrk="1" hangingPunct="1">
              <a:spcBef>
                <a:spcPct val="0"/>
              </a:spcBef>
            </a:pPr>
            <a:r>
              <a:rPr lang="en-US" altLang="en-US" smtClean="0"/>
              <a:t>2And I heard a voice from heaven, as the voice of many waters, and as the voice of a great thunder: and I heard the voice of harpers harping with their harps:</a:t>
            </a:r>
          </a:p>
          <a:p>
            <a:pPr eaLnBrk="1" hangingPunct="1">
              <a:spcBef>
                <a:spcPct val="0"/>
              </a:spcBef>
            </a:pPr>
            <a:r>
              <a:rPr lang="en-US" altLang="en-US" smtClean="0"/>
              <a:t>3And they sung as it were a new song before the throne, and before the four beasts, and the elders: and no man could learn that song but the hundred and forty and four thousand, which were redeemed from the earth.</a:t>
            </a:r>
          </a:p>
          <a:p>
            <a:pPr eaLnBrk="1" hangingPunct="1">
              <a:spcBef>
                <a:spcPct val="0"/>
              </a:spcBef>
            </a:pPr>
            <a:r>
              <a:rPr lang="en-US" altLang="en-US" smtClean="0"/>
              <a:t>4These are they which were not defiled with women; for they are virgins. These are they which follow the Lamb whithersoever he goeth. These were redeemed from among men, being the firstfruits unto God and to the Lamb.</a:t>
            </a:r>
          </a:p>
          <a:p>
            <a:pPr eaLnBrk="1" hangingPunct="1">
              <a:spcBef>
                <a:spcPct val="0"/>
              </a:spcBef>
            </a:pPr>
            <a:r>
              <a:rPr lang="en-US" altLang="en-US" smtClean="0"/>
              <a:t>5And in their mouth was found no guile: for they are without fault before the throne of God.</a:t>
            </a:r>
          </a:p>
        </p:txBody>
      </p:sp>
      <p:sp>
        <p:nvSpPr>
          <p:cNvPr id="621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BF5E54E-99DA-4104-91C9-9699448E9D1C}" type="slidenum">
              <a:rPr lang="en-US" altLang="en-US" smtClean="0">
                <a:solidFill>
                  <a:srgbClr val="000000"/>
                </a:solidFill>
              </a:rPr>
              <a:pPr eaLnBrk="1" hangingPunct="1">
                <a:spcBef>
                  <a:spcPct val="0"/>
                </a:spcBef>
              </a:pPr>
              <a:t>7</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Revelation 6:1-And I saw when the Lamb opened one of the seals, and I heard, as it were the noise of thunder, one of the four beasts saying, Come and see.</a:t>
            </a:r>
          </a:p>
          <a:p>
            <a:pPr eaLnBrk="1" hangingPunct="1">
              <a:spcBef>
                <a:spcPct val="0"/>
              </a:spcBef>
            </a:pPr>
            <a:r>
              <a:rPr lang="en-US" altLang="en-US" smtClean="0"/>
              <a:t>Revelation 1:15-And his feet like unto fine brass, as if they burned in a furnace; and his voice as the sound of many waters.</a:t>
            </a:r>
          </a:p>
        </p:txBody>
      </p:sp>
      <p:sp>
        <p:nvSpPr>
          <p:cNvPr id="622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DEDCA37-BB27-405E-BA4D-99D46F179C9E}" type="slidenum">
              <a:rPr lang="en-US" altLang="en-US" smtClean="0">
                <a:solidFill>
                  <a:prstClr val="black"/>
                </a:solidFill>
              </a:rPr>
              <a:pPr eaLnBrk="1" hangingPunct="1">
                <a:spcBef>
                  <a:spcPct val="0"/>
                </a:spcBef>
              </a:pPr>
              <a:t>8</a:t>
            </a:fld>
            <a:endParaRPr lang="en-US" alt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3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889F2BB-2E6F-4534-9E37-F2070BE53628}" type="slidenum">
              <a:rPr lang="en-US" altLang="en-US" smtClean="0">
                <a:solidFill>
                  <a:prstClr val="black"/>
                </a:solidFill>
              </a:rPr>
              <a:pPr eaLnBrk="1" hangingPunct="1">
                <a:spcBef>
                  <a:spcPct val="0"/>
                </a:spcBef>
              </a:pPr>
              <a:t>9</a:t>
            </a:fld>
            <a:endParaRPr lang="en-US" alt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3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889F2BB-2E6F-4534-9E37-F2070BE53628}" type="slidenum">
              <a:rPr lang="en-US" altLang="en-US" smtClean="0">
                <a:solidFill>
                  <a:prstClr val="black"/>
                </a:solidFill>
              </a:rPr>
              <a:pPr eaLnBrk="1" hangingPunct="1">
                <a:spcBef>
                  <a:spcPct val="0"/>
                </a:spcBef>
              </a:pPr>
              <a:t>10</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dirty="0"/>
          </a:p>
        </p:txBody>
      </p:sp>
    </p:spTree>
    <p:extLst>
      <p:ext uri="{BB962C8B-B14F-4D97-AF65-F5344CB8AC3E}">
        <p14:creationId xmlns:p14="http://schemas.microsoft.com/office/powerpoint/2010/main" val="283626623"/>
      </p:ext>
    </p:extLst>
  </p:cSld>
  <p:clrMapOvr>
    <a:masterClrMapping/>
  </p:clrMapOvr>
  <p:transition spd="slow">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dirty="0"/>
          </a:p>
        </p:txBody>
      </p:sp>
    </p:spTree>
    <p:extLst>
      <p:ext uri="{BB962C8B-B14F-4D97-AF65-F5344CB8AC3E}">
        <p14:creationId xmlns:p14="http://schemas.microsoft.com/office/powerpoint/2010/main" val="2321493120"/>
      </p:ext>
    </p:extLst>
  </p:cSld>
  <p:clrMapOvr>
    <a:masterClrMapping/>
  </p:clrMapOvr>
  <p:transition spd="slow">
    <p:checke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23948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876713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74989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9104835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304343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0914816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9413501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901936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917160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92736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dirty="0"/>
          </a:p>
        </p:txBody>
      </p:sp>
    </p:spTree>
    <p:extLst>
      <p:ext uri="{BB962C8B-B14F-4D97-AF65-F5344CB8AC3E}">
        <p14:creationId xmlns:p14="http://schemas.microsoft.com/office/powerpoint/2010/main" val="2526877196"/>
      </p:ext>
    </p:extLst>
  </p:cSld>
  <p:clrMapOvr>
    <a:masterClrMapping/>
  </p:clrMapOvr>
  <p:transition spd="slow">
    <p:checke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9249520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041472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760336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170133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8968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795856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3010876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925956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862478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4898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751172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5951290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1975956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267823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2738009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46037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1466031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469953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500477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1460103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8730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3151895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3048051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126100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544302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886151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741776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2716484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4176967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61579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772150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17205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651114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687050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4252986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5474718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4859022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1229017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342491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1819831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0464893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591968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50019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9437050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208156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2992826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505565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394896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0278741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983612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490578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704788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6829922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125836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260155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80229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6895029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799639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606164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055134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898873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6977763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4081543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4317840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06569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0739998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148010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9859317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9480096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9772734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792417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6395505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2096287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6327473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676342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709724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8110802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6145793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76916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7454480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8746865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9487976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3029468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8154503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7286973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131454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46226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204084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0018415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5021048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2093847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8686644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1163723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863788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380362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1778941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0985141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64227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dirty="0"/>
          </a:p>
        </p:txBody>
      </p:sp>
    </p:spTree>
    <p:extLst>
      <p:ext uri="{BB962C8B-B14F-4D97-AF65-F5344CB8AC3E}">
        <p14:creationId xmlns:p14="http://schemas.microsoft.com/office/powerpoint/2010/main" val="2211406887"/>
      </p:ext>
    </p:extLst>
  </p:cSld>
  <p:clrMapOvr>
    <a:masterClrMapping/>
  </p:clrMapOvr>
  <p:transition spd="slow">
    <p:check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933187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0655270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5658931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7316808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5643643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0614519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899624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347284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067598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7041906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5816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0820569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7781857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838498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0822838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7426648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1279699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1956122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62184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459164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526244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522819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259525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2747084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40520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168195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0888835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1054338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1475775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2627563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8915996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0212855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273399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690820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0372049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422795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0554366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165318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6101738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736703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936278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4150699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1450617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765960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6697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112478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9285101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9523999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0563103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6496547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11662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866543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01071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8503858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07121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954203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540172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743718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44470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7300766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8094475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6797151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3702531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157745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7624008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06774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709171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1829506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9614048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515314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1133628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360455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9650838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6487797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2922434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9347708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7424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2068434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5786267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4533827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1723918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130990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2132660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1938077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195616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4646780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4197615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514874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585902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23243843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5241035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0949784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809695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9309977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0250638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7766541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8735151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0058748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060271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12600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2858886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346111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8760760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4074189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838823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76204532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431045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088105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2778078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4693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dirty="0"/>
          </a:p>
        </p:txBody>
      </p:sp>
    </p:spTree>
    <p:extLst>
      <p:ext uri="{BB962C8B-B14F-4D97-AF65-F5344CB8AC3E}">
        <p14:creationId xmlns:p14="http://schemas.microsoft.com/office/powerpoint/2010/main" val="1639919770"/>
      </p:ext>
    </p:extLst>
  </p:cSld>
  <p:clrMapOvr>
    <a:masterClrMapping/>
  </p:clrMapOvr>
  <p:transition spd="slow">
    <p:check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9449280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9538181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5843766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8038177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2282910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1779338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6990821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114800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3491340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452562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128338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4749612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7956626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2779801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9543974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6571693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9377167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585411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905521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4690927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1538283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85711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70890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2615208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244536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3217958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9346459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952157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185387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76941023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646820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2367461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37112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621758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5033725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383069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6927398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8513556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9660855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298649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96210846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2396225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869307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947860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3526193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370685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730197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2040322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5970511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1541244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2703735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7751044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9443512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0755035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548007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094636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192407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88889385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78409892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0587832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637881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3683354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67474119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9595430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60372583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684124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7751718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9322778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1396003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1999591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7233490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6444277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97858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1261740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0647922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504718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759946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518399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11176736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2991573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0832337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8877010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79564709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2929195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765479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0875468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25509600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60043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618825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14797274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40451395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4730146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7407945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879257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215282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5390982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563696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29251606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01967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6712923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822185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66361595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8790556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6591112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23878404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7007971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0332232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2785059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72533688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26985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dirty="0"/>
          </a:p>
        </p:txBody>
      </p:sp>
    </p:spTree>
    <p:extLst>
      <p:ext uri="{BB962C8B-B14F-4D97-AF65-F5344CB8AC3E}">
        <p14:creationId xmlns:p14="http://schemas.microsoft.com/office/powerpoint/2010/main" val="3695912654"/>
      </p:ext>
    </p:extLst>
  </p:cSld>
  <p:clrMapOvr>
    <a:masterClrMapping/>
  </p:clrMapOvr>
  <p:transition spd="slow">
    <p:check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1938776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77449177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7492179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67684173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70659553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46250635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50806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391689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1723465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53220255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579379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7645185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1416925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90138444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2194852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0576484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62801623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93632314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098505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519952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6085925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907644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4575744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98877370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5929466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96123408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5065835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42377730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8356577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495120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802801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7883832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76780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805302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1484951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030837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34824361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020040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168847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2262134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6337596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003654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736971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087693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4554321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750117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907070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85460303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91418559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3745130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8636650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2803600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36926215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5311119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498984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7461121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8952191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6448834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410343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7151708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02052508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4015725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91522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98387952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8238678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205389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23061438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1672530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9043969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21797385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9659702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5316324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79212585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2957179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22387676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94806341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94405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3189543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49858387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7731648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9469588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80035966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86816435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87440734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9253708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28390535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0298222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13306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79581154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33915961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1982698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65390669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2181217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94198379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65949582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85838569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07726114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6814890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319325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1478101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68208176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1134696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0960532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6809624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8850879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12064981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0046316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49128371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7502001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85011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3/20/2022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dirty="0"/>
          </a:p>
        </p:txBody>
      </p:sp>
    </p:spTree>
    <p:extLst>
      <p:ext uri="{BB962C8B-B14F-4D97-AF65-F5344CB8AC3E}">
        <p14:creationId xmlns:p14="http://schemas.microsoft.com/office/powerpoint/2010/main" val="4016664622"/>
      </p:ext>
    </p:extLst>
  </p:cSld>
  <p:clrMapOvr>
    <a:masterClrMapping/>
  </p:clrMapOvr>
  <p:transition spd="slow">
    <p:check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20613018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1626299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504777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5044308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0316552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8035654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5095758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9173272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0521349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747668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82901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92902366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11018655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14810914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3803271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044165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4777857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6898616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9527515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6183695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74093002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842415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70692087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76121525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11059775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7845664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70700537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2604173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87281568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330923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2152662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2503372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27613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79225137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94371250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606054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61954110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776531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7276033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14354011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9837808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13750172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86472029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636063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1897754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6965888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86740307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44940450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05056951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83197961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1378153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72559363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3027429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29623524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265449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268215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69068381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65013713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78843926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45338325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03009883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06860502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62593132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24809214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96462505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965611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81340161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88515518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5060095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1544204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48837129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25023245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61090691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0881389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03440297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0607640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882796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98267924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152411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93967063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940573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02423205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2907933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37682555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8097161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22570143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60708110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02275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07940247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70211887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7590255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3105629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34931274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7667563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82262448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21790502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56169069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4369380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064804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030802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2558382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85907260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66985636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07336475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12829331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dirty="0"/>
          </a:p>
        </p:txBody>
      </p:sp>
    </p:spTree>
    <p:extLst>
      <p:ext uri="{BB962C8B-B14F-4D97-AF65-F5344CB8AC3E}">
        <p14:creationId xmlns:p14="http://schemas.microsoft.com/office/powerpoint/2010/main" val="2644564777"/>
      </p:ext>
    </p:extLst>
  </p:cSld>
  <p:clrMapOvr>
    <a:masterClrMapping/>
  </p:clrMapOvr>
  <p:transition spd="slow">
    <p:checke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dirty="0"/>
          </a:p>
        </p:txBody>
      </p:sp>
    </p:spTree>
    <p:extLst>
      <p:ext uri="{BB962C8B-B14F-4D97-AF65-F5344CB8AC3E}">
        <p14:creationId xmlns:p14="http://schemas.microsoft.com/office/powerpoint/2010/main" val="1073511500"/>
      </p:ext>
    </p:extLst>
  </p:cSld>
  <p:clrMapOvr>
    <a:masterClrMapping/>
  </p:clrMapOvr>
  <p:transition spd="slow">
    <p:checke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dirty="0"/>
          </a:p>
        </p:txBody>
      </p:sp>
    </p:spTree>
    <p:extLst>
      <p:ext uri="{BB962C8B-B14F-4D97-AF65-F5344CB8AC3E}">
        <p14:creationId xmlns:p14="http://schemas.microsoft.com/office/powerpoint/2010/main" val="322545943"/>
      </p:ext>
    </p:extLst>
  </p:cSld>
  <p:clrMapOvr>
    <a:masterClrMapping/>
  </p:clrMapOvr>
  <p:transition spd="slow">
    <p:checke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dirty="0"/>
          </a:p>
        </p:txBody>
      </p:sp>
    </p:spTree>
    <p:extLst>
      <p:ext uri="{BB962C8B-B14F-4D97-AF65-F5344CB8AC3E}">
        <p14:creationId xmlns:p14="http://schemas.microsoft.com/office/powerpoint/2010/main" val="4141538735"/>
      </p:ext>
    </p:extLst>
  </p:cSld>
  <p:clrMapOvr>
    <a:masterClrMapping/>
  </p:clrMapOvr>
  <p:transition spd="slow">
    <p:checke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3/20/2022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dirty="0"/>
          </a:p>
        </p:txBody>
      </p:sp>
    </p:spTree>
    <p:extLst>
      <p:ext uri="{BB962C8B-B14F-4D97-AF65-F5344CB8AC3E}">
        <p14:creationId xmlns:p14="http://schemas.microsoft.com/office/powerpoint/2010/main" val="3116216212"/>
      </p:ext>
    </p:extLst>
  </p:cSld>
  <p:clrMapOvr>
    <a:masterClrMapping/>
  </p:clrMapOvr>
  <p:transition spd="slow">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3/20/2022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dirty="0"/>
          </a:p>
        </p:txBody>
      </p:sp>
    </p:spTree>
    <p:extLst>
      <p:ext uri="{BB962C8B-B14F-4D97-AF65-F5344CB8AC3E}">
        <p14:creationId xmlns:p14="http://schemas.microsoft.com/office/powerpoint/2010/main" val="353163524"/>
      </p:ext>
    </p:extLst>
  </p:cSld>
  <p:clrMapOvr>
    <a:masterClrMapping/>
  </p:clrMapOvr>
  <p:transition spd="slow">
    <p:check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8841459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3/20/2022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dirty="0"/>
          </a:p>
        </p:txBody>
      </p:sp>
    </p:spTree>
    <p:extLst>
      <p:ext uri="{BB962C8B-B14F-4D97-AF65-F5344CB8AC3E}">
        <p14:creationId xmlns:p14="http://schemas.microsoft.com/office/powerpoint/2010/main" val="3096910737"/>
      </p:ext>
    </p:extLst>
  </p:cSld>
  <p:clrMapOvr>
    <a:masterClrMapping/>
  </p:clrMapOvr>
  <p:transition spd="slow">
    <p:checke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3/20/2022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dirty="0"/>
          </a:p>
        </p:txBody>
      </p:sp>
    </p:spTree>
    <p:extLst>
      <p:ext uri="{BB962C8B-B14F-4D97-AF65-F5344CB8AC3E}">
        <p14:creationId xmlns:p14="http://schemas.microsoft.com/office/powerpoint/2010/main" val="1766419113"/>
      </p:ext>
    </p:extLst>
  </p:cSld>
  <p:clrMapOvr>
    <a:masterClrMapping/>
  </p:clrMapOvr>
  <p:transition spd="slow">
    <p:checke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dirty="0"/>
          </a:p>
        </p:txBody>
      </p:sp>
    </p:spTree>
    <p:extLst>
      <p:ext uri="{BB962C8B-B14F-4D97-AF65-F5344CB8AC3E}">
        <p14:creationId xmlns:p14="http://schemas.microsoft.com/office/powerpoint/2010/main" val="1818543458"/>
      </p:ext>
    </p:extLst>
  </p:cSld>
  <p:clrMapOvr>
    <a:masterClrMapping/>
  </p:clrMapOvr>
  <p:transition spd="slow">
    <p:checke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dirty="0"/>
          </a:p>
        </p:txBody>
      </p:sp>
    </p:spTree>
    <p:extLst>
      <p:ext uri="{BB962C8B-B14F-4D97-AF65-F5344CB8AC3E}">
        <p14:creationId xmlns:p14="http://schemas.microsoft.com/office/powerpoint/2010/main" val="1146932395"/>
      </p:ext>
    </p:extLst>
  </p:cSld>
  <p:clrMapOvr>
    <a:masterClrMapping/>
  </p:clrMapOvr>
  <p:transition spd="slow">
    <p:checke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dirty="0"/>
          </a:p>
        </p:txBody>
      </p:sp>
    </p:spTree>
    <p:extLst>
      <p:ext uri="{BB962C8B-B14F-4D97-AF65-F5344CB8AC3E}">
        <p14:creationId xmlns:p14="http://schemas.microsoft.com/office/powerpoint/2010/main" val="845887939"/>
      </p:ext>
    </p:extLst>
  </p:cSld>
  <p:clrMapOvr>
    <a:masterClrMapping/>
  </p:clrMapOvr>
  <p:transition spd="slow">
    <p:checke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3/20/2022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dirty="0"/>
          </a:p>
        </p:txBody>
      </p:sp>
    </p:spTree>
    <p:extLst>
      <p:ext uri="{BB962C8B-B14F-4D97-AF65-F5344CB8AC3E}">
        <p14:creationId xmlns:p14="http://schemas.microsoft.com/office/powerpoint/2010/main" val="2227736732"/>
      </p:ext>
    </p:extLst>
  </p:cSld>
  <p:clrMapOvr>
    <a:masterClrMapping/>
  </p:clrMapOvr>
  <p:transition spd="slow">
    <p:check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735076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96753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755057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53058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47016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407583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420109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206106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2892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3/20/2022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dirty="0"/>
          </a:p>
        </p:txBody>
      </p:sp>
    </p:spTree>
    <p:extLst>
      <p:ext uri="{BB962C8B-B14F-4D97-AF65-F5344CB8AC3E}">
        <p14:creationId xmlns:p14="http://schemas.microsoft.com/office/powerpoint/2010/main" val="281782897"/>
      </p:ext>
    </p:extLst>
  </p:cSld>
  <p:clrMapOvr>
    <a:masterClrMapping/>
  </p:clrMapOvr>
  <p:transition spd="slow">
    <p:check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135536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972509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946725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55232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69542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039286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535205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597008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382052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421003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dirty="0"/>
          </a:p>
        </p:txBody>
      </p:sp>
    </p:spTree>
    <p:extLst>
      <p:ext uri="{BB962C8B-B14F-4D97-AF65-F5344CB8AC3E}">
        <p14:creationId xmlns:p14="http://schemas.microsoft.com/office/powerpoint/2010/main" val="2967034949"/>
      </p:ext>
    </p:extLst>
  </p:cSld>
  <p:clrMapOvr>
    <a:masterClrMapping/>
  </p:clrMapOvr>
  <p:transition spd="slow">
    <p:check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28548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669142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525875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97305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941225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00663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06846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995777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6974614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064975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3/20/2022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dirty="0"/>
          </a:p>
        </p:txBody>
      </p:sp>
    </p:spTree>
    <p:extLst>
      <p:ext uri="{BB962C8B-B14F-4D97-AF65-F5344CB8AC3E}">
        <p14:creationId xmlns:p14="http://schemas.microsoft.com/office/powerpoint/2010/main" val="2050741567"/>
      </p:ext>
    </p:extLst>
  </p:cSld>
  <p:clrMapOvr>
    <a:masterClrMapping/>
  </p:clrMapOvr>
  <p:transition spd="slow">
    <p:check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368943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074952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666009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3/20/2022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984265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3/20/2022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803686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3/20/2022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055602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14168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3/20/2022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297107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080798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3/20/2022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796789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3/20/2022</a:t>
            </a:fld>
            <a:endParaRPr 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dirty="0">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dirty="0">
              <a:ea typeface="MS PGothic" pitchFamily="34" charset="-128"/>
            </a:endParaRPr>
          </a:p>
        </p:txBody>
      </p:sp>
    </p:spTree>
    <p:extLst>
      <p:ext uri="{BB962C8B-B14F-4D97-AF65-F5344CB8AC3E}">
        <p14:creationId xmlns:p14="http://schemas.microsoft.com/office/powerpoint/2010/main" val="326846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429562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8622574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72322940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4914140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85908356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1118921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011731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0596362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06007760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1730200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340531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4341358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1606541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54498698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8566359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9322026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19653922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49316851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4306788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69739674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6728353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908065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5132638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27962603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61728711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57304994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09298855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50076795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8196799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3402335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80150706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8952887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45091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14722121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85109555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2238095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985874420"/>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59157685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67669470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441662464"/>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82413212"/>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35416902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724286819"/>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2604212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9616290"/>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711142410"/>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408490771"/>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81033967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6258224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3/20/2022</a:t>
            </a:fld>
            <a:endParaRPr 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dirty="0">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dirty="0">
              <a:ea typeface="MS PGothic" pitchFamily="34" charset="-128"/>
            </a:endParaRPr>
          </a:p>
        </p:txBody>
      </p:sp>
    </p:spTree>
    <p:extLst>
      <p:ext uri="{BB962C8B-B14F-4D97-AF65-F5344CB8AC3E}">
        <p14:creationId xmlns:p14="http://schemas.microsoft.com/office/powerpoint/2010/main" val="46149566"/>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507852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6515727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8071975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3/20/2022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2493071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5.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5.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9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1.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1.xml"/><Relationship Id="rId1" Type="http://schemas.openxmlformats.org/officeDocument/2006/relationships/slideLayout" Target="../slideLayouts/slideLayout3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4.xml"/></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4.xml"/><Relationship Id="rId1" Type="http://schemas.openxmlformats.org/officeDocument/2006/relationships/slideLayout" Target="../slideLayouts/slideLayout375.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38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8.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4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4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45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463.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4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5.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496.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507.xml"/></Relationships>
</file>

<file path=ppt/slides/_rels/slide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7.xml"/><Relationship Id="rId1" Type="http://schemas.openxmlformats.org/officeDocument/2006/relationships/slideLayout" Target="../slideLayouts/slideLayout518.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8.xml"/><Relationship Id="rId1" Type="http://schemas.openxmlformats.org/officeDocument/2006/relationships/slideLayout" Target="../slideLayouts/slideLayout52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5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56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57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58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06BCB5B-EC91-46FB-B7DD-0B800D0DFC8A}"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dirty="0"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A88E56D-AF47-4C74-BC76-C43F41B284C5}" type="slidenum">
              <a:rPr lang="en-US" altLang="en-US" sz="1000" b="1" smtClean="0">
                <a:solidFill>
                  <a:srgbClr val="FFFFFF"/>
                </a:solidFill>
                <a:latin typeface="Verdana" pitchFamily="34" charset="0"/>
              </a:rPr>
              <a:pPr eaLnBrk="1" hangingPunct="1">
                <a:spcBef>
                  <a:spcPct val="0"/>
                </a:spcBef>
                <a:buFontTx/>
                <a:buNone/>
              </a:pPr>
              <a:t>1</a:t>
            </a:fld>
            <a:endParaRPr lang="en-US" altLang="en-US" sz="1000" b="1" dirty="0" smtClean="0">
              <a:solidFill>
                <a:srgbClr val="FFFFFF"/>
              </a:solidFill>
              <a:latin typeface="Verdana" pitchFamily="34" charset="0"/>
            </a:endParaRPr>
          </a:p>
        </p:txBody>
      </p:sp>
      <p:sp>
        <p:nvSpPr>
          <p:cNvPr id="485382"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dirty="0" smtClean="0">
                <a:solidFill>
                  <a:srgbClr val="FFFF00"/>
                </a:solidFill>
                <a:latin typeface="Verdana" pitchFamily="34" charset="0"/>
              </a:rPr>
              <a:t>Revelation Introduction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478"/>
            <a:ext cx="9144000" cy="699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226481"/>
      </p:ext>
    </p:extLst>
  </p:cSld>
  <p:clrMapOvr>
    <a:masterClrMapping/>
  </p:clrMapOvr>
  <p:transition spd="slow">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C0A1E19-5223-48FD-8ACF-FAE8EC40C01B}" type="slidenum">
              <a:rPr lang="en-US" altLang="en-US" sz="1000" b="1" smtClean="0">
                <a:solidFill>
                  <a:srgbClr val="FFFFFF"/>
                </a:solidFill>
                <a:latin typeface="Verdana" pitchFamily="34" charset="0"/>
              </a:rPr>
              <a:pPr eaLnBrk="1" hangingPunct="1">
                <a:spcBef>
                  <a:spcPct val="0"/>
                </a:spcBef>
                <a:buFontTx/>
                <a:buNone/>
              </a:pPr>
              <a:t>10</a:t>
            </a:fld>
            <a:endParaRPr lang="en-US" altLang="en-US" sz="1000" b="1" smtClean="0">
              <a:solidFill>
                <a:srgbClr val="FFFFFF"/>
              </a:solidFill>
              <a:latin typeface="Verdana" pitchFamily="34" charset="0"/>
            </a:endParaRPr>
          </a:p>
        </p:txBody>
      </p:sp>
      <p:cxnSp>
        <p:nvCxnSpPr>
          <p:cNvPr id="1464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64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64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C5FBB47-3994-4A21-844C-0D845808A1C0}"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6440" name="TextBox 12"/>
          <p:cNvSpPr txBox="1">
            <a:spLocks noChangeArrowheads="1"/>
          </p:cNvSpPr>
          <p:nvPr/>
        </p:nvSpPr>
        <p:spPr bwMode="auto">
          <a:xfrm>
            <a:off x="363537" y="2038753"/>
            <a:ext cx="861774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14:3. </a:t>
            </a:r>
            <a:r>
              <a:rPr lang="en-US" altLang="en-US" sz="2000" b="1" i="1" dirty="0">
                <a:solidFill>
                  <a:srgbClr val="FFFF00"/>
                </a:solidFill>
                <a:latin typeface="Verdana" pitchFamily="34" charset="0"/>
              </a:rPr>
              <a:t>And they sung as it were a new song before the throne, and before the four beasts, and the elders: and no man could learn that song but the hundred and forty and four thousand, which were redeemed from the earth</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8" name="TextBox 17"/>
          <p:cNvSpPr txBox="1">
            <a:spLocks noChangeArrowheads="1"/>
          </p:cNvSpPr>
          <p:nvPr/>
        </p:nvSpPr>
        <p:spPr bwMode="auto">
          <a:xfrm>
            <a:off x="358378" y="3808413"/>
            <a:ext cx="861774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Although the words of the song of the 144,000 are not recorded, it surely dwells in part at least on the great truth that they had been “redeemed from the earth.”</a:t>
            </a:r>
          </a:p>
        </p:txBody>
      </p:sp>
      <p:sp>
        <p:nvSpPr>
          <p:cNvPr id="2" name="TextBox 1"/>
          <p:cNvSpPr txBox="1"/>
          <p:nvPr/>
        </p:nvSpPr>
        <p:spPr>
          <a:xfrm>
            <a:off x="1665026" y="1354138"/>
            <a:ext cx="666010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
        <p:nvSpPr>
          <p:cNvPr id="3" name="TextBox 2"/>
          <p:cNvSpPr txBox="1"/>
          <p:nvPr/>
        </p:nvSpPr>
        <p:spPr>
          <a:xfrm>
            <a:off x="358378" y="5049671"/>
            <a:ext cx="8170904"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ea typeface="MS PGothic" pitchFamily="34" charset="-128"/>
              </a:rPr>
              <a:t> They had been saved after the rapture, at that time in history when man’s greatest persecutions and God’s greatest judgments were on the earth.</a:t>
            </a:r>
            <a:endParaRPr lang="en-US" altLang="en-US" sz="2000" b="1" i="1" dirty="0">
              <a:solidFill>
                <a:prstClr val="white"/>
              </a:solidFill>
              <a:latin typeface="Verdana" pitchFamily="34" charset="0"/>
              <a:ea typeface="MS PGothic" pitchFamily="34" charset="-128"/>
            </a:endParaRPr>
          </a:p>
        </p:txBody>
      </p:sp>
    </p:spTree>
    <p:extLst>
      <p:ext uri="{BB962C8B-B14F-4D97-AF65-F5344CB8AC3E}">
        <p14:creationId xmlns:p14="http://schemas.microsoft.com/office/powerpoint/2010/main" val="3241224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74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89DEAAD-E3DA-49B8-A1FE-B097DC4E366C}" type="slidenum">
              <a:rPr lang="en-US" altLang="en-US" sz="1000" b="1" smtClean="0">
                <a:solidFill>
                  <a:srgbClr val="FFFFFF"/>
                </a:solidFill>
                <a:latin typeface="Verdana" pitchFamily="34" charset="0"/>
              </a:rPr>
              <a:pPr eaLnBrk="1" hangingPunct="1">
                <a:spcBef>
                  <a:spcPct val="0"/>
                </a:spcBef>
                <a:buFontTx/>
                <a:buNone/>
              </a:pPr>
              <a:t>11</a:t>
            </a:fld>
            <a:endParaRPr lang="en-US" altLang="en-US" sz="1000" b="1" smtClean="0">
              <a:solidFill>
                <a:srgbClr val="FFFFFF"/>
              </a:solidFill>
              <a:latin typeface="Verdana" pitchFamily="34" charset="0"/>
            </a:endParaRPr>
          </a:p>
        </p:txBody>
      </p:sp>
      <p:cxnSp>
        <p:nvCxnSpPr>
          <p:cNvPr id="14745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746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746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AE02EDA-F817-490D-9DB6-FF8522869A6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7464" name="TextBox 12"/>
          <p:cNvSpPr txBox="1">
            <a:spLocks noChangeArrowheads="1"/>
          </p:cNvSpPr>
          <p:nvPr/>
        </p:nvSpPr>
        <p:spPr bwMode="auto">
          <a:xfrm>
            <a:off x="399256" y="2185988"/>
            <a:ext cx="85359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14:3. </a:t>
            </a:r>
            <a:r>
              <a:rPr lang="en-US" altLang="en-US" sz="2000" b="1" i="1" dirty="0">
                <a:solidFill>
                  <a:srgbClr val="FFFF00"/>
                </a:solidFill>
                <a:latin typeface="Verdana" pitchFamily="34" charset="0"/>
              </a:rPr>
              <a:t>And they sung as it were a new song before the throne, and before the four beasts, and the elders: and no man could learn that song but the hundred and forty and four thousand, which were redeemed from the earth. </a:t>
            </a:r>
            <a:r>
              <a:rPr lang="en-US" altLang="en-US" sz="2000" b="1" i="1" dirty="0">
                <a:solidFill>
                  <a:prstClr val="white"/>
                </a:solidFill>
                <a:latin typeface="Verdana" pitchFamily="34" charset="0"/>
              </a:rPr>
              <a:t>(cont'd)</a:t>
            </a:r>
          </a:p>
        </p:txBody>
      </p:sp>
      <p:sp>
        <p:nvSpPr>
          <p:cNvPr id="18" name="TextBox 17"/>
          <p:cNvSpPr txBox="1">
            <a:spLocks noChangeArrowheads="1"/>
          </p:cNvSpPr>
          <p:nvPr/>
        </p:nvSpPr>
        <p:spPr bwMode="auto">
          <a:xfrm>
            <a:off x="363538" y="5218113"/>
            <a:ext cx="8437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They had apparently even been set free from the very presence of sin in their lives in order to accomplish ministry ordained for them by the Lamb.</a:t>
            </a:r>
          </a:p>
        </p:txBody>
      </p:sp>
      <p:sp>
        <p:nvSpPr>
          <p:cNvPr id="20" name="TextBox 19"/>
          <p:cNvSpPr txBox="1">
            <a:spLocks noChangeArrowheads="1"/>
          </p:cNvSpPr>
          <p:nvPr/>
        </p:nvSpPr>
        <p:spPr bwMode="auto">
          <a:xfrm>
            <a:off x="363538" y="4029075"/>
            <a:ext cx="8685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Not only had they been redeemed spiritually but they had been redeemed from the very curse on the earth, being protected from pain and death by the guarding seal.</a:t>
            </a:r>
          </a:p>
        </p:txBody>
      </p:sp>
      <p:sp>
        <p:nvSpPr>
          <p:cNvPr id="2" name="TextBox 1"/>
          <p:cNvSpPr txBox="1"/>
          <p:nvPr/>
        </p:nvSpPr>
        <p:spPr>
          <a:xfrm>
            <a:off x="1826465" y="1354138"/>
            <a:ext cx="710877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65211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84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58AB2B-B58E-4514-A2D0-C20D16157F4F}" type="slidenum">
              <a:rPr lang="en-US" altLang="en-US" sz="1000" b="1" smtClean="0">
                <a:solidFill>
                  <a:srgbClr val="FFFFFF"/>
                </a:solidFill>
                <a:latin typeface="Verdana" pitchFamily="34" charset="0"/>
              </a:rPr>
              <a:pPr eaLnBrk="1" hangingPunct="1">
                <a:spcBef>
                  <a:spcPct val="0"/>
                </a:spcBef>
                <a:buFontTx/>
                <a:buNone/>
              </a:pPr>
              <a:t>12</a:t>
            </a:fld>
            <a:endParaRPr lang="en-US" altLang="en-US" sz="1000" b="1" smtClean="0">
              <a:solidFill>
                <a:srgbClr val="FFFFFF"/>
              </a:solidFill>
              <a:latin typeface="Verdana" pitchFamily="34" charset="0"/>
            </a:endParaRPr>
          </a:p>
        </p:txBody>
      </p:sp>
      <p:cxnSp>
        <p:nvCxnSpPr>
          <p:cNvPr id="14848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848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848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E961A49-66B2-4A35-863E-00AADB69C03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8489" name="TextBox 12"/>
          <p:cNvSpPr txBox="1">
            <a:spLocks noChangeArrowheads="1"/>
          </p:cNvSpPr>
          <p:nvPr/>
        </p:nvSpPr>
        <p:spPr bwMode="auto">
          <a:xfrm>
            <a:off x="495300" y="1899125"/>
            <a:ext cx="57276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14:4. </a:t>
            </a:r>
            <a:r>
              <a:rPr lang="en-US" altLang="en-US" sz="2000" b="1" i="1" dirty="0">
                <a:solidFill>
                  <a:srgbClr val="FFFF00"/>
                </a:solidFill>
                <a:latin typeface="Verdana" pitchFamily="34" charset="0"/>
              </a:rPr>
              <a:t>These are they which were not defiled with women; for they are virgins.  These are they which follow the Lamb whithersoever he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These were redeemed from among men, being the </a:t>
            </a:r>
            <a:r>
              <a:rPr lang="en-US" altLang="en-US" sz="2000" b="1" i="1" dirty="0" err="1">
                <a:solidFill>
                  <a:srgbClr val="FFFF00"/>
                </a:solidFill>
                <a:latin typeface="Verdana" pitchFamily="34" charset="0"/>
              </a:rPr>
              <a:t>firstfruits</a:t>
            </a:r>
            <a:r>
              <a:rPr lang="en-US" altLang="en-US" sz="2000" b="1" i="1" dirty="0">
                <a:solidFill>
                  <a:srgbClr val="FFFF00"/>
                </a:solidFill>
                <a:latin typeface="Verdana" pitchFamily="34" charset="0"/>
              </a:rPr>
              <a:t> unto God and to the Lamb.</a:t>
            </a:r>
          </a:p>
        </p:txBody>
      </p:sp>
      <p:sp>
        <p:nvSpPr>
          <p:cNvPr id="15" name="TextBox 14"/>
          <p:cNvSpPr txBox="1">
            <a:spLocks noChangeArrowheads="1"/>
          </p:cNvSpPr>
          <p:nvPr/>
        </p:nvSpPr>
        <p:spPr bwMode="auto">
          <a:xfrm>
            <a:off x="495300" y="4408890"/>
            <a:ext cx="86487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These identifying marks of the 144,000 are quite specific but commentators have been inclined to spiritualize them and make them apply to whatever group appeals to their own conceit.  For example, the Jehovah’s Witnesses maintain that they are the 144,000.</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999" y="2037465"/>
            <a:ext cx="2808836" cy="19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32697" y="1354138"/>
            <a:ext cx="6954103"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90931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84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58AB2B-B58E-4514-A2D0-C20D16157F4F}" type="slidenum">
              <a:rPr lang="en-US" altLang="en-US" sz="1000" b="1" smtClean="0">
                <a:solidFill>
                  <a:srgbClr val="FFFFFF"/>
                </a:solidFill>
                <a:latin typeface="Verdana" pitchFamily="34" charset="0"/>
              </a:rPr>
              <a:pPr eaLnBrk="1" hangingPunct="1">
                <a:spcBef>
                  <a:spcPct val="0"/>
                </a:spcBef>
                <a:buFontTx/>
                <a:buNone/>
              </a:pPr>
              <a:t>13</a:t>
            </a:fld>
            <a:endParaRPr lang="en-US" altLang="en-US" sz="1000" b="1" smtClean="0">
              <a:solidFill>
                <a:srgbClr val="FFFFFF"/>
              </a:solidFill>
              <a:latin typeface="Verdana" pitchFamily="34" charset="0"/>
            </a:endParaRPr>
          </a:p>
        </p:txBody>
      </p:sp>
      <p:cxnSp>
        <p:nvCxnSpPr>
          <p:cNvPr id="14848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848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848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E961A49-66B2-4A35-863E-00AADB69C03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7" name="TextBox 16"/>
          <p:cNvSpPr txBox="1">
            <a:spLocks noChangeArrowheads="1"/>
          </p:cNvSpPr>
          <p:nvPr/>
        </p:nvSpPr>
        <p:spPr bwMode="auto">
          <a:xfrm>
            <a:off x="647700" y="1370013"/>
            <a:ext cx="8039100" cy="523875"/>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endParaRPr lang="en-US" sz="2800" b="1" i="1" dirty="0">
              <a:solidFill>
                <a:prstClr val="white"/>
              </a:solidFill>
              <a:latin typeface="Verdana"/>
              <a:ea typeface="MS PGothic" pitchFamily="34" charset="-128"/>
              <a:cs typeface="Verdana"/>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8489" name="TextBox 12"/>
          <p:cNvSpPr txBox="1">
            <a:spLocks noChangeArrowheads="1"/>
          </p:cNvSpPr>
          <p:nvPr/>
        </p:nvSpPr>
        <p:spPr bwMode="auto">
          <a:xfrm>
            <a:off x="457200" y="2061594"/>
            <a:ext cx="848208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14:4. </a:t>
            </a:r>
            <a:r>
              <a:rPr lang="en-US" altLang="en-US" sz="2000" b="1" i="1" dirty="0">
                <a:solidFill>
                  <a:srgbClr val="FFFF00"/>
                </a:solidFill>
                <a:latin typeface="Verdana" pitchFamily="34" charset="0"/>
              </a:rPr>
              <a:t>These are they which were not defiled with women; for they are virgins.  These are they which follow the Lamb whithersoever he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These were redeemed from among men, being the </a:t>
            </a:r>
            <a:r>
              <a:rPr lang="en-US" altLang="en-US" sz="2000" b="1" i="1" dirty="0" err="1">
                <a:solidFill>
                  <a:srgbClr val="FFFF00"/>
                </a:solidFill>
                <a:latin typeface="Verdana" pitchFamily="34" charset="0"/>
              </a:rPr>
              <a:t>firstfruits</a:t>
            </a:r>
            <a:r>
              <a:rPr lang="en-US" altLang="en-US" sz="2000" b="1" i="1" dirty="0">
                <a:solidFill>
                  <a:srgbClr val="FFFF00"/>
                </a:solidFill>
                <a:latin typeface="Verdana" pitchFamily="34" charset="0"/>
              </a:rPr>
              <a:t> unto God and to the Lamb</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6" name="TextBox 15"/>
          <p:cNvSpPr txBox="1">
            <a:spLocks noChangeArrowheads="1"/>
          </p:cNvSpPr>
          <p:nvPr/>
        </p:nvSpPr>
        <p:spPr bwMode="auto">
          <a:xfrm>
            <a:off x="371475" y="3725651"/>
            <a:ext cx="84010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the Scriptures are explicit.</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They are all male Israelites, 12,000 from each tribe.</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They are “servants of God” redeemed from among men.</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They are all </a:t>
            </a:r>
            <a:r>
              <a:rPr lang="en-US" altLang="en-US" sz="2000" b="1" i="1" dirty="0" smtClean="0">
                <a:solidFill>
                  <a:srgbClr val="FFFFFF"/>
                </a:solidFill>
                <a:latin typeface="Verdana" pitchFamily="34" charset="0"/>
              </a:rPr>
              <a:t>virgins</a:t>
            </a:r>
            <a:endParaRPr lang="en-US" altLang="en-US" sz="2000" b="1" i="1" dirty="0">
              <a:solidFill>
                <a:srgbClr val="FFFFFF"/>
              </a:solidFill>
              <a:latin typeface="Verdana" pitchFamily="34" charset="0"/>
            </a:endParaRPr>
          </a:p>
        </p:txBody>
      </p:sp>
      <p:sp>
        <p:nvSpPr>
          <p:cNvPr id="2" name="TextBox 1"/>
          <p:cNvSpPr txBox="1"/>
          <p:nvPr/>
        </p:nvSpPr>
        <p:spPr>
          <a:xfrm>
            <a:off x="1815152" y="1370013"/>
            <a:ext cx="687164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
        <p:nvSpPr>
          <p:cNvPr id="3" name="TextBox 2"/>
          <p:cNvSpPr txBox="1"/>
          <p:nvPr/>
        </p:nvSpPr>
        <p:spPr>
          <a:xfrm>
            <a:off x="371475" y="5477212"/>
            <a:ext cx="8401050"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These </a:t>
            </a:r>
            <a:r>
              <a:rPr lang="en-US" altLang="en-US" sz="2000" b="1" i="1" dirty="0">
                <a:solidFill>
                  <a:srgbClr val="FFFFFF"/>
                </a:solidFill>
                <a:latin typeface="Verdana" pitchFamily="34" charset="0"/>
                <a:ea typeface="MS PGothic" pitchFamily="34" charset="-128"/>
              </a:rPr>
              <a:t>constitute a rather rigid group of specifications, and one can search the world in vain to identify such a remarkable body of men.</a:t>
            </a:r>
          </a:p>
        </p:txBody>
      </p:sp>
    </p:spTree>
    <p:extLst>
      <p:ext uri="{BB962C8B-B14F-4D97-AF65-F5344CB8AC3E}">
        <p14:creationId xmlns:p14="http://schemas.microsoft.com/office/powerpoint/2010/main" val="408204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1000"/>
                                        <p:tgtEl>
                                          <p:spTgt spid="16">
                                            <p:txEl>
                                              <p:pRg st="1" end="1"/>
                                            </p:txEl>
                                          </p:spTgt>
                                        </p:tgtEl>
                                      </p:cBhvr>
                                    </p:animEffect>
                                    <p:anim calcmode="lin" valueType="num">
                                      <p:cBhvr>
                                        <p:cTn id="1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1000"/>
                                        <p:tgtEl>
                                          <p:spTgt spid="16">
                                            <p:txEl>
                                              <p:pRg st="2" end="2"/>
                                            </p:txEl>
                                          </p:spTgt>
                                        </p:tgtEl>
                                      </p:cBhvr>
                                    </p:animEffect>
                                    <p:anim calcmode="lin" valueType="num">
                                      <p:cBhvr>
                                        <p:cTn id="24"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6">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fade">
                                      <p:cBhvr>
                                        <p:cTn id="31" dur="1000"/>
                                        <p:tgtEl>
                                          <p:spTgt spid="16">
                                            <p:txEl>
                                              <p:pRg st="3" end="3"/>
                                            </p:txEl>
                                          </p:spTgt>
                                        </p:tgtEl>
                                      </p:cBhvr>
                                    </p:animEffect>
                                    <p:anim calcmode="lin" valueType="num">
                                      <p:cBhvr>
                                        <p:cTn id="3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6">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heel(1)">
                                      <p:cBhvr>
                                        <p:cTn id="3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95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250F4E6-918B-4131-9A51-787F426E3DF2}" type="slidenum">
              <a:rPr lang="en-US" altLang="en-US" sz="1000" b="1" smtClean="0">
                <a:solidFill>
                  <a:srgbClr val="FFFFFF"/>
                </a:solidFill>
                <a:latin typeface="Verdana" pitchFamily="34" charset="0"/>
              </a:rPr>
              <a:pPr eaLnBrk="1" hangingPunct="1">
                <a:spcBef>
                  <a:spcPct val="0"/>
                </a:spcBef>
                <a:buFontTx/>
                <a:buNone/>
              </a:pPr>
              <a:t>14</a:t>
            </a:fld>
            <a:endParaRPr lang="en-US" altLang="en-US" sz="1000" b="1" smtClean="0">
              <a:solidFill>
                <a:srgbClr val="FFFFFF"/>
              </a:solidFill>
              <a:latin typeface="Verdana" pitchFamily="34" charset="0"/>
            </a:endParaRPr>
          </a:p>
        </p:txBody>
      </p:sp>
      <p:cxnSp>
        <p:nvCxnSpPr>
          <p:cNvPr id="14950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95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95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F715CC3-B107-4137-BE8E-6CA4C5ACB719}"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9512" name="TextBox 12"/>
          <p:cNvSpPr txBox="1">
            <a:spLocks noChangeArrowheads="1"/>
          </p:cNvSpPr>
          <p:nvPr/>
        </p:nvSpPr>
        <p:spPr bwMode="auto">
          <a:xfrm>
            <a:off x="294481" y="1716087"/>
            <a:ext cx="89360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14:4. </a:t>
            </a:r>
            <a:r>
              <a:rPr lang="en-US" altLang="en-US" sz="2000" b="1" i="1" dirty="0">
                <a:solidFill>
                  <a:srgbClr val="FFFF00"/>
                </a:solidFill>
                <a:latin typeface="Verdana" pitchFamily="34" charset="0"/>
              </a:rPr>
              <a:t>These are they which were not defiled with women; for they are virgins.  These are they which follow the Lamb whithersoever he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These were redeemed from among men, being the </a:t>
            </a:r>
            <a:r>
              <a:rPr lang="en-US" altLang="en-US" sz="2000" b="1" i="1" dirty="0" err="1">
                <a:solidFill>
                  <a:srgbClr val="FFFF00"/>
                </a:solidFill>
                <a:latin typeface="Verdana" pitchFamily="34" charset="0"/>
              </a:rPr>
              <a:t>firstfruits</a:t>
            </a:r>
            <a:r>
              <a:rPr lang="en-US" altLang="en-US" sz="2000" b="1" i="1" dirty="0">
                <a:solidFill>
                  <a:srgbClr val="FFFF00"/>
                </a:solidFill>
                <a:latin typeface="Verdana" pitchFamily="34" charset="0"/>
              </a:rPr>
              <a:t> unto God and to the Lamb.</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219075" y="4054475"/>
            <a:ext cx="894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fact is that the burden of this special ministry of </a:t>
            </a:r>
            <a:r>
              <a:rPr lang="en-US" altLang="en-US" sz="2000" b="1" i="1" dirty="0" smtClean="0">
                <a:solidFill>
                  <a:srgbClr val="FFFFFF"/>
                </a:solidFill>
                <a:latin typeface="Verdana" pitchFamily="34" charset="0"/>
              </a:rPr>
              <a:t>witnesses </a:t>
            </a:r>
            <a:r>
              <a:rPr lang="en-US" altLang="en-US" sz="2000" b="1" i="1" dirty="0">
                <a:solidFill>
                  <a:srgbClr val="FFFFFF"/>
                </a:solidFill>
                <a:latin typeface="Verdana" pitchFamily="34" charset="0"/>
              </a:rPr>
              <a:t>during the tribulation period will be so demanding and so urgent that those who exercise it cannot be concerned with either personal comfort or family needs.</a:t>
            </a:r>
          </a:p>
        </p:txBody>
      </p:sp>
      <p:sp>
        <p:nvSpPr>
          <p:cNvPr id="20" name="TextBox 19"/>
          <p:cNvSpPr txBox="1">
            <a:spLocks noChangeArrowheads="1"/>
          </p:cNvSpPr>
          <p:nvPr/>
        </p:nvSpPr>
        <p:spPr bwMode="auto">
          <a:xfrm>
            <a:off x="195263" y="5378450"/>
            <a:ext cx="894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They are called the “firstfruits to God and to the Lamb.”  This identification must obviously refer to the firstfruits of the tribulation period, and presumably the firstfruits of revived Israel.</a:t>
            </a:r>
          </a:p>
        </p:txBody>
      </p:sp>
      <p:sp>
        <p:nvSpPr>
          <p:cNvPr id="16" name="TextBox 15"/>
          <p:cNvSpPr txBox="1">
            <a:spLocks noChangeArrowheads="1"/>
          </p:cNvSpPr>
          <p:nvPr/>
        </p:nvSpPr>
        <p:spPr bwMode="auto">
          <a:xfrm>
            <a:off x="219075" y="3346450"/>
            <a:ext cx="893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conclusion is that they have not yet been called and sealed.</a:t>
            </a:r>
          </a:p>
        </p:txBody>
      </p:sp>
      <p:sp>
        <p:nvSpPr>
          <p:cNvPr id="2" name="TextBox 1"/>
          <p:cNvSpPr txBox="1"/>
          <p:nvPr/>
        </p:nvSpPr>
        <p:spPr>
          <a:xfrm>
            <a:off x="1490447" y="1253477"/>
            <a:ext cx="6544101"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80918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1D6B48C-4DA9-430B-B228-09A10885A0BE}" type="slidenum">
              <a:rPr lang="en-US" altLang="en-US" sz="1000" b="1" smtClean="0">
                <a:solidFill>
                  <a:srgbClr val="FFFFFF"/>
                </a:solidFill>
                <a:latin typeface="Verdana" pitchFamily="34" charset="0"/>
              </a:rPr>
              <a:pPr eaLnBrk="1" hangingPunct="1">
                <a:spcBef>
                  <a:spcPct val="0"/>
                </a:spcBef>
                <a:buFontTx/>
                <a:buNone/>
              </a:pPr>
              <a:t>15</a:t>
            </a:fld>
            <a:endParaRPr lang="en-US" altLang="en-US" sz="1000" b="1" smtClean="0">
              <a:solidFill>
                <a:srgbClr val="FFFFFF"/>
              </a:solidFill>
              <a:latin typeface="Verdana" pitchFamily="34" charset="0"/>
            </a:endParaRPr>
          </a:p>
        </p:txBody>
      </p:sp>
      <p:cxnSp>
        <p:nvCxnSpPr>
          <p:cNvPr id="15053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53975"/>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053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053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C73E3F5-752F-45F8-B822-8E616AF9C6B3}"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877888" y="710603"/>
            <a:ext cx="7326312" cy="646331"/>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0536" name="TextBox 12"/>
          <p:cNvSpPr txBox="1">
            <a:spLocks noChangeArrowheads="1"/>
          </p:cNvSpPr>
          <p:nvPr/>
        </p:nvSpPr>
        <p:spPr bwMode="auto">
          <a:xfrm>
            <a:off x="222249" y="1703768"/>
            <a:ext cx="8767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14:5. </a:t>
            </a:r>
            <a:r>
              <a:rPr lang="en-US" altLang="en-US" sz="2000" b="1" i="1" dirty="0">
                <a:solidFill>
                  <a:srgbClr val="FFFF00"/>
                </a:solidFill>
                <a:latin typeface="Verdana" pitchFamily="34" charset="0"/>
              </a:rPr>
              <a:t>And in their mouth was found no guile: for they are without fault before the throne of God.</a:t>
            </a:r>
          </a:p>
        </p:txBody>
      </p:sp>
      <p:sp>
        <p:nvSpPr>
          <p:cNvPr id="18" name="TextBox 17"/>
          <p:cNvSpPr txBox="1">
            <a:spLocks noChangeArrowheads="1"/>
          </p:cNvSpPr>
          <p:nvPr/>
        </p:nvSpPr>
        <p:spPr bwMode="auto">
          <a:xfrm>
            <a:off x="255588" y="4683411"/>
            <a:ext cx="873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They had not been sinless, for all have sinned, but God had so prepared and protected them that they had never yielded to the sin of sexual defilement.</a:t>
            </a:r>
          </a:p>
        </p:txBody>
      </p:sp>
      <p:sp>
        <p:nvSpPr>
          <p:cNvPr id="20" name="TextBox 19"/>
          <p:cNvSpPr txBox="1">
            <a:spLocks noChangeArrowheads="1"/>
          </p:cNvSpPr>
          <p:nvPr/>
        </p:nvSpPr>
        <p:spPr bwMode="auto">
          <a:xfrm>
            <a:off x="255588" y="5811838"/>
            <a:ext cx="8734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Their eyes had finally been opened and they had recognized and received the Lord Jesus as the Messiah.</a:t>
            </a:r>
          </a:p>
        </p:txBody>
      </p:sp>
      <p:sp>
        <p:nvSpPr>
          <p:cNvPr id="15" name="TextBox 14"/>
          <p:cNvSpPr txBox="1">
            <a:spLocks noChangeArrowheads="1"/>
          </p:cNvSpPr>
          <p:nvPr/>
        </p:nvSpPr>
        <p:spPr bwMode="auto">
          <a:xfrm>
            <a:off x="274638" y="2430585"/>
            <a:ext cx="862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Here is further testimony to the single-mindedness of those dedicated servants of God </a:t>
            </a:r>
            <a:r>
              <a:rPr lang="en-US" altLang="en-US" sz="2000" b="1" i="1" dirty="0">
                <a:solidFill>
                  <a:srgbClr val="FFFF00"/>
                </a:solidFill>
                <a:latin typeface="Verdana" pitchFamily="34" charset="0"/>
              </a:rPr>
              <a:t>(1 Peter 2:22; James 3:2)</a:t>
            </a:r>
          </a:p>
        </p:txBody>
      </p:sp>
      <p:sp>
        <p:nvSpPr>
          <p:cNvPr id="16" name="TextBox 15"/>
          <p:cNvSpPr txBox="1">
            <a:spLocks noChangeArrowheads="1"/>
          </p:cNvSpPr>
          <p:nvPr/>
        </p:nvSpPr>
        <p:spPr bwMode="auto">
          <a:xfrm>
            <a:off x="236538" y="3270724"/>
            <a:ext cx="86391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How is it possible that 144,000 men - even redeemed men - could be so wholeheartedly perfect before the Lord?  The answer can only be in terms of God’s grace </a:t>
            </a:r>
            <a:r>
              <a:rPr lang="en-US" altLang="en-US" sz="2000" b="1" i="1" dirty="0">
                <a:solidFill>
                  <a:srgbClr val="FFFF00"/>
                </a:solidFill>
                <a:latin typeface="Verdana" pitchFamily="34" charset="0"/>
              </a:rPr>
              <a:t>(Genesis 6:8-9; Luke 1:15; Galatians 1:15).</a:t>
            </a:r>
          </a:p>
        </p:txBody>
      </p:sp>
      <p:sp>
        <p:nvSpPr>
          <p:cNvPr id="2" name="TextBox 1"/>
          <p:cNvSpPr txBox="1"/>
          <p:nvPr/>
        </p:nvSpPr>
        <p:spPr>
          <a:xfrm>
            <a:off x="1791458" y="1228299"/>
            <a:ext cx="641274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67033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15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B7690F2-A1E5-414B-A8DA-794FCAF69824}" type="slidenum">
              <a:rPr lang="en-US" altLang="en-US" sz="1000" b="1" smtClean="0">
                <a:solidFill>
                  <a:srgbClr val="FFFFFF"/>
                </a:solidFill>
                <a:latin typeface="Verdana" pitchFamily="34" charset="0"/>
              </a:rPr>
              <a:pPr eaLnBrk="1" hangingPunct="1">
                <a:spcBef>
                  <a:spcPct val="0"/>
                </a:spcBef>
                <a:buFontTx/>
                <a:buNone/>
              </a:pPr>
              <a:t>16</a:t>
            </a:fld>
            <a:endParaRPr lang="en-US" altLang="en-US" sz="1000" b="1" smtClean="0">
              <a:solidFill>
                <a:srgbClr val="FFFFFF"/>
              </a:solidFill>
              <a:latin typeface="Verdana" pitchFamily="34" charset="0"/>
            </a:endParaRPr>
          </a:p>
        </p:txBody>
      </p:sp>
      <p:cxnSp>
        <p:nvCxnSpPr>
          <p:cNvPr id="15155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155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155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10BECD0-DB28-43A2-81B1-E6178A85ED0D}"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1560" name="TextBox 12"/>
          <p:cNvSpPr txBox="1">
            <a:spLocks noChangeArrowheads="1"/>
          </p:cNvSpPr>
          <p:nvPr/>
        </p:nvSpPr>
        <p:spPr bwMode="auto">
          <a:xfrm>
            <a:off x="209550" y="1977941"/>
            <a:ext cx="8802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14:5. </a:t>
            </a:r>
            <a:r>
              <a:rPr lang="en-US" altLang="en-US" sz="2000" b="1" i="1" dirty="0">
                <a:solidFill>
                  <a:srgbClr val="FFFF00"/>
                </a:solidFill>
                <a:latin typeface="Verdana" pitchFamily="34" charset="0"/>
              </a:rPr>
              <a:t>And in their mouth was found no guile: for they are without fault before the throne of God. </a:t>
            </a:r>
            <a:r>
              <a:rPr lang="en-US" altLang="en-US" sz="2000" b="1" i="1" dirty="0">
                <a:solidFill>
                  <a:prstClr val="white"/>
                </a:solidFill>
                <a:latin typeface="Verdana" pitchFamily="34" charset="0"/>
              </a:rPr>
              <a:t>(cont'd)</a:t>
            </a:r>
          </a:p>
        </p:txBody>
      </p:sp>
      <p:sp>
        <p:nvSpPr>
          <p:cNvPr id="15" name="TextBox 14"/>
          <p:cNvSpPr txBox="1">
            <a:spLocks noChangeArrowheads="1"/>
          </p:cNvSpPr>
          <p:nvPr/>
        </p:nvSpPr>
        <p:spPr bwMode="auto">
          <a:xfrm>
            <a:off x="261937" y="2685966"/>
            <a:ext cx="86201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Their sins had been forgiven so that they were now indeed “without fault before the throne of God,” and were then enabled, still by God’s grace, to continue in the things which they had learned (</a:t>
            </a:r>
            <a:r>
              <a:rPr lang="en-US" altLang="en-US" sz="2000" b="1" i="1" dirty="0">
                <a:solidFill>
                  <a:srgbClr val="FFFF00"/>
                </a:solidFill>
                <a:latin typeface="Verdana" pitchFamily="34" charset="0"/>
              </a:rPr>
              <a:t>Jude 1:24</a:t>
            </a:r>
            <a:r>
              <a:rPr lang="en-US" altLang="en-US" sz="2000" b="1" i="1" dirty="0">
                <a:solidFill>
                  <a:srgbClr val="FFFFFF"/>
                </a:solidFill>
                <a:latin typeface="Verdana" pitchFamily="34" charset="0"/>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994" y="4006387"/>
            <a:ext cx="4175585" cy="285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42448" y="1354138"/>
            <a:ext cx="6182435"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4960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44EF9E9-EA6F-4545-9001-F6E3C6D08FF6}" type="slidenum">
              <a:rPr lang="en-US" altLang="en-US" sz="1000" b="1" smtClean="0">
                <a:solidFill>
                  <a:srgbClr val="FFFFFF"/>
                </a:solidFill>
                <a:latin typeface="Verdana" pitchFamily="34" charset="0"/>
              </a:rPr>
              <a:pPr eaLnBrk="1" hangingPunct="1">
                <a:spcBef>
                  <a:spcPct val="0"/>
                </a:spcBef>
                <a:buFontTx/>
                <a:buNone/>
              </a:pPr>
              <a:t>17</a:t>
            </a:fld>
            <a:endParaRPr lang="en-US" altLang="en-US" sz="1000" b="1" smtClean="0">
              <a:solidFill>
                <a:srgbClr val="FFFFFF"/>
              </a:solidFill>
              <a:latin typeface="Verdana" pitchFamily="34" charset="0"/>
            </a:endParaRPr>
          </a:p>
        </p:txBody>
      </p:sp>
      <p:cxnSp>
        <p:nvCxnSpPr>
          <p:cNvPr id="15257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25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25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0640822-1D1F-402E-8359-A9D3CAA83E1E}"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7" name="TextBox 16"/>
          <p:cNvSpPr txBox="1">
            <a:spLocks noChangeArrowheads="1"/>
          </p:cNvSpPr>
          <p:nvPr/>
        </p:nvSpPr>
        <p:spPr bwMode="auto">
          <a:xfrm>
            <a:off x="1032965" y="1507343"/>
            <a:ext cx="7459069" cy="523220"/>
          </a:xfrm>
          <a:prstGeom prst="rect">
            <a:avLst/>
          </a:prstGeom>
          <a:ln w="76200">
            <a:solidFill>
              <a:srgbClr val="FF0000"/>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3321" name="TextBox 12"/>
          <p:cNvSpPr txBox="1">
            <a:spLocks noChangeArrowheads="1"/>
          </p:cNvSpPr>
          <p:nvPr/>
        </p:nvSpPr>
        <p:spPr bwMode="auto">
          <a:xfrm>
            <a:off x="363537" y="2828903"/>
            <a:ext cx="8323264"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Once again John’s attention is directed back to the earth.  The threat of death hangs heavy over any who would refuse the beast and follow Christ.  Even though the 144,000 witnesses are under God’s protection, most people will be mortally afraid to heed their message or even to befriend them.</a:t>
            </a:r>
            <a:endParaRPr lang="en-US" altLang="en-US" sz="2000" b="1" i="1" dirty="0">
              <a:solidFill>
                <a:srgbClr val="FFFF00"/>
              </a:solidFill>
              <a:latin typeface="Verdana" pitchFamily="34" charset="0"/>
            </a:endParaRPr>
          </a:p>
        </p:txBody>
      </p:sp>
      <p:sp>
        <p:nvSpPr>
          <p:cNvPr id="2" name="TextBox 1"/>
          <p:cNvSpPr txBox="1"/>
          <p:nvPr/>
        </p:nvSpPr>
        <p:spPr>
          <a:xfrm>
            <a:off x="363537" y="2169994"/>
            <a:ext cx="3034756" cy="523220"/>
          </a:xfrm>
          <a:prstGeom prst="rect">
            <a:avLst/>
          </a:prstGeom>
          <a:noFill/>
        </p:spPr>
        <p:txBody>
          <a:bodyPr wrap="square" rtlCol="0">
            <a:spAutoFit/>
          </a:bodyPr>
          <a:lstStyle/>
          <a:p>
            <a:pPr defTabSz="457200" fontAlgn="base">
              <a:spcBef>
                <a:spcPct val="0"/>
              </a:spcBef>
              <a:spcAft>
                <a:spcPct val="0"/>
              </a:spcAft>
            </a:pPr>
            <a:r>
              <a:rPr lang="en-US" sz="2800" b="1" dirty="0">
                <a:solidFill>
                  <a:prstClr val="white"/>
                </a:solidFill>
                <a:latin typeface="Verdana" panose="020B0604030504040204" pitchFamily="34" charset="0"/>
                <a:ea typeface="Verdana" panose="020B0604030504040204" pitchFamily="34" charset="0"/>
              </a:rPr>
              <a:t>Introduction</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8968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circle(in)">
                                      <p:cBhvr>
                                        <p:cTn id="7" dur="2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44EF9E9-EA6F-4545-9001-F6E3C6D08FF6}" type="slidenum">
              <a:rPr lang="en-US" altLang="en-US" sz="1000" b="1" smtClean="0">
                <a:solidFill>
                  <a:srgbClr val="FFFFFF"/>
                </a:solidFill>
                <a:latin typeface="Verdana" pitchFamily="34" charset="0"/>
              </a:rPr>
              <a:pPr eaLnBrk="1" hangingPunct="1">
                <a:spcBef>
                  <a:spcPct val="0"/>
                </a:spcBef>
                <a:buFontTx/>
                <a:buNone/>
              </a:pPr>
              <a:t>18</a:t>
            </a:fld>
            <a:endParaRPr lang="en-US" altLang="en-US" sz="1000" b="1" smtClean="0">
              <a:solidFill>
                <a:srgbClr val="FFFFFF"/>
              </a:solidFill>
              <a:latin typeface="Verdana" pitchFamily="34" charset="0"/>
            </a:endParaRPr>
          </a:p>
        </p:txBody>
      </p:sp>
      <p:cxnSp>
        <p:nvCxnSpPr>
          <p:cNvPr id="15257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25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25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0640822-1D1F-402E-8359-A9D3CAA83E1E}"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3321" name="TextBox 12"/>
          <p:cNvSpPr txBox="1">
            <a:spLocks noChangeArrowheads="1"/>
          </p:cNvSpPr>
          <p:nvPr/>
        </p:nvSpPr>
        <p:spPr bwMode="auto">
          <a:xfrm>
            <a:off x="1439594" y="1463320"/>
            <a:ext cx="7056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 typeface="Arial" pitchFamily="34" charset="0"/>
              <a:buNone/>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
        <p:nvSpPr>
          <p:cNvPr id="13322" name="TextBox 14"/>
          <p:cNvSpPr txBox="1">
            <a:spLocks noChangeArrowheads="1"/>
          </p:cNvSpPr>
          <p:nvPr/>
        </p:nvSpPr>
        <p:spPr bwMode="auto">
          <a:xfrm>
            <a:off x="381794" y="3433598"/>
            <a:ext cx="85709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prstClr val="white"/>
                </a:solidFill>
                <a:latin typeface="Verdana" pitchFamily="34" charset="0"/>
              </a:rPr>
              <a:t> </a:t>
            </a:r>
            <a:r>
              <a:rPr lang="en-US" altLang="en-US" sz="2000" b="1" i="1" dirty="0">
                <a:solidFill>
                  <a:prstClr val="white"/>
                </a:solidFill>
                <a:latin typeface="Verdana" pitchFamily="34" charset="0"/>
              </a:rPr>
              <a:t>Six additional angels now appear on the scene, all with urgent messages or </a:t>
            </a:r>
            <a:r>
              <a:rPr lang="en-US" altLang="en-US" sz="2000" b="1" i="1" dirty="0" smtClean="0">
                <a:solidFill>
                  <a:prstClr val="white"/>
                </a:solidFill>
                <a:latin typeface="Verdana" pitchFamily="34" charset="0"/>
              </a:rPr>
              <a:t>ministries                                                                                       </a:t>
            </a:r>
            <a:r>
              <a:rPr lang="en-US" altLang="en-US" sz="2000" b="1" i="1" dirty="0">
                <a:solidFill>
                  <a:prstClr val="white"/>
                </a:solidFill>
                <a:latin typeface="Verdana" pitchFamily="34" charset="0"/>
              </a:rPr>
              <a:t>to and concerning all </a:t>
            </a:r>
            <a:r>
              <a:rPr lang="en-US" altLang="en-US" sz="2000" b="1" i="1" dirty="0" smtClean="0">
                <a:solidFill>
                  <a:prstClr val="white"/>
                </a:solidFill>
                <a:latin typeface="Verdana" pitchFamily="34" charset="0"/>
              </a:rPr>
              <a:t>earth-                                                            dwellers</a:t>
            </a:r>
            <a:r>
              <a:rPr lang="en-US" altLang="en-US" sz="2000" b="1" i="1" dirty="0">
                <a:solidFill>
                  <a:prstClr val="white"/>
                </a:solidFill>
                <a:latin typeface="Verdana" pitchFamily="34" charset="0"/>
              </a:rPr>
              <a:t>.</a:t>
            </a:r>
          </a:p>
        </p:txBody>
      </p:sp>
      <p:sp>
        <p:nvSpPr>
          <p:cNvPr id="13323" name="TextBox 1"/>
          <p:cNvSpPr txBox="1">
            <a:spLocks noChangeArrowheads="1"/>
          </p:cNvSpPr>
          <p:nvPr/>
        </p:nvSpPr>
        <p:spPr bwMode="auto">
          <a:xfrm>
            <a:off x="457200" y="209197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14:6. </a:t>
            </a:r>
            <a:r>
              <a:rPr lang="en-US" altLang="en-US" sz="2000" b="1" i="1" dirty="0">
                <a:solidFill>
                  <a:srgbClr val="FFFF00"/>
                </a:solidFill>
                <a:latin typeface="Verdana" pitchFamily="34" charset="0"/>
              </a:rPr>
              <a:t>And I saw another angel fly in the midst of heaven, having the everlasting gospel to preach unto them that dwell on the earth, and to every nation, and kindred, and tongue, and people.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388" y="3842438"/>
            <a:ext cx="3794362"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72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circle(in)">
                                      <p:cBhvr>
                                        <p:cTn id="7" dur="2000"/>
                                        <p:tgtEl>
                                          <p:spTgt spid="13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circle(in)">
                                      <p:cBhvr>
                                        <p:cTn id="12" dur="2000"/>
                                        <p:tgtEl>
                                          <p:spTgt spid="13322"/>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DFCD981-7719-4F3E-8A0D-86FC7B761448}" type="slidenum">
              <a:rPr lang="en-US" altLang="en-US" sz="1000" b="1" smtClean="0">
                <a:solidFill>
                  <a:srgbClr val="FFFFFF"/>
                </a:solidFill>
                <a:latin typeface="Verdana" pitchFamily="34" charset="0"/>
              </a:rPr>
              <a:pPr eaLnBrk="1" hangingPunct="1">
                <a:spcBef>
                  <a:spcPct val="0"/>
                </a:spcBef>
                <a:buFontTx/>
                <a:buNone/>
              </a:pPr>
              <a:t>19</a:t>
            </a:fld>
            <a:endParaRPr lang="en-US" altLang="en-US" sz="1000" b="1" smtClean="0">
              <a:solidFill>
                <a:srgbClr val="FFFFFF"/>
              </a:solidFill>
              <a:latin typeface="Verdana" pitchFamily="34" charset="0"/>
            </a:endParaRPr>
          </a:p>
        </p:txBody>
      </p:sp>
      <p:cxnSp>
        <p:nvCxnSpPr>
          <p:cNvPr id="15360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360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360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67AD394-5BAB-49CA-AFE8-F74070CA2167}"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6905495"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3608" name="TextBox 12"/>
          <p:cNvSpPr txBox="1">
            <a:spLocks noChangeArrowheads="1"/>
          </p:cNvSpPr>
          <p:nvPr/>
        </p:nvSpPr>
        <p:spPr bwMode="auto">
          <a:xfrm>
            <a:off x="245068" y="1961356"/>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14:6. </a:t>
            </a:r>
            <a:r>
              <a:rPr lang="en-US" altLang="en-US" sz="2000" b="1" i="1" dirty="0">
                <a:solidFill>
                  <a:srgbClr val="FFFF00"/>
                </a:solidFill>
                <a:latin typeface="Verdana" pitchFamily="34" charset="0"/>
              </a:rPr>
              <a:t>And I saw another angel fly in the midst of heaven, having the everlasting gospel to preach unto them that dwell on the earth, and to every nation, and kindred, and tongue, and people. </a:t>
            </a:r>
            <a:r>
              <a:rPr lang="en-US" altLang="en-US" sz="2000" b="1" i="1" dirty="0">
                <a:solidFill>
                  <a:prstClr val="white"/>
                </a:solidFill>
                <a:latin typeface="Verdana" pitchFamily="34" charset="0"/>
              </a:rPr>
              <a:t>(cont'd)</a:t>
            </a:r>
          </a:p>
        </p:txBody>
      </p:sp>
      <p:sp>
        <p:nvSpPr>
          <p:cNvPr id="18" name="TextBox 17"/>
          <p:cNvSpPr txBox="1">
            <a:spLocks noChangeArrowheads="1"/>
          </p:cNvSpPr>
          <p:nvPr/>
        </p:nvSpPr>
        <p:spPr bwMode="auto">
          <a:xfrm>
            <a:off x="298450" y="5278319"/>
            <a:ext cx="8791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 the other hand, as pointed out previously, the people on earth will no longer be ignorant of God.</a:t>
            </a:r>
          </a:p>
        </p:txBody>
      </p:sp>
      <p:sp>
        <p:nvSpPr>
          <p:cNvPr id="15" name="TextBox 14"/>
          <p:cNvSpPr txBox="1">
            <a:spLocks noChangeArrowheads="1"/>
          </p:cNvSpPr>
          <p:nvPr/>
        </p:nvSpPr>
        <p:spPr bwMode="auto">
          <a:xfrm>
            <a:off x="298450" y="3339840"/>
            <a:ext cx="861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first performs an amazing mission.</a:t>
            </a:r>
          </a:p>
        </p:txBody>
      </p:sp>
      <p:sp>
        <p:nvSpPr>
          <p:cNvPr id="16" name="TextBox 15"/>
          <p:cNvSpPr txBox="1">
            <a:spLocks noChangeArrowheads="1"/>
          </p:cNvSpPr>
          <p:nvPr/>
        </p:nvSpPr>
        <p:spPr bwMode="auto">
          <a:xfrm>
            <a:off x="298450" y="4013295"/>
            <a:ext cx="8605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this point in history, conditions apparently have become so extreme as to require an entirely new method of preaching the gospel.</a:t>
            </a:r>
          </a:p>
        </p:txBody>
      </p:sp>
      <p:sp>
        <p:nvSpPr>
          <p:cNvPr id="2" name="TextBox 1"/>
          <p:cNvSpPr txBox="1"/>
          <p:nvPr/>
        </p:nvSpPr>
        <p:spPr>
          <a:xfrm>
            <a:off x="723900" y="1354138"/>
            <a:ext cx="715085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1314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912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D20E62-356D-4E1C-851C-10DC5EC8306D}" type="slidenum">
              <a:rPr lang="en-US" altLang="en-US" sz="1000" b="1" smtClean="0">
                <a:solidFill>
                  <a:srgbClr val="FFFFFF"/>
                </a:solidFill>
                <a:latin typeface="Verdana" pitchFamily="34" charset="0"/>
              </a:rPr>
              <a:pPr eaLnBrk="1" hangingPunct="1">
                <a:spcBef>
                  <a:spcPct val="0"/>
                </a:spcBef>
                <a:buFontTx/>
                <a:buNone/>
              </a:pPr>
              <a:t>2</a:t>
            </a:fld>
            <a:endParaRPr lang="en-US" altLang="en-US" sz="1000" b="1" dirty="0" smtClean="0">
              <a:solidFill>
                <a:srgbClr val="FFFFFF"/>
              </a:solidFill>
              <a:latin typeface="Verdana" pitchFamily="34" charset="0"/>
            </a:endParaRPr>
          </a:p>
        </p:txBody>
      </p:sp>
      <p:cxnSp>
        <p:nvCxnSpPr>
          <p:cNvPr id="9912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9912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 </a:t>
            </a:r>
            <a:r>
              <a:rPr lang="en-US" altLang="en-US" sz="4000" b="1" dirty="0" smtClean="0">
                <a:solidFill>
                  <a:srgbClr val="FFFF00"/>
                </a:solidFill>
                <a:latin typeface="Verdana" pitchFamily="34" charset="0"/>
              </a:rPr>
              <a:t>14</a:t>
            </a:r>
            <a:endParaRPr lang="en-US" altLang="en-US" sz="4000" b="1" dirty="0">
              <a:solidFill>
                <a:srgbClr val="FFFF00"/>
              </a:solidFill>
              <a:latin typeface="Verdana" pitchFamily="34" charset="0"/>
            </a:endParaRPr>
          </a:p>
        </p:txBody>
      </p:sp>
      <p:sp>
        <p:nvSpPr>
          <p:cNvPr id="9912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10 Lesson</a:t>
            </a:r>
          </a:p>
        </p:txBody>
      </p:sp>
      <p:sp>
        <p:nvSpPr>
          <p:cNvPr id="9912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134116-C54C-464B-9A60-AB1CB4D3467D}" type="datetime1">
              <a:rPr lang="en-US" altLang="en-US" sz="1000" smtClean="0">
                <a:solidFill>
                  <a:srgbClr val="FFFFFF"/>
                </a:solidFill>
                <a:latin typeface="Verdana" pitchFamily="34" charset="0"/>
              </a:rPr>
              <a:pPr eaLnBrk="1" hangingPunct="1">
                <a:spcBef>
                  <a:spcPct val="0"/>
                </a:spcBef>
                <a:buFontTx/>
                <a:buNone/>
              </a:pPr>
              <a:t>3/20/2022</a:t>
            </a:fld>
            <a:endParaRPr lang="en-US" altLang="en-US" sz="1000" dirty="0" smtClean="0">
              <a:solidFill>
                <a:srgbClr val="FFFFFF"/>
              </a:solidFill>
              <a:latin typeface="Verdana" pitchFamily="34" charset="0"/>
            </a:endParaRPr>
          </a:p>
        </p:txBody>
      </p:sp>
      <p:sp>
        <p:nvSpPr>
          <p:cNvPr id="991239" name="TextBox 16"/>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Everlasting Gospel</a:t>
            </a:r>
          </a:p>
        </p:txBody>
      </p:sp>
      <p:sp>
        <p:nvSpPr>
          <p:cNvPr id="991241" name="TextBox 17"/>
          <p:cNvSpPr txBox="1">
            <a:spLocks noChangeArrowheads="1"/>
          </p:cNvSpPr>
          <p:nvPr/>
        </p:nvSpPr>
        <p:spPr bwMode="auto">
          <a:xfrm>
            <a:off x="298450" y="1481138"/>
            <a:ext cx="883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a:solidFill>
                  <a:srgbClr val="FFFFFF"/>
                </a:solidFill>
                <a:latin typeface="Verdana" pitchFamily="34" charset="0"/>
              </a:rPr>
              <a:t>Introduction</a:t>
            </a:r>
            <a:endParaRPr lang="en-US" altLang="en-US" sz="2800" b="1" i="1" dirty="0">
              <a:solidFill>
                <a:srgbClr val="FFFF00"/>
              </a:solidFill>
              <a:latin typeface="Verdana" pitchFamily="34" charset="0"/>
            </a:endParaRPr>
          </a:p>
        </p:txBody>
      </p:sp>
      <p:sp>
        <p:nvSpPr>
          <p:cNvPr id="14" name="TextBox 13"/>
          <p:cNvSpPr txBox="1">
            <a:spLocks noChangeArrowheads="1"/>
          </p:cNvSpPr>
          <p:nvPr/>
        </p:nvSpPr>
        <p:spPr bwMode="auto">
          <a:xfrm>
            <a:off x="342900" y="2014988"/>
            <a:ext cx="858815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In </a:t>
            </a:r>
            <a:r>
              <a:rPr lang="en-US" altLang="en-US" sz="2000" b="1" i="1" dirty="0" smtClean="0">
                <a:solidFill>
                  <a:srgbClr val="FFFFFF"/>
                </a:solidFill>
                <a:latin typeface="Verdana" pitchFamily="34" charset="0"/>
              </a:rPr>
              <a:t>chapter 13, </a:t>
            </a:r>
            <a:r>
              <a:rPr lang="en-US" altLang="en-US" sz="2000" b="1" i="1" dirty="0">
                <a:solidFill>
                  <a:srgbClr val="FFFFFF"/>
                </a:solidFill>
                <a:latin typeface="Verdana" pitchFamily="34" charset="0"/>
              </a:rPr>
              <a:t>the future looked very bleak for the </a:t>
            </a:r>
            <a:r>
              <a:rPr lang="en-US" altLang="en-US" sz="2000" b="1" i="1" dirty="0" smtClean="0">
                <a:solidFill>
                  <a:srgbClr val="FFFFFF"/>
                </a:solidFill>
                <a:latin typeface="Verdana" pitchFamily="34" charset="0"/>
              </a:rPr>
              <a:t>saints of God. </a:t>
            </a:r>
            <a:r>
              <a:rPr lang="en-US" altLang="en-US" sz="2000" b="1" i="1" dirty="0">
                <a:solidFill>
                  <a:srgbClr val="FFFFFF"/>
                </a:solidFill>
                <a:latin typeface="Verdana" pitchFamily="34" charset="0"/>
              </a:rPr>
              <a:t>The Beast arose from the sea, empowered by the dragon, and was given authority over the </a:t>
            </a:r>
            <a:r>
              <a:rPr lang="en-US" altLang="en-US" sz="2000" b="1" i="1" dirty="0" smtClean="0">
                <a:solidFill>
                  <a:srgbClr val="FFFFFF"/>
                </a:solidFill>
                <a:latin typeface="Verdana" pitchFamily="34" charset="0"/>
              </a:rPr>
              <a:t>saints. </a:t>
            </a:r>
            <a:r>
              <a:rPr lang="en-US" altLang="en-US" sz="2000" b="1" i="1" dirty="0">
                <a:solidFill>
                  <a:srgbClr val="FFFFFF"/>
                </a:solidFill>
                <a:latin typeface="Verdana" pitchFamily="34" charset="0"/>
              </a:rPr>
              <a:t>The False Prophet aided the Beast in his </a:t>
            </a:r>
            <a:r>
              <a:rPr lang="en-US" altLang="en-US" sz="2000" b="1" i="1" dirty="0" smtClean="0">
                <a:solidFill>
                  <a:srgbClr val="FFFFFF"/>
                </a:solidFill>
                <a:latin typeface="Verdana" pitchFamily="34" charset="0"/>
              </a:rPr>
              <a:t>dominance </a:t>
            </a:r>
            <a:r>
              <a:rPr lang="en-US" altLang="en-US" sz="2000" b="1" i="1" dirty="0">
                <a:solidFill>
                  <a:srgbClr val="FFFFFF"/>
                </a:solidFill>
                <a:latin typeface="Verdana" pitchFamily="34" charset="0"/>
              </a:rPr>
              <a:t>and worldwide </a:t>
            </a:r>
            <a:r>
              <a:rPr lang="en-US" altLang="en-US" sz="2000" b="1" i="1" dirty="0" smtClean="0">
                <a:solidFill>
                  <a:srgbClr val="FFFFFF"/>
                </a:solidFill>
                <a:latin typeface="Verdana" pitchFamily="34" charset="0"/>
              </a:rPr>
              <a:t>worship. </a:t>
            </a:r>
            <a:r>
              <a:rPr lang="en-US" altLang="en-US" sz="2000" b="1" i="1" dirty="0">
                <a:solidFill>
                  <a:srgbClr val="FFFFFF"/>
                </a:solidFill>
                <a:latin typeface="Verdana" pitchFamily="34" charset="0"/>
              </a:rPr>
              <a:t>An image of the Beast was made </a:t>
            </a:r>
            <a:r>
              <a:rPr lang="en-US" altLang="en-US" sz="2000" b="1" i="1" dirty="0" smtClean="0">
                <a:solidFill>
                  <a:srgbClr val="FFFFFF"/>
                </a:solidFill>
                <a:latin typeface="Verdana" pitchFamily="34" charset="0"/>
              </a:rPr>
              <a:t>and everyone was </a:t>
            </a:r>
            <a:r>
              <a:rPr lang="en-US" altLang="en-US" sz="2000" b="1" i="1" dirty="0">
                <a:solidFill>
                  <a:srgbClr val="FFFFFF"/>
                </a:solidFill>
                <a:latin typeface="Verdana" pitchFamily="34" charset="0"/>
              </a:rPr>
              <a:t>required </a:t>
            </a:r>
            <a:r>
              <a:rPr lang="en-US" altLang="en-US" sz="2000" b="1" i="1" dirty="0" smtClean="0">
                <a:solidFill>
                  <a:srgbClr val="FFFFFF"/>
                </a:solidFill>
                <a:latin typeface="Verdana" pitchFamily="34" charset="0"/>
              </a:rPr>
              <a:t>to worship </a:t>
            </a:r>
            <a:r>
              <a:rPr lang="en-US" altLang="en-US" sz="2000" b="1" i="1" dirty="0">
                <a:solidFill>
                  <a:srgbClr val="FFFFFF"/>
                </a:solidFill>
                <a:latin typeface="Verdana" pitchFamily="34" charset="0"/>
              </a:rPr>
              <a:t>the image </a:t>
            </a:r>
            <a:r>
              <a:rPr lang="en-US" altLang="en-US" sz="2000" b="1" i="1" dirty="0" smtClean="0">
                <a:solidFill>
                  <a:srgbClr val="FFFFFF"/>
                </a:solidFill>
                <a:latin typeface="Verdana" pitchFamily="34" charset="0"/>
              </a:rPr>
              <a:t>at </a:t>
            </a:r>
            <a:r>
              <a:rPr lang="en-US" altLang="en-US" sz="2000" b="1" i="1" dirty="0">
                <a:solidFill>
                  <a:srgbClr val="FFFFFF"/>
                </a:solidFill>
                <a:latin typeface="Verdana" pitchFamily="34" charset="0"/>
              </a:rPr>
              <a:t>the cost of one’s </a:t>
            </a:r>
            <a:r>
              <a:rPr lang="en-US" altLang="en-US" sz="2000" b="1" i="1" dirty="0" smtClean="0">
                <a:solidFill>
                  <a:srgbClr val="FFFFFF"/>
                </a:solidFill>
                <a:latin typeface="Verdana" pitchFamily="34" charset="0"/>
              </a:rPr>
              <a:t>life.</a:t>
            </a:r>
            <a:endParaRPr lang="en-US" altLang="en-US" sz="2000" b="1" i="1" dirty="0">
              <a:solidFill>
                <a:srgbClr val="FFFFFF"/>
              </a:solidFill>
              <a:latin typeface="Verdana" pitchFamily="34" charset="0"/>
            </a:endParaRPr>
          </a:p>
        </p:txBody>
      </p:sp>
      <p:sp>
        <p:nvSpPr>
          <p:cNvPr id="3" name="TextBox 2"/>
          <p:cNvSpPr txBox="1"/>
          <p:nvPr/>
        </p:nvSpPr>
        <p:spPr>
          <a:xfrm>
            <a:off x="400050" y="4546948"/>
            <a:ext cx="8531008" cy="1631216"/>
          </a:xfrm>
          <a:prstGeom prst="rect">
            <a:avLst/>
          </a:prstGeom>
          <a:noFill/>
        </p:spPr>
        <p:txBody>
          <a:bodyPr wrap="square" rtlCol="0">
            <a:spAutoFit/>
          </a:bodyPr>
          <a:lstStyle/>
          <a:p>
            <a:pPr defTabSz="457200" fontAlgn="base">
              <a:spcBef>
                <a:spcPct val="0"/>
              </a:spcBef>
              <a:spcAft>
                <a:spcPct val="0"/>
              </a:spcAft>
            </a:pPr>
            <a:r>
              <a:rPr lang="en-US" sz="2000" b="1" i="1" dirty="0">
                <a:solidFill>
                  <a:prstClr val="white"/>
                </a:solidFill>
                <a:latin typeface="Verdana" panose="020B0604030504040204" pitchFamily="34" charset="0"/>
                <a:ea typeface="Verdana" panose="020B0604030504040204" pitchFamily="34" charset="0"/>
              </a:rPr>
              <a:t>Here in this chapter </a:t>
            </a:r>
            <a:r>
              <a:rPr lang="en-US" sz="2000" b="1" i="1" dirty="0">
                <a:solidFill>
                  <a:prstClr val="white"/>
                </a:solidFill>
                <a:latin typeface="Verdana" panose="020B0604030504040204" pitchFamily="34" charset="0"/>
                <a:ea typeface="Verdana" panose="020B0604030504040204" pitchFamily="34" charset="0"/>
              </a:rPr>
              <a:t>the focus moves back from the earth, under the control of the Beast, to the heavenly realm where the justice and sovereignty of God are once again emphasized. </a:t>
            </a:r>
            <a:r>
              <a:rPr lang="en-US" sz="2000" b="1" i="1" dirty="0">
                <a:solidFill>
                  <a:prstClr val="white"/>
                </a:solidFill>
                <a:latin typeface="Verdana" panose="020B0604030504040204" pitchFamily="34" charset="0"/>
                <a:ea typeface="Verdana" panose="020B0604030504040204" pitchFamily="34" charset="0"/>
              </a:rPr>
              <a:t>The </a:t>
            </a:r>
            <a:r>
              <a:rPr lang="en-US" sz="2000" b="1" i="1" dirty="0">
                <a:solidFill>
                  <a:prstClr val="white"/>
                </a:solidFill>
                <a:latin typeface="Verdana" panose="020B0604030504040204" pitchFamily="34" charset="0"/>
                <a:ea typeface="Verdana" panose="020B0604030504040204" pitchFamily="34" charset="0"/>
              </a:rPr>
              <a:t>ultimate judge is on His throne, redeeming men from the midst of the Tribulation.</a:t>
            </a:r>
          </a:p>
        </p:txBody>
      </p:sp>
    </p:spTree>
    <p:extLst>
      <p:ext uri="{BB962C8B-B14F-4D97-AF65-F5344CB8AC3E}">
        <p14:creationId xmlns:p14="http://schemas.microsoft.com/office/powerpoint/2010/main" val="53957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60D576B-F102-48DC-9BA7-E71179933079}" type="slidenum">
              <a:rPr lang="en-US" altLang="en-US" sz="1000" b="1" smtClean="0">
                <a:solidFill>
                  <a:srgbClr val="FFFFFF"/>
                </a:solidFill>
                <a:latin typeface="Verdana" pitchFamily="34" charset="0"/>
              </a:rPr>
              <a:pPr eaLnBrk="1" hangingPunct="1">
                <a:spcBef>
                  <a:spcPct val="0"/>
                </a:spcBef>
                <a:buFontTx/>
                <a:buNone/>
              </a:pPr>
              <a:t>20</a:t>
            </a:fld>
            <a:endParaRPr lang="en-US" altLang="en-US" sz="1000" b="1" smtClean="0">
              <a:solidFill>
                <a:srgbClr val="FFFFFF"/>
              </a:solidFill>
              <a:latin typeface="Verdana" pitchFamily="34" charset="0"/>
            </a:endParaRPr>
          </a:p>
        </p:txBody>
      </p:sp>
      <p:cxnSp>
        <p:nvCxnSpPr>
          <p:cNvPr id="15462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462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463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72C3E89-A9B1-45AA-A28E-81661383BC7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6203476"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4632" name="TextBox 12"/>
          <p:cNvSpPr txBox="1">
            <a:spLocks noChangeArrowheads="1"/>
          </p:cNvSpPr>
          <p:nvPr/>
        </p:nvSpPr>
        <p:spPr bwMode="auto">
          <a:xfrm>
            <a:off x="196471" y="1910555"/>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14:6. </a:t>
            </a:r>
            <a:r>
              <a:rPr lang="en-US" altLang="en-US" sz="2000" b="1" i="1" dirty="0">
                <a:solidFill>
                  <a:srgbClr val="FFFF00"/>
                </a:solidFill>
                <a:latin typeface="Verdana" pitchFamily="34" charset="0"/>
              </a:rPr>
              <a:t>And I saw another angel fly in the midst of heaven, having the everlasting gospel to preach unto them that dwell on the earth, and to every nation, and kindred, and tongue, and people. </a:t>
            </a:r>
            <a:r>
              <a:rPr lang="en-US" altLang="en-US" sz="2000" b="1" i="1" dirty="0">
                <a:solidFill>
                  <a:prstClr val="white"/>
                </a:solidFill>
                <a:latin typeface="Verdana" pitchFamily="34" charset="0"/>
              </a:rPr>
              <a:t>(cont'd)</a:t>
            </a:r>
          </a:p>
        </p:txBody>
      </p:sp>
      <p:sp>
        <p:nvSpPr>
          <p:cNvPr id="15" name="TextBox 14"/>
          <p:cNvSpPr txBox="1">
            <a:spLocks noChangeArrowheads="1"/>
          </p:cNvSpPr>
          <p:nvPr/>
        </p:nvSpPr>
        <p:spPr bwMode="auto">
          <a:xfrm>
            <a:off x="396081" y="5170488"/>
            <a:ext cx="86185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the gospel which we are to preach, which believers in all ages were commanded to preach, and which the angel will preach.  The gospel is everlasting.  It has never been, and will never be, any other gospel.</a:t>
            </a:r>
          </a:p>
        </p:txBody>
      </p:sp>
      <p:sp>
        <p:nvSpPr>
          <p:cNvPr id="2" name="TextBox 1"/>
          <p:cNvSpPr txBox="1"/>
          <p:nvPr/>
        </p:nvSpPr>
        <p:spPr>
          <a:xfrm>
            <a:off x="396081" y="3231496"/>
            <a:ext cx="8618538" cy="1938992"/>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God</a:t>
            </a:r>
            <a:r>
              <a:rPr lang="en-US" altLang="en-US" sz="2000" b="1" i="1" dirty="0">
                <a:solidFill>
                  <a:srgbClr val="FFFFFF"/>
                </a:solidFill>
                <a:latin typeface="Verdana" pitchFamily="34" charset="0"/>
                <a:ea typeface="MS PGothic" pitchFamily="34" charset="-128"/>
              </a:rPr>
              <a:t>, in His infinite grace, will thus send forth a mighty angel, flying back and forth across the skies, loudly proclaiming the gospel from one place to another, covering every nation and tribe and speaking in every language so that no one at the coming judgment would be able to say he hadn’t heard.</a:t>
            </a:r>
          </a:p>
        </p:txBody>
      </p:sp>
      <p:sp>
        <p:nvSpPr>
          <p:cNvPr id="3" name="TextBox 2"/>
          <p:cNvSpPr txBox="1"/>
          <p:nvPr/>
        </p:nvSpPr>
        <p:spPr>
          <a:xfrm>
            <a:off x="955342" y="1343500"/>
            <a:ext cx="754095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30" y="1"/>
            <a:ext cx="2389069" cy="146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063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56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629DDA5-8C02-40FC-B567-C1D0BDEFC610}" type="slidenum">
              <a:rPr lang="en-US" altLang="en-US" sz="1000" b="1" smtClean="0">
                <a:solidFill>
                  <a:srgbClr val="FFFFFF"/>
                </a:solidFill>
                <a:latin typeface="Verdana" pitchFamily="34" charset="0"/>
              </a:rPr>
              <a:pPr eaLnBrk="1" hangingPunct="1">
                <a:spcBef>
                  <a:spcPct val="0"/>
                </a:spcBef>
                <a:buFontTx/>
                <a:buNone/>
              </a:pPr>
              <a:t>21</a:t>
            </a:fld>
            <a:endParaRPr lang="en-US" altLang="en-US" sz="1000" b="1" smtClean="0">
              <a:solidFill>
                <a:srgbClr val="FFFFFF"/>
              </a:solidFill>
              <a:latin typeface="Verdana" pitchFamily="34" charset="0"/>
            </a:endParaRPr>
          </a:p>
        </p:txBody>
      </p:sp>
      <p:cxnSp>
        <p:nvCxnSpPr>
          <p:cNvPr id="15565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565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565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91BC8DF-0614-4E9D-8AA9-6B61963507DB}"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5656" name="TextBox 12"/>
          <p:cNvSpPr txBox="1">
            <a:spLocks noChangeArrowheads="1"/>
          </p:cNvSpPr>
          <p:nvPr/>
        </p:nvSpPr>
        <p:spPr bwMode="auto">
          <a:xfrm>
            <a:off x="552450" y="1850946"/>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14:7. </a:t>
            </a:r>
            <a:r>
              <a:rPr lang="en-US" altLang="en-US" sz="2000" b="1" i="1" dirty="0">
                <a:solidFill>
                  <a:srgbClr val="FFFF00"/>
                </a:solidFill>
                <a:latin typeface="Verdana" pitchFamily="34" charset="0"/>
              </a:rPr>
              <a:t>Saying with a loud voice, Fear God, and give glory to him; for the hour of his judgment is come: and worship him that made heaven, and earth, and the sea, and the fountains of waters.</a:t>
            </a:r>
          </a:p>
        </p:txBody>
      </p:sp>
      <p:sp>
        <p:nvSpPr>
          <p:cNvPr id="16" name="TextBox 15"/>
          <p:cNvSpPr txBox="1">
            <a:spLocks noChangeArrowheads="1"/>
          </p:cNvSpPr>
          <p:nvPr/>
        </p:nvSpPr>
        <p:spPr bwMode="auto">
          <a:xfrm>
            <a:off x="457200" y="5169436"/>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angel calls out with a tremendous shout, able to be heard over a large region on the earth below each time he speaks.  His message is the everlasting gospel but emphasizes the coming judgment </a:t>
            </a:r>
            <a:r>
              <a:rPr lang="en-US" altLang="en-US" sz="2000" b="1" i="1" dirty="0">
                <a:solidFill>
                  <a:srgbClr val="FFFF00"/>
                </a:solidFill>
                <a:latin typeface="Verdana" pitchFamily="34" charset="0"/>
              </a:rPr>
              <a:t>(2 Thessalonians 1:8).</a:t>
            </a:r>
          </a:p>
        </p:txBody>
      </p:sp>
      <p:sp>
        <p:nvSpPr>
          <p:cNvPr id="18" name="TextBox 17"/>
          <p:cNvSpPr txBox="1">
            <a:spLocks noChangeArrowheads="1"/>
          </p:cNvSpPr>
          <p:nvPr/>
        </p:nvSpPr>
        <p:spPr bwMode="auto">
          <a:xfrm>
            <a:off x="457199" y="4154100"/>
            <a:ext cx="8686801"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creation is the foundation of the gospel, the second coming is the blessed hope of the gospel, the cross and the empty tomb constitute the power of the gospel.</a:t>
            </a:r>
          </a:p>
        </p:txBody>
      </p:sp>
      <p:sp>
        <p:nvSpPr>
          <p:cNvPr id="15" name="TextBox 14"/>
          <p:cNvSpPr txBox="1">
            <a:spLocks noChangeArrowheads="1"/>
          </p:cNvSpPr>
          <p:nvPr/>
        </p:nvSpPr>
        <p:spPr bwMode="auto">
          <a:xfrm>
            <a:off x="457201" y="31381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gospel is often defined as the substitutionary death, burial, and bodily resurrection of the Lord Jesus Christ </a:t>
            </a:r>
            <a:r>
              <a:rPr lang="en-US" altLang="en-US" sz="2000" b="1" i="1" dirty="0">
                <a:solidFill>
                  <a:srgbClr val="FFFF00"/>
                </a:solidFill>
                <a:latin typeface="Verdana" pitchFamily="34" charset="0"/>
              </a:rPr>
              <a:t>(1 Corinthians 15:1-4).</a:t>
            </a:r>
          </a:p>
        </p:txBody>
      </p:sp>
      <p:sp>
        <p:nvSpPr>
          <p:cNvPr id="2" name="TextBox 1"/>
          <p:cNvSpPr txBox="1"/>
          <p:nvPr/>
        </p:nvSpPr>
        <p:spPr>
          <a:xfrm>
            <a:off x="1351128" y="1292691"/>
            <a:ext cx="754721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89875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0535E6F-BBCC-47D2-A798-8D1F9DAED2B6}" type="slidenum">
              <a:rPr lang="en-US" altLang="en-US" sz="1000" b="1" smtClean="0">
                <a:solidFill>
                  <a:srgbClr val="FFFFFF"/>
                </a:solidFill>
                <a:latin typeface="Verdana" pitchFamily="34" charset="0"/>
              </a:rPr>
              <a:pPr eaLnBrk="1" hangingPunct="1">
                <a:spcBef>
                  <a:spcPct val="0"/>
                </a:spcBef>
                <a:buFontTx/>
                <a:buNone/>
              </a:pPr>
              <a:t>22</a:t>
            </a:fld>
            <a:endParaRPr lang="en-US" altLang="en-US" sz="1000" b="1" smtClean="0">
              <a:solidFill>
                <a:srgbClr val="FFFFFF"/>
              </a:solidFill>
              <a:latin typeface="Verdana" pitchFamily="34" charset="0"/>
            </a:endParaRPr>
          </a:p>
        </p:txBody>
      </p:sp>
      <p:cxnSp>
        <p:nvCxnSpPr>
          <p:cNvPr id="15667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667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667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5F978C4-F64F-4DEE-8E12-87008D7570F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6680" name="TextBox 12"/>
          <p:cNvSpPr txBox="1">
            <a:spLocks noChangeArrowheads="1"/>
          </p:cNvSpPr>
          <p:nvPr/>
        </p:nvSpPr>
        <p:spPr bwMode="auto">
          <a:xfrm>
            <a:off x="371475" y="2145708"/>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14:7. </a:t>
            </a:r>
            <a:r>
              <a:rPr lang="en-US" altLang="en-US" sz="2000" b="1" i="1" dirty="0">
                <a:solidFill>
                  <a:srgbClr val="FFFF00"/>
                </a:solidFill>
                <a:latin typeface="Verdana" pitchFamily="34" charset="0"/>
              </a:rPr>
              <a:t>Saying with a loud voice, Fear God, and give glory to him; for the hour of his judgment is come: and worship him that made heaven, and earth, and the sea, and the fountains of waters.</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302419" y="3630613"/>
            <a:ext cx="87296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Lest any think it strange or inappropriate that the gospel proclamation of the angel stresses creation, they should realize that the world’s inhabitants had been indoctrinated for several generations with the godless philosophy of evolution.  If Christ is not the Creator, He can hardly be the savior or the coming King.  These men of the last days must first be called back to believe in a true creation and therefore a real Creator God before they can ever be constrained to come to Him as Savior.</a:t>
            </a:r>
          </a:p>
        </p:txBody>
      </p:sp>
      <p:sp>
        <p:nvSpPr>
          <p:cNvPr id="2" name="TextBox 1"/>
          <p:cNvSpPr txBox="1"/>
          <p:nvPr/>
        </p:nvSpPr>
        <p:spPr>
          <a:xfrm>
            <a:off x="1173707" y="1381433"/>
            <a:ext cx="778931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1348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942BC90-911C-45FA-BFFB-6F4FA8C03543}" type="slidenum">
              <a:rPr lang="en-US" altLang="en-US" sz="1000" b="1" smtClean="0">
                <a:solidFill>
                  <a:srgbClr val="FFFFFF"/>
                </a:solidFill>
                <a:latin typeface="Verdana" pitchFamily="34" charset="0"/>
              </a:rPr>
              <a:pPr eaLnBrk="1" hangingPunct="1">
                <a:spcBef>
                  <a:spcPct val="0"/>
                </a:spcBef>
                <a:buFontTx/>
                <a:buNone/>
              </a:pPr>
              <a:t>23</a:t>
            </a:fld>
            <a:endParaRPr lang="en-US" altLang="en-US" sz="1000" b="1" smtClean="0">
              <a:solidFill>
                <a:srgbClr val="FFFFFF"/>
              </a:solidFill>
              <a:latin typeface="Verdana" pitchFamily="34" charset="0"/>
            </a:endParaRPr>
          </a:p>
        </p:txBody>
      </p:sp>
      <p:cxnSp>
        <p:nvCxnSpPr>
          <p:cNvPr id="15769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770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770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4CF4293-925A-4D06-8F3F-192E04D6346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7704" name="TextBox 12"/>
          <p:cNvSpPr txBox="1">
            <a:spLocks noChangeArrowheads="1"/>
          </p:cNvSpPr>
          <p:nvPr/>
        </p:nvSpPr>
        <p:spPr bwMode="auto">
          <a:xfrm>
            <a:off x="552450" y="2005109"/>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14:7. </a:t>
            </a:r>
            <a:r>
              <a:rPr lang="en-US" altLang="en-US" sz="2000" b="1" i="1" dirty="0">
                <a:solidFill>
                  <a:srgbClr val="FFFF00"/>
                </a:solidFill>
                <a:latin typeface="Verdana" pitchFamily="34" charset="0"/>
              </a:rPr>
              <a:t>Saying with a loud voice, Fear God, and give glory to him; for the hour of his judgment is come: and worship him that made heaven, and earth, and the sea, and the fountains of waters.</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468573" y="5095256"/>
            <a:ext cx="609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Paul, when he witnessed to pagans, first preached the gospel of creation (</a:t>
            </a:r>
            <a:r>
              <a:rPr lang="en-US" altLang="en-US" sz="2000" b="1" i="1" dirty="0">
                <a:solidFill>
                  <a:srgbClr val="FFFF00"/>
                </a:solidFill>
                <a:latin typeface="Verdana" pitchFamily="34" charset="0"/>
              </a:rPr>
              <a:t>Acts 14:14-17; 17:22-30</a:t>
            </a:r>
            <a:r>
              <a:rPr lang="en-US" altLang="en-US" sz="2000" b="1" i="1" dirty="0">
                <a:solidFill>
                  <a:srgbClr val="FFFFFF"/>
                </a:solidFill>
                <a:latin typeface="Verdana" pitchFamily="34" charset="0"/>
              </a:rPr>
              <a:t>).</a:t>
            </a:r>
          </a:p>
        </p:txBody>
      </p:sp>
      <p:sp>
        <p:nvSpPr>
          <p:cNvPr id="15" name="TextBox 14"/>
          <p:cNvSpPr txBox="1">
            <a:spLocks noChangeArrowheads="1"/>
          </p:cNvSpPr>
          <p:nvPr/>
        </p:nvSpPr>
        <p:spPr bwMode="auto">
          <a:xfrm>
            <a:off x="468573" y="3329084"/>
            <a:ext cx="85375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Another reason for emphasizing the creation component of the gospel will be to reach those people whose isolated cultures have </a:t>
            </a:r>
            <a:r>
              <a:rPr lang="en-US" altLang="en-US" sz="2000" b="1" i="1" dirty="0" smtClean="0">
                <a:solidFill>
                  <a:srgbClr val="FFFFFF"/>
                </a:solidFill>
                <a:latin typeface="Verdana" pitchFamily="34" charset="0"/>
              </a:rPr>
              <a:t>hitherto                                             </a:t>
            </a:r>
            <a:r>
              <a:rPr lang="en-US" altLang="en-US" sz="2000" b="1" i="1" dirty="0">
                <a:solidFill>
                  <a:srgbClr val="FFFFFF"/>
                </a:solidFill>
                <a:latin typeface="Verdana" pitchFamily="34" charset="0"/>
              </a:rPr>
              <a:t>precluded them from contact with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Scriptures or knowledge about Christ.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549" y="4054931"/>
            <a:ext cx="2650669" cy="265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23833" y="1354138"/>
            <a:ext cx="7069539"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5432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 calcmode="lin" valueType="num">
                                      <p:cBhvr>
                                        <p:cTn id="18"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D44C8F5-4D1B-401E-8ED8-4FC4551D917F}" type="slidenum">
              <a:rPr lang="en-US" altLang="en-US" sz="1000" b="1" smtClean="0">
                <a:solidFill>
                  <a:srgbClr val="FFFFFF"/>
                </a:solidFill>
                <a:latin typeface="Verdana" pitchFamily="34" charset="0"/>
              </a:rPr>
              <a:pPr eaLnBrk="1" hangingPunct="1">
                <a:spcBef>
                  <a:spcPct val="0"/>
                </a:spcBef>
                <a:buFontTx/>
                <a:buNone/>
              </a:pPr>
              <a:t>24</a:t>
            </a:fld>
            <a:endParaRPr lang="en-US" altLang="en-US" sz="1000" b="1" smtClean="0">
              <a:solidFill>
                <a:srgbClr val="FFFFFF"/>
              </a:solidFill>
              <a:latin typeface="Verdana" pitchFamily="34" charset="0"/>
            </a:endParaRPr>
          </a:p>
        </p:txBody>
      </p:sp>
      <p:cxnSp>
        <p:nvCxnSpPr>
          <p:cNvPr id="15872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87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87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68B313F-BDB8-4DEE-A2CB-4FC7AC6C096C}"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8728" name="TextBox 12"/>
          <p:cNvSpPr txBox="1">
            <a:spLocks noChangeArrowheads="1"/>
          </p:cNvSpPr>
          <p:nvPr/>
        </p:nvSpPr>
        <p:spPr bwMode="auto">
          <a:xfrm>
            <a:off x="552450" y="2035412"/>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14:8. </a:t>
            </a:r>
            <a:r>
              <a:rPr lang="en-US" altLang="en-US" sz="2000" b="1" i="1" dirty="0">
                <a:solidFill>
                  <a:srgbClr val="FFFF00"/>
                </a:solidFill>
                <a:latin typeface="Verdana" pitchFamily="34" charset="0"/>
              </a:rPr>
              <a:t>And there followed another angel, saying, Babylon is fallen, is fallen, that great city, because she made all nations drink of the wine of the wrath of her fornication.</a:t>
            </a:r>
          </a:p>
        </p:txBody>
      </p:sp>
      <p:sp>
        <p:nvSpPr>
          <p:cNvPr id="18" name="TextBox 17"/>
          <p:cNvSpPr txBox="1">
            <a:spLocks noChangeArrowheads="1"/>
          </p:cNvSpPr>
          <p:nvPr/>
        </p:nvSpPr>
        <p:spPr bwMode="auto">
          <a:xfrm>
            <a:off x="457200" y="4862513"/>
            <a:ext cx="86137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Modern Babylon is merely a reincarnation of ancient Babylon, perpetuating the humanistic and “</a:t>
            </a:r>
            <a:r>
              <a:rPr lang="en-US" altLang="en-US" sz="2000" b="1" i="1" dirty="0" err="1">
                <a:solidFill>
                  <a:srgbClr val="FFFFFF"/>
                </a:solidFill>
                <a:latin typeface="Verdana" pitchFamily="34" charset="0"/>
              </a:rPr>
              <a:t>superhumanistic</a:t>
            </a:r>
            <a:r>
              <a:rPr lang="en-US" altLang="en-US" sz="2000" b="1" i="1" dirty="0">
                <a:solidFill>
                  <a:srgbClr val="FFFFFF"/>
                </a:solidFill>
                <a:latin typeface="Verdana" pitchFamily="34" charset="0"/>
              </a:rPr>
              <a:t>” world system, uniting mankind in a great religious, commercial, cultural, and political rebellion against God.</a:t>
            </a:r>
          </a:p>
        </p:txBody>
      </p:sp>
      <p:sp>
        <p:nvSpPr>
          <p:cNvPr id="15" name="TextBox 14"/>
          <p:cNvSpPr txBox="1">
            <a:spLocks noChangeArrowheads="1"/>
          </p:cNvSpPr>
          <p:nvPr/>
        </p:nvSpPr>
        <p:spPr bwMode="auto">
          <a:xfrm>
            <a:off x="506412" y="3359387"/>
            <a:ext cx="8537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second of the six angels apparently follows the first wherever he flies, proclaiming an important message to inform men that mighty Babylon and all she represents are doomed.</a:t>
            </a:r>
          </a:p>
        </p:txBody>
      </p:sp>
      <p:sp>
        <p:nvSpPr>
          <p:cNvPr id="2" name="TextBox 1"/>
          <p:cNvSpPr txBox="1"/>
          <p:nvPr/>
        </p:nvSpPr>
        <p:spPr>
          <a:xfrm>
            <a:off x="1228299" y="1354138"/>
            <a:ext cx="7268001"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9980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D44C8F5-4D1B-401E-8ED8-4FC4551D917F}" type="slidenum">
              <a:rPr lang="en-US" altLang="en-US" sz="1000" b="1" smtClean="0">
                <a:solidFill>
                  <a:srgbClr val="FFFFFF"/>
                </a:solidFill>
                <a:latin typeface="Verdana" pitchFamily="34" charset="0"/>
              </a:rPr>
              <a:pPr eaLnBrk="1" hangingPunct="1">
                <a:spcBef>
                  <a:spcPct val="0"/>
                </a:spcBef>
                <a:buFontTx/>
                <a:buNone/>
              </a:pPr>
              <a:t>25</a:t>
            </a:fld>
            <a:endParaRPr lang="en-US" altLang="en-US" sz="1000" b="1" smtClean="0">
              <a:solidFill>
                <a:srgbClr val="FFFFFF"/>
              </a:solidFill>
              <a:latin typeface="Verdana" pitchFamily="34" charset="0"/>
            </a:endParaRPr>
          </a:p>
        </p:txBody>
      </p:sp>
      <p:cxnSp>
        <p:nvCxnSpPr>
          <p:cNvPr id="15872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87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87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68B313F-BDB8-4DEE-A2CB-4FC7AC6C096C}"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8728" name="TextBox 12"/>
          <p:cNvSpPr txBox="1">
            <a:spLocks noChangeArrowheads="1"/>
          </p:cNvSpPr>
          <p:nvPr/>
        </p:nvSpPr>
        <p:spPr bwMode="auto">
          <a:xfrm>
            <a:off x="371473" y="1987962"/>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14:8. </a:t>
            </a:r>
            <a:r>
              <a:rPr lang="en-US" altLang="en-US" sz="2000" b="1" i="1" dirty="0">
                <a:solidFill>
                  <a:srgbClr val="FFFF00"/>
                </a:solidFill>
                <a:latin typeface="Verdana" pitchFamily="34" charset="0"/>
              </a:rPr>
              <a:t>And there followed another angel, saying, Babylon is fallen, is fallen, that great city, because she made all nations drink of the wine of the wrath of her fornication</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6" name="TextBox 15"/>
          <p:cNvSpPr txBox="1">
            <a:spLocks noChangeArrowheads="1"/>
          </p:cNvSpPr>
          <p:nvPr/>
        </p:nvSpPr>
        <p:spPr bwMode="auto">
          <a:xfrm>
            <a:off x="388936" y="3427152"/>
            <a:ext cx="8556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unspeakable spiritual adultery has been the deadly heritage received from Mother Babylon by all her spiritual children - all the nations of the world (</a:t>
            </a:r>
            <a:r>
              <a:rPr lang="en-US" altLang="en-US" sz="2000" b="1" i="1" dirty="0">
                <a:solidFill>
                  <a:srgbClr val="FFFF00"/>
                </a:solidFill>
                <a:latin typeface="Verdana" pitchFamily="34" charset="0"/>
              </a:rPr>
              <a:t>Jeremiah 51:7; Isaiah 14:4-9</a:t>
            </a:r>
            <a:r>
              <a:rPr lang="en-US" altLang="en-US" sz="2000" b="1" i="1" dirty="0">
                <a:solidFill>
                  <a:srgbClr val="FFFFFF"/>
                </a:solidFill>
                <a:latin typeface="Verdana" pitchFamily="34" charset="0"/>
              </a:rPr>
              <a:t>).</a:t>
            </a:r>
          </a:p>
        </p:txBody>
      </p:sp>
      <p:sp>
        <p:nvSpPr>
          <p:cNvPr id="2" name="TextBox 1"/>
          <p:cNvSpPr txBox="1"/>
          <p:nvPr/>
        </p:nvSpPr>
        <p:spPr>
          <a:xfrm>
            <a:off x="1542197" y="1354138"/>
            <a:ext cx="7258903"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
        <p:nvSpPr>
          <p:cNvPr id="3" name="TextBox 2"/>
          <p:cNvSpPr txBox="1"/>
          <p:nvPr/>
        </p:nvSpPr>
        <p:spPr>
          <a:xfrm>
            <a:off x="388939" y="4967785"/>
            <a:ext cx="8297861" cy="707886"/>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Thus </a:t>
            </a:r>
            <a:r>
              <a:rPr lang="en-US" altLang="en-US" sz="2000" b="1" i="1" dirty="0">
                <a:solidFill>
                  <a:srgbClr val="FFFFFF"/>
                </a:solidFill>
                <a:latin typeface="Verdana" pitchFamily="34" charset="0"/>
                <a:ea typeface="MS PGothic" pitchFamily="34" charset="-128"/>
              </a:rPr>
              <a:t>the angel both warns and encourages the inhabitants of earth.</a:t>
            </a:r>
          </a:p>
        </p:txBody>
      </p:sp>
    </p:spTree>
    <p:extLst>
      <p:ext uri="{BB962C8B-B14F-4D97-AF65-F5344CB8AC3E}">
        <p14:creationId xmlns:p14="http://schemas.microsoft.com/office/powerpoint/2010/main" val="365594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B511BAC-E97D-4766-AE4E-251CEB3B58EE}" type="slidenum">
              <a:rPr lang="en-US" altLang="en-US" sz="1000" b="1" smtClean="0">
                <a:solidFill>
                  <a:srgbClr val="FFFFFF"/>
                </a:solidFill>
                <a:latin typeface="Verdana" pitchFamily="34" charset="0"/>
              </a:rPr>
              <a:pPr eaLnBrk="1" hangingPunct="1">
                <a:spcBef>
                  <a:spcPct val="0"/>
                </a:spcBef>
                <a:buFontTx/>
                <a:buNone/>
              </a:pPr>
              <a:t>26</a:t>
            </a:fld>
            <a:endParaRPr lang="en-US" altLang="en-US" sz="1000" b="1" smtClean="0">
              <a:solidFill>
                <a:srgbClr val="FFFFFF"/>
              </a:solidFill>
              <a:latin typeface="Verdana" pitchFamily="34" charset="0"/>
            </a:endParaRPr>
          </a:p>
        </p:txBody>
      </p:sp>
      <p:cxnSp>
        <p:nvCxnSpPr>
          <p:cNvPr id="15974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5974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5975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78DB85D-635E-4500-8248-793689FC1A6B}"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59752" name="TextBox 12"/>
          <p:cNvSpPr txBox="1">
            <a:spLocks noChangeArrowheads="1"/>
          </p:cNvSpPr>
          <p:nvPr/>
        </p:nvSpPr>
        <p:spPr bwMode="auto">
          <a:xfrm>
            <a:off x="276225" y="1905000"/>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14:8. </a:t>
            </a:r>
            <a:r>
              <a:rPr lang="en-US" altLang="en-US" sz="2000" b="1" i="1" dirty="0">
                <a:solidFill>
                  <a:srgbClr val="FFFF00"/>
                </a:solidFill>
                <a:latin typeface="Verdana" pitchFamily="34" charset="0"/>
              </a:rPr>
              <a:t>And there followed another angel, saying, Babylon is fallen, is fallen, that great city, because she made all nations drink of the wine of the wrath of her fornication. </a:t>
            </a:r>
            <a:r>
              <a:rPr lang="en-US" altLang="en-US" sz="2000" b="1" i="1" dirty="0">
                <a:solidFill>
                  <a:prstClr val="white"/>
                </a:solidFill>
                <a:latin typeface="Verdana" pitchFamily="34" charset="0"/>
              </a:rPr>
              <a:t>(Cont’d)</a:t>
            </a:r>
          </a:p>
        </p:txBody>
      </p:sp>
      <p:sp>
        <p:nvSpPr>
          <p:cNvPr id="18" name="TextBox 17"/>
          <p:cNvSpPr txBox="1">
            <a:spLocks noChangeArrowheads="1"/>
          </p:cNvSpPr>
          <p:nvPr/>
        </p:nvSpPr>
        <p:spPr bwMode="auto">
          <a:xfrm>
            <a:off x="457200" y="3294063"/>
            <a:ext cx="8537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actual fall of Babylon will occur at the end of the tribulation, but the pronouncement is made by the second angel, again and again assuring men on earth that Babylon will soon be destroyed.</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793" y="4529798"/>
            <a:ext cx="6094413" cy="232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20904" y="1354138"/>
            <a:ext cx="7410165"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85951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circle(in)">
                                      <p:cBhvr>
                                        <p:cTn id="1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5B463C1-7CB0-412C-99C6-2E08FC9D7AB1}" type="slidenum">
              <a:rPr lang="en-US" altLang="en-US" sz="1000" b="1" smtClean="0">
                <a:solidFill>
                  <a:srgbClr val="FFFFFF"/>
                </a:solidFill>
                <a:latin typeface="Verdana" pitchFamily="34" charset="0"/>
              </a:rPr>
              <a:pPr eaLnBrk="1" hangingPunct="1">
                <a:spcBef>
                  <a:spcPct val="0"/>
                </a:spcBef>
                <a:buFontTx/>
                <a:buNone/>
              </a:pPr>
              <a:t>27</a:t>
            </a:fld>
            <a:endParaRPr lang="en-US" altLang="en-US" sz="1000" b="1" smtClean="0">
              <a:solidFill>
                <a:srgbClr val="FFFFFF"/>
              </a:solidFill>
              <a:latin typeface="Verdana" pitchFamily="34" charset="0"/>
            </a:endParaRPr>
          </a:p>
        </p:txBody>
      </p:sp>
      <p:cxnSp>
        <p:nvCxnSpPr>
          <p:cNvPr id="16077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077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077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7EDA539-54F0-4AFB-9CC5-3085154E7438}"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0776" name="TextBox 12"/>
          <p:cNvSpPr txBox="1">
            <a:spLocks noChangeArrowheads="1"/>
          </p:cNvSpPr>
          <p:nvPr/>
        </p:nvSpPr>
        <p:spPr bwMode="auto">
          <a:xfrm>
            <a:off x="371475" y="1777219"/>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14:9. </a:t>
            </a:r>
            <a:r>
              <a:rPr lang="en-US" altLang="en-US" sz="2000" b="1" i="1" dirty="0">
                <a:solidFill>
                  <a:srgbClr val="FFFF00"/>
                </a:solidFill>
                <a:latin typeface="Verdana" pitchFamily="34" charset="0"/>
              </a:rPr>
              <a:t>And the third angel followed them, saying with a loud voice, If any man worship the beast and his image, and receive his mark in his forehead, or in his hand.</a:t>
            </a:r>
          </a:p>
        </p:txBody>
      </p:sp>
      <p:sp>
        <p:nvSpPr>
          <p:cNvPr id="14" name="TextBox 13"/>
          <p:cNvSpPr txBox="1">
            <a:spLocks noChangeArrowheads="1"/>
          </p:cNvSpPr>
          <p:nvPr/>
        </p:nvSpPr>
        <p:spPr bwMode="auto">
          <a:xfrm>
            <a:off x="455612" y="3101194"/>
            <a:ext cx="8613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A third angel follows the first two, warning the dwellers on earth still more urgently concerning the dangers of following the beast.</a:t>
            </a:r>
          </a:p>
        </p:txBody>
      </p:sp>
      <p:sp>
        <p:nvSpPr>
          <p:cNvPr id="18" name="TextBox 17"/>
          <p:cNvSpPr txBox="1">
            <a:spLocks noChangeArrowheads="1"/>
          </p:cNvSpPr>
          <p:nvPr/>
        </p:nvSpPr>
        <p:spPr bwMode="auto">
          <a:xfrm>
            <a:off x="371475" y="4117194"/>
            <a:ext cx="86137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Each message reinforces and emphasizes the one before.</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 first proclaims the everlasting gospel and warns of impending judgment.</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 second assures men that the mighty </a:t>
            </a:r>
            <a:r>
              <a:rPr lang="en-US" altLang="en-US" sz="2000" b="1" i="1" dirty="0" err="1">
                <a:solidFill>
                  <a:srgbClr val="FFFFFF"/>
                </a:solidFill>
                <a:latin typeface="Verdana" pitchFamily="34" charset="0"/>
              </a:rPr>
              <a:t>Babylonish</a:t>
            </a:r>
            <a:r>
              <a:rPr lang="en-US" altLang="en-US" sz="2000" b="1" i="1" dirty="0">
                <a:solidFill>
                  <a:srgbClr val="FFFFFF"/>
                </a:solidFill>
                <a:latin typeface="Verdana" pitchFamily="34" charset="0"/>
              </a:rPr>
              <a:t> empire of the beast is about to fall.</a:t>
            </a:r>
          </a:p>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   •	The third warns men against yielding individually to the commands of the beast.</a:t>
            </a:r>
          </a:p>
        </p:txBody>
      </p:sp>
      <p:sp>
        <p:nvSpPr>
          <p:cNvPr id="2" name="TextBox 1"/>
          <p:cNvSpPr txBox="1"/>
          <p:nvPr/>
        </p:nvSpPr>
        <p:spPr>
          <a:xfrm>
            <a:off x="1414818" y="1253999"/>
            <a:ext cx="708148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9272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heel(1)">
                                      <p:cBhvr>
                                        <p:cTn id="17" dur="2000"/>
                                        <p:tgtEl>
                                          <p:spTgt spid="1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heel(1)">
                                      <p:cBhvr>
                                        <p:cTn id="22" dur="2000"/>
                                        <p:tgtEl>
                                          <p:spTgt spid="1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heel(1)">
                                      <p:cBhvr>
                                        <p:cTn id="27"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9EBD029-6D30-40A2-BB3E-0EA35FDB4843}" type="slidenum">
              <a:rPr lang="en-US" altLang="en-US" sz="1000" b="1" smtClean="0">
                <a:solidFill>
                  <a:srgbClr val="FFFFFF"/>
                </a:solidFill>
                <a:latin typeface="Verdana" pitchFamily="34" charset="0"/>
              </a:rPr>
              <a:pPr eaLnBrk="1" hangingPunct="1">
                <a:spcBef>
                  <a:spcPct val="0"/>
                </a:spcBef>
                <a:buFontTx/>
                <a:buNone/>
              </a:pPr>
              <a:t>28</a:t>
            </a:fld>
            <a:endParaRPr lang="en-US" altLang="en-US" sz="1000" b="1" smtClean="0">
              <a:solidFill>
                <a:srgbClr val="FFFFFF"/>
              </a:solidFill>
              <a:latin typeface="Verdana" pitchFamily="34" charset="0"/>
            </a:endParaRPr>
          </a:p>
        </p:txBody>
      </p:sp>
      <p:cxnSp>
        <p:nvCxnSpPr>
          <p:cNvPr id="16179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179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179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386781F-28C6-4DD2-9E64-5B4036A8DCD0}"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1800" name="TextBox 12"/>
          <p:cNvSpPr txBox="1">
            <a:spLocks noChangeArrowheads="1"/>
          </p:cNvSpPr>
          <p:nvPr/>
        </p:nvSpPr>
        <p:spPr bwMode="auto">
          <a:xfrm>
            <a:off x="276225" y="2080692"/>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14:9. </a:t>
            </a:r>
            <a:r>
              <a:rPr lang="en-US" altLang="en-US" sz="2000" b="1" i="1" dirty="0">
                <a:solidFill>
                  <a:srgbClr val="FFFF00"/>
                </a:solidFill>
                <a:latin typeface="Verdana" pitchFamily="34" charset="0"/>
              </a:rPr>
              <a:t>And the third angel followed them, saying with a loud voice, If any man worship the beast and his image, and receive his mark in his forehead, or in his hand. </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276225" y="3547566"/>
            <a:ext cx="86137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The beast and his prophet </a:t>
            </a:r>
            <a:r>
              <a:rPr lang="en-US" altLang="en-US" sz="2000" b="1" i="1" dirty="0" smtClean="0">
                <a:solidFill>
                  <a:prstClr val="white"/>
                </a:solidFill>
                <a:latin typeface="Verdana" pitchFamily="34" charset="0"/>
              </a:rPr>
              <a:t>                                                                      have </a:t>
            </a:r>
            <a:r>
              <a:rPr lang="en-US" altLang="en-US" sz="2000" b="1" i="1" dirty="0">
                <a:solidFill>
                  <a:prstClr val="white"/>
                </a:solidFill>
                <a:latin typeface="Verdana" pitchFamily="34" charset="0"/>
              </a:rPr>
              <a:t>threatened capital </a:t>
            </a:r>
            <a:r>
              <a:rPr lang="en-US" altLang="en-US" sz="2000" b="1" i="1" dirty="0" smtClean="0">
                <a:solidFill>
                  <a:prstClr val="white"/>
                </a:solidFill>
                <a:latin typeface="Verdana" pitchFamily="34" charset="0"/>
              </a:rPr>
              <a:t>                                                               punishment </a:t>
            </a:r>
            <a:r>
              <a:rPr lang="en-US" altLang="en-US" sz="2000" b="1" i="1" dirty="0">
                <a:solidFill>
                  <a:prstClr val="white"/>
                </a:solidFill>
                <a:latin typeface="Verdana" pitchFamily="34" charset="0"/>
              </a:rPr>
              <a:t>to every </a:t>
            </a:r>
            <a:r>
              <a:rPr lang="en-US" altLang="en-US" sz="2000" b="1" i="1" dirty="0" smtClean="0">
                <a:solidFill>
                  <a:prstClr val="white"/>
                </a:solidFill>
                <a:latin typeface="Verdana" pitchFamily="34" charset="0"/>
              </a:rPr>
              <a:t>person                                                                      </a:t>
            </a:r>
            <a:r>
              <a:rPr lang="en-US" altLang="en-US" sz="2000" b="1" i="1" dirty="0">
                <a:solidFill>
                  <a:prstClr val="white"/>
                </a:solidFill>
                <a:latin typeface="Verdana" pitchFamily="34" charset="0"/>
              </a:rPr>
              <a:t>who refuses to obey the </a:t>
            </a:r>
            <a:r>
              <a:rPr lang="en-US" altLang="en-US" sz="2000" b="1" i="1" dirty="0" smtClean="0">
                <a:solidFill>
                  <a:prstClr val="white"/>
                </a:solidFill>
                <a:latin typeface="Verdana" pitchFamily="34" charset="0"/>
              </a:rPr>
              <a:t>beast                                                                            </a:t>
            </a:r>
            <a:r>
              <a:rPr lang="en-US" altLang="en-US" sz="2000" b="1" i="1" dirty="0">
                <a:solidFill>
                  <a:prstClr val="white"/>
                </a:solidFill>
                <a:latin typeface="Verdana" pitchFamily="34" charset="0"/>
              </a:rPr>
              <a:t>and to bow down to his </a:t>
            </a:r>
            <a:r>
              <a:rPr lang="en-US" altLang="en-US" sz="2000" b="1" i="1" dirty="0" smtClean="0">
                <a:solidFill>
                  <a:prstClr val="white"/>
                </a:solidFill>
                <a:latin typeface="Verdana" pitchFamily="34" charset="0"/>
              </a:rPr>
              <a:t>image                                                                               </a:t>
            </a:r>
            <a:r>
              <a:rPr lang="en-US" altLang="en-US" sz="2000" b="1" i="1" dirty="0">
                <a:solidFill>
                  <a:prstClr val="white"/>
                </a:solidFill>
                <a:latin typeface="Verdana" pitchFamily="34" charset="0"/>
              </a:rPr>
              <a:t>in the temple at Jerusalem.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547566"/>
            <a:ext cx="4381500" cy="331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82891" y="1354138"/>
            <a:ext cx="7584884"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3300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circle(in)">
                                      <p:cBhvr>
                                        <p:cTn id="1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281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4243498-92CC-44A7-A2A7-B8066BFC0BF1}" type="slidenum">
              <a:rPr lang="en-US" altLang="en-US" sz="1000" b="1" smtClean="0">
                <a:solidFill>
                  <a:srgbClr val="FFFFFF"/>
                </a:solidFill>
                <a:latin typeface="Verdana" pitchFamily="34" charset="0"/>
              </a:rPr>
              <a:pPr eaLnBrk="1" hangingPunct="1">
                <a:spcBef>
                  <a:spcPct val="0"/>
                </a:spcBef>
                <a:buFontTx/>
                <a:buNone/>
              </a:pPr>
              <a:t>29</a:t>
            </a:fld>
            <a:endParaRPr lang="en-US" altLang="en-US" sz="1000" b="1" smtClean="0">
              <a:solidFill>
                <a:srgbClr val="FFFFFF"/>
              </a:solidFill>
              <a:latin typeface="Verdana" pitchFamily="34" charset="0"/>
            </a:endParaRPr>
          </a:p>
        </p:txBody>
      </p:sp>
      <p:cxnSp>
        <p:nvCxnSpPr>
          <p:cNvPr id="16281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282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282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AF58901-DACC-41C5-BE65-9C7895E630EC}"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2824" name="TextBox 12"/>
          <p:cNvSpPr txBox="1">
            <a:spLocks noChangeArrowheads="1"/>
          </p:cNvSpPr>
          <p:nvPr/>
        </p:nvSpPr>
        <p:spPr bwMode="auto">
          <a:xfrm>
            <a:off x="454025" y="1811503"/>
            <a:ext cx="85915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14:10. </a:t>
            </a:r>
            <a:r>
              <a:rPr lang="en-US" altLang="en-US" sz="2000" b="1" i="1">
                <a:solidFill>
                  <a:srgbClr val="FFFF00"/>
                </a:solidFill>
                <a:latin typeface="Verdana" pitchFamily="34" charset="0"/>
              </a:rPr>
              <a:t>The same shall drink of the wine of the wrath of God, which is poured out without mixture into the cup of his indignation; and he shall be tormented with fire and brimstone in the presence of the holy angels, and in the presence of the Lamb.</a:t>
            </a:r>
          </a:p>
        </p:txBody>
      </p:sp>
      <p:sp>
        <p:nvSpPr>
          <p:cNvPr id="16" name="TextBox 15"/>
          <p:cNvSpPr txBox="1">
            <a:spLocks noChangeArrowheads="1"/>
          </p:cNvSpPr>
          <p:nvPr/>
        </p:nvSpPr>
        <p:spPr bwMode="auto">
          <a:xfrm>
            <a:off x="457200" y="5476875"/>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Lord Jesus Himself had once drained the cup of God’s indignation, substituting His own sufferings for those who deserved them.</a:t>
            </a:r>
          </a:p>
        </p:txBody>
      </p:sp>
      <p:sp>
        <p:nvSpPr>
          <p:cNvPr id="18" name="TextBox 17"/>
          <p:cNvSpPr txBox="1">
            <a:spLocks noChangeArrowheads="1"/>
          </p:cNvSpPr>
          <p:nvPr/>
        </p:nvSpPr>
        <p:spPr bwMode="auto">
          <a:xfrm>
            <a:off x="454025" y="4884525"/>
            <a:ext cx="850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God’s wrath is now unadulterated and unmitigated.</a:t>
            </a:r>
          </a:p>
        </p:txBody>
      </p:sp>
      <p:sp>
        <p:nvSpPr>
          <p:cNvPr id="15" name="TextBox 14"/>
          <p:cNvSpPr txBox="1">
            <a:spLocks noChangeArrowheads="1"/>
          </p:cNvSpPr>
          <p:nvPr/>
        </p:nvSpPr>
        <p:spPr bwMode="auto">
          <a:xfrm>
            <a:off x="457200" y="3441866"/>
            <a:ext cx="8347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sentence to be pronounced is fearsome indeed.  As the nations have drunk of the wine of the wrath of Babylon’s fornication, so now shall they drink of the wine of God’s wrath.</a:t>
            </a:r>
          </a:p>
        </p:txBody>
      </p:sp>
      <p:sp>
        <p:nvSpPr>
          <p:cNvPr id="2" name="TextBox 1"/>
          <p:cNvSpPr txBox="1"/>
          <p:nvPr/>
        </p:nvSpPr>
        <p:spPr>
          <a:xfrm>
            <a:off x="940901" y="1335437"/>
            <a:ext cx="7527309" cy="800219"/>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MS PGothic" pitchFamily="34" charset="-128"/>
              </a:rPr>
              <a:t>;</a:t>
            </a:r>
            <a:r>
              <a:rPr lang="en-US" sz="2800" b="1" spc="-35" dirty="0">
                <a:solidFill>
                  <a:prstClr val="white"/>
                </a:solidFill>
                <a:latin typeface="Verdana" panose="020B0604030504040204" pitchFamily="34" charset="0"/>
                <a:ea typeface="Verdana" panose="020B0604030504040204" pitchFamily="34" charset="0"/>
              </a:rPr>
              <a:t> Three Angles With Three Messages</a:t>
            </a:r>
            <a:endParaRPr lang="en-US" sz="2800" b="1" dirty="0">
              <a:solidFill>
                <a:prstClr val="white"/>
              </a:solidFill>
              <a:latin typeface="Verdana" panose="020B0604030504040204" pitchFamily="34" charset="0"/>
              <a:ea typeface="Verdana" panose="020B0604030504040204" pitchFamily="34" charset="0"/>
            </a:endParaRPr>
          </a:p>
          <a:p>
            <a:pPr defTabSz="457200" fontAlgn="base">
              <a:spcBef>
                <a:spcPct val="0"/>
              </a:spcBef>
              <a:spcAft>
                <a:spcPct val="0"/>
              </a:spcAft>
            </a:pPr>
            <a:r>
              <a:rPr lang="en-US" dirty="0">
                <a:solidFill>
                  <a:prstClr val="black"/>
                </a:solidFill>
                <a:ea typeface="MS PGothic" pitchFamily="34" charset="-128"/>
              </a:rPr>
              <a:t>;;;</a:t>
            </a:r>
            <a:endParaRPr lang="en-US" dirty="0">
              <a:solidFill>
                <a:prstClr val="black"/>
              </a:solidFill>
              <a:ea typeface="MS PGothic" pitchFamily="34" charset="-128"/>
            </a:endParaRPr>
          </a:p>
        </p:txBody>
      </p:sp>
    </p:spTree>
    <p:extLst>
      <p:ext uri="{BB962C8B-B14F-4D97-AF65-F5344CB8AC3E}">
        <p14:creationId xmlns:p14="http://schemas.microsoft.com/office/powerpoint/2010/main" val="124461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23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422A3D1-2493-451C-BCC7-39512536A5D5}" type="slidenum">
              <a:rPr lang="en-US" altLang="en-US" sz="1000" b="1" smtClean="0">
                <a:solidFill>
                  <a:srgbClr val="FFFFFF"/>
                </a:solidFill>
                <a:latin typeface="Verdana" pitchFamily="34" charset="0"/>
              </a:rPr>
              <a:pPr eaLnBrk="1" hangingPunct="1">
                <a:spcBef>
                  <a:spcPct val="0"/>
                </a:spcBef>
                <a:buFontTx/>
                <a:buNone/>
              </a:pPr>
              <a:t>3</a:t>
            </a:fld>
            <a:endParaRPr lang="en-US" altLang="en-US" sz="1000" b="1" dirty="0" smtClean="0">
              <a:solidFill>
                <a:srgbClr val="FFFFFF"/>
              </a:solidFill>
              <a:latin typeface="Verdana" pitchFamily="34" charset="0"/>
            </a:endParaRPr>
          </a:p>
        </p:txBody>
      </p:sp>
      <p:cxnSp>
        <p:nvCxnSpPr>
          <p:cNvPr id="1423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23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14 Lesson</a:t>
            </a:r>
          </a:p>
        </p:txBody>
      </p:sp>
      <p:sp>
        <p:nvSpPr>
          <p:cNvPr id="1423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42D401C-68B5-40E9-ADB6-23731241A7A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dirty="0" smtClean="0">
              <a:solidFill>
                <a:prstClr val="white"/>
              </a:solidFill>
              <a:latin typeface="Verdana" pitchFamily="34" charset="0"/>
            </a:endParaRPr>
          </a:p>
        </p:txBody>
      </p:sp>
      <p:sp>
        <p:nvSpPr>
          <p:cNvPr id="17" name="TextBox 16"/>
          <p:cNvSpPr txBox="1">
            <a:spLocks noChangeArrowheads="1"/>
          </p:cNvSpPr>
          <p:nvPr/>
        </p:nvSpPr>
        <p:spPr bwMode="auto">
          <a:xfrm>
            <a:off x="322263" y="1450193"/>
            <a:ext cx="4855044" cy="523875"/>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2800" b="1" i="1" dirty="0">
                <a:solidFill>
                  <a:prstClr val="white"/>
                </a:solidFill>
                <a:latin typeface="Verdana"/>
                <a:ea typeface="MS PGothic" pitchFamily="34" charset="-128"/>
                <a:cs typeface="Verdana"/>
              </a:rPr>
              <a:t>Introduction (</a:t>
            </a:r>
            <a:r>
              <a:rPr lang="en-US" sz="2800" b="1" i="1" dirty="0" err="1">
                <a:solidFill>
                  <a:prstClr val="white"/>
                </a:solidFill>
                <a:latin typeface="Verdana"/>
                <a:ea typeface="MS PGothic" pitchFamily="34" charset="-128"/>
                <a:cs typeface="Verdana"/>
              </a:rPr>
              <a:t>Cond’t</a:t>
            </a:r>
            <a:r>
              <a:rPr lang="en-US" sz="2800" b="1" i="1" dirty="0">
                <a:solidFill>
                  <a:prstClr val="white"/>
                </a:solidFill>
                <a:latin typeface="Verdana"/>
                <a:ea typeface="MS PGothic" pitchFamily="34" charset="-128"/>
                <a:cs typeface="Verdana"/>
              </a:rPr>
              <a:t>)</a:t>
            </a:r>
            <a:endParaRPr lang="en-US" sz="2800" b="1" i="1" dirty="0">
              <a:solidFill>
                <a:prstClr val="white"/>
              </a:solidFill>
              <a:latin typeface="Verdana"/>
              <a:ea typeface="MS PGothic" pitchFamily="34" charset="-128"/>
              <a:cs typeface="Verdana"/>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3" name="TextBox 12"/>
          <p:cNvSpPr txBox="1">
            <a:spLocks noChangeArrowheads="1"/>
          </p:cNvSpPr>
          <p:nvPr/>
        </p:nvSpPr>
        <p:spPr bwMode="auto">
          <a:xfrm>
            <a:off x="322263" y="4460875"/>
            <a:ext cx="83645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Before the great judgment </a:t>
            </a:r>
            <a:r>
              <a:rPr lang="en-US" altLang="en-US" sz="2000" b="1" i="1" dirty="0" smtClean="0">
                <a:solidFill>
                  <a:srgbClr val="FFFFFF"/>
                </a:solidFill>
                <a:latin typeface="Verdana" pitchFamily="34" charset="0"/>
              </a:rPr>
              <a:t>began, </a:t>
            </a:r>
            <a:r>
              <a:rPr lang="en-US" altLang="en-US" sz="2000" b="1" i="1" dirty="0">
                <a:solidFill>
                  <a:srgbClr val="FFFFFF"/>
                </a:solidFill>
                <a:latin typeface="Verdana" pitchFamily="34" charset="0"/>
              </a:rPr>
              <a:t>a protective seal had been placed on the foreheads of 144,000 chosen ones out of the tribes of Israel </a:t>
            </a:r>
            <a:r>
              <a:rPr lang="en-US" altLang="en-US" sz="2000" b="1" i="1" dirty="0">
                <a:solidFill>
                  <a:srgbClr val="FFFF00"/>
                </a:solidFill>
                <a:latin typeface="Verdana" pitchFamily="34" charset="0"/>
              </a:rPr>
              <a:t>(Revelation 7:2-4; 9:4).</a:t>
            </a:r>
          </a:p>
        </p:txBody>
      </p:sp>
      <p:sp>
        <p:nvSpPr>
          <p:cNvPr id="16" name="TextBox 15"/>
          <p:cNvSpPr txBox="1">
            <a:spLocks noChangeArrowheads="1"/>
          </p:cNvSpPr>
          <p:nvPr/>
        </p:nvSpPr>
        <p:spPr bwMode="auto">
          <a:xfrm>
            <a:off x="322263" y="1933575"/>
            <a:ext cx="86852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In stark contrast to the fearsome power of the beast, as described in the thirteenth chapter of Revelation, the fourteenth chapter assures us of the greater power of the Lamb </a:t>
            </a:r>
            <a:r>
              <a:rPr lang="en-US" altLang="en-US" sz="2000" b="1" i="1" dirty="0">
                <a:solidFill>
                  <a:srgbClr val="FFFF00"/>
                </a:solidFill>
                <a:latin typeface="Verdana" pitchFamily="34" charset="0"/>
              </a:rPr>
              <a:t>(Psalm 37:35-40).</a:t>
            </a:r>
          </a:p>
        </p:txBody>
      </p:sp>
      <p:sp>
        <p:nvSpPr>
          <p:cNvPr id="2" name="TextBox 1"/>
          <p:cNvSpPr txBox="1"/>
          <p:nvPr/>
        </p:nvSpPr>
        <p:spPr>
          <a:xfrm>
            <a:off x="1443038" y="3370263"/>
            <a:ext cx="6122987" cy="954087"/>
          </a:xfrm>
          <a:prstGeom prst="rect">
            <a:avLst/>
          </a:prstGeom>
          <a:ln w="76200">
            <a:solidFill>
              <a:srgbClr val="FF0000"/>
            </a:solidFill>
          </a:ln>
        </p:spPr>
        <p:style>
          <a:lnRef idx="1">
            <a:schemeClr val="accent1"/>
          </a:lnRef>
          <a:fillRef idx="3">
            <a:schemeClr val="accent1"/>
          </a:fillRef>
          <a:effectRef idx="2">
            <a:schemeClr val="accent1"/>
          </a:effectRef>
          <a:fontRef idx="minor">
            <a:schemeClr val="lt1"/>
          </a:fontRef>
        </p:style>
        <p:txBody>
          <a:bodyPr>
            <a:spAutoFit/>
          </a:bodyPr>
          <a:lstStyle/>
          <a:p>
            <a:pPr algn="ctr" defTabSz="457200">
              <a:defRPr/>
            </a:pPr>
            <a:r>
              <a:rPr lang="en-US" sz="2800" b="1" i="1" dirty="0">
                <a:solidFill>
                  <a:prstClr val="white"/>
                </a:solidFill>
                <a:effectLst>
                  <a:outerShdw blurRad="38100" dist="38100" dir="2700000" algn="tl">
                    <a:srgbClr val="000000">
                      <a:alpha val="43137"/>
                    </a:srgbClr>
                  </a:outerShdw>
                </a:effectLst>
                <a:latin typeface="Verdana"/>
                <a:cs typeface="Verdana"/>
              </a:rPr>
              <a:t>Redemption of the Hundred and Forty-four Thousand</a:t>
            </a:r>
          </a:p>
        </p:txBody>
      </p:sp>
      <p:sp>
        <p:nvSpPr>
          <p:cNvPr id="3" name="Rectangle 2"/>
          <p:cNvSpPr/>
          <p:nvPr/>
        </p:nvSpPr>
        <p:spPr>
          <a:xfrm>
            <a:off x="11630025" y="3257550"/>
            <a:ext cx="114300" cy="460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val="2395805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circle(in)">
                                      <p:cBhvr>
                                        <p:cTn id="18"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64C9E4-7EA9-45D5-BF08-3CFC06A1D02B}" type="slidenum">
              <a:rPr lang="en-US" altLang="en-US" sz="1000" b="1" smtClean="0">
                <a:solidFill>
                  <a:srgbClr val="FFFFFF"/>
                </a:solidFill>
                <a:latin typeface="Verdana" pitchFamily="34" charset="0"/>
              </a:rPr>
              <a:pPr eaLnBrk="1" hangingPunct="1">
                <a:spcBef>
                  <a:spcPct val="0"/>
                </a:spcBef>
                <a:buFontTx/>
                <a:buNone/>
              </a:pPr>
              <a:t>30</a:t>
            </a:fld>
            <a:endParaRPr lang="en-US" altLang="en-US" sz="1000" b="1" smtClean="0">
              <a:solidFill>
                <a:srgbClr val="FFFFFF"/>
              </a:solidFill>
              <a:latin typeface="Verdana" pitchFamily="34" charset="0"/>
            </a:endParaRPr>
          </a:p>
        </p:txBody>
      </p:sp>
      <p:cxnSp>
        <p:nvCxnSpPr>
          <p:cNvPr id="16384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384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3848" name="TextBox 12"/>
          <p:cNvSpPr txBox="1">
            <a:spLocks noChangeArrowheads="1"/>
          </p:cNvSpPr>
          <p:nvPr/>
        </p:nvSpPr>
        <p:spPr bwMode="auto">
          <a:xfrm>
            <a:off x="239712" y="1719881"/>
            <a:ext cx="8818564"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14:10. </a:t>
            </a:r>
            <a:r>
              <a:rPr lang="en-US" altLang="en-US" sz="2000" b="1" i="1" dirty="0">
                <a:solidFill>
                  <a:srgbClr val="FFFF00"/>
                </a:solidFill>
                <a:latin typeface="Verdana" pitchFamily="34" charset="0"/>
              </a:rPr>
              <a:t>The same shall drink of the wine of the wrath of God, which is poured out without mixture into the cup of his indignation; and he shall be tormented with fire and brimstone in the presence of the holy angels, and in the presence of the Lamb.</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239711" y="5534561"/>
            <a:ext cx="90146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Their destined suffering is to be </a:t>
            </a:r>
            <a:r>
              <a:rPr lang="en-US" altLang="en-US" sz="2000" b="1" i="1" dirty="0" smtClean="0">
                <a:solidFill>
                  <a:srgbClr val="FFFFFF"/>
                </a:solidFill>
                <a:latin typeface="Verdana" pitchFamily="34" charset="0"/>
              </a:rPr>
              <a:t>                                                                  very </a:t>
            </a:r>
            <a:r>
              <a:rPr lang="en-US" altLang="en-US" sz="2000" b="1" i="1" dirty="0">
                <a:solidFill>
                  <a:srgbClr val="FFFFFF"/>
                </a:solidFill>
                <a:latin typeface="Verdana" pitchFamily="34" charset="0"/>
              </a:rPr>
              <a:t>real and severe, and the </a:t>
            </a:r>
            <a:r>
              <a:rPr lang="en-US" altLang="en-US" sz="2000" b="1" i="1" dirty="0" smtClean="0">
                <a:solidFill>
                  <a:srgbClr val="FFFFFF"/>
                </a:solidFill>
                <a:latin typeface="Verdana" pitchFamily="34" charset="0"/>
              </a:rPr>
              <a:t>                                                                  torment </a:t>
            </a:r>
            <a:r>
              <a:rPr lang="en-US" altLang="en-US" sz="2000" b="1" i="1" dirty="0">
                <a:solidFill>
                  <a:srgbClr val="FFFFFF"/>
                </a:solidFill>
                <a:latin typeface="Verdana" pitchFamily="34" charset="0"/>
              </a:rPr>
              <a:t>is one of physical suffering </a:t>
            </a:r>
            <a:r>
              <a:rPr lang="en-US" altLang="en-US" sz="2000" b="1" i="1" dirty="0" smtClean="0">
                <a:solidFill>
                  <a:srgbClr val="FFFFFF"/>
                </a:solidFill>
                <a:latin typeface="Verdana" pitchFamily="34" charset="0"/>
              </a:rPr>
              <a:t>                                                                    in </a:t>
            </a:r>
            <a:r>
              <a:rPr lang="en-US" altLang="en-US" sz="2000" b="1" i="1" dirty="0">
                <a:solidFill>
                  <a:srgbClr val="FFFFFF"/>
                </a:solidFill>
                <a:latin typeface="Verdana" pitchFamily="34" charset="0"/>
              </a:rPr>
              <a:t>“fire and brimstone.”</a:t>
            </a:r>
          </a:p>
        </p:txBody>
      </p:sp>
      <p:sp>
        <p:nvSpPr>
          <p:cNvPr id="15" name="TextBox 14"/>
          <p:cNvSpPr txBox="1">
            <a:spLocks noChangeArrowheads="1"/>
          </p:cNvSpPr>
          <p:nvPr/>
        </p:nvSpPr>
        <p:spPr bwMode="auto">
          <a:xfrm>
            <a:off x="239711" y="4472554"/>
            <a:ext cx="892651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They must themselves suffer in </a:t>
            </a:r>
            <a:r>
              <a:rPr lang="en-US" altLang="en-US" sz="2000" b="1" i="1" dirty="0" smtClean="0">
                <a:solidFill>
                  <a:srgbClr val="FFFFFF"/>
                </a:solidFill>
                <a:latin typeface="Verdana" pitchFamily="34" charset="0"/>
              </a:rPr>
              <a:t>                                                                       the </a:t>
            </a:r>
            <a:r>
              <a:rPr lang="en-US" altLang="en-US" sz="2000" b="1" i="1" dirty="0">
                <a:solidFill>
                  <a:srgbClr val="FFFFFF"/>
                </a:solidFill>
                <a:latin typeface="Verdana" pitchFamily="34" charset="0"/>
              </a:rPr>
              <a:t>very presence of the Lamb as </a:t>
            </a:r>
            <a:r>
              <a:rPr lang="en-US" altLang="en-US" sz="2000" b="1" i="1" dirty="0" smtClean="0">
                <a:solidFill>
                  <a:srgbClr val="FFFFFF"/>
                </a:solidFill>
                <a:latin typeface="Verdana" pitchFamily="34" charset="0"/>
              </a:rPr>
              <a:t>                                                               well </a:t>
            </a:r>
            <a:r>
              <a:rPr lang="en-US" altLang="en-US" sz="2000" b="1" i="1" dirty="0">
                <a:solidFill>
                  <a:srgbClr val="FFFFFF"/>
                </a:solidFill>
                <a:latin typeface="Verdana" pitchFamily="34" charset="0"/>
              </a:rPr>
              <a:t>as that of the holy angels.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5735" y="3743652"/>
            <a:ext cx="3488265" cy="261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9711" y="3351831"/>
            <a:ext cx="8807451"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But </a:t>
            </a:r>
            <a:r>
              <a:rPr lang="en-US" altLang="en-US" sz="2000" b="1" i="1" dirty="0">
                <a:solidFill>
                  <a:srgbClr val="FFFFFF"/>
                </a:solidFill>
                <a:latin typeface="Verdana" pitchFamily="34" charset="0"/>
                <a:ea typeface="MS PGothic" pitchFamily="34" charset="-128"/>
              </a:rPr>
              <a:t>now they had all willfully rejected His great sacrifice and so they must themselves drink </a:t>
            </a:r>
            <a:r>
              <a:rPr lang="en-US" altLang="en-US" sz="2000" b="1" i="1" dirty="0">
                <a:solidFill>
                  <a:srgbClr val="FFFFFF"/>
                </a:solidFill>
                <a:latin typeface="Verdana" pitchFamily="34" charset="0"/>
                <a:ea typeface="MS PGothic" pitchFamily="34" charset="-128"/>
              </a:rPr>
              <a:t>                                                             the </a:t>
            </a:r>
            <a:r>
              <a:rPr lang="en-US" altLang="en-US" sz="2000" b="1" i="1" dirty="0">
                <a:solidFill>
                  <a:srgbClr val="FFFFFF"/>
                </a:solidFill>
                <a:latin typeface="Verdana" pitchFamily="34" charset="0"/>
                <a:ea typeface="MS PGothic" pitchFamily="34" charset="-128"/>
              </a:rPr>
              <a:t>cup of God’s wrath (</a:t>
            </a:r>
            <a:r>
              <a:rPr lang="en-US" altLang="en-US" sz="2000" b="1" i="1" dirty="0">
                <a:solidFill>
                  <a:srgbClr val="FFFF00"/>
                </a:solidFill>
                <a:latin typeface="Verdana" pitchFamily="34" charset="0"/>
                <a:ea typeface="MS PGothic" pitchFamily="34" charset="-128"/>
              </a:rPr>
              <a:t>Psalm 75:8</a:t>
            </a:r>
            <a:r>
              <a:rPr lang="en-US" altLang="en-US" sz="2000" b="1" i="1" dirty="0">
                <a:solidFill>
                  <a:srgbClr val="FFFFFF"/>
                </a:solidFill>
                <a:latin typeface="Verdana" pitchFamily="34" charset="0"/>
                <a:ea typeface="MS PGothic" pitchFamily="34" charset="-128"/>
              </a:rPr>
              <a:t>).</a:t>
            </a:r>
          </a:p>
        </p:txBody>
      </p:sp>
      <p:sp>
        <p:nvSpPr>
          <p:cNvPr id="3" name="TextBox 2"/>
          <p:cNvSpPr txBox="1"/>
          <p:nvPr/>
        </p:nvSpPr>
        <p:spPr>
          <a:xfrm>
            <a:off x="1254291" y="1213318"/>
            <a:ext cx="7792871"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8446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circle(in)">
                                      <p:cBhvr>
                                        <p:cTn id="10" dur="2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p:cTn id="23"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64C9E4-7EA9-45D5-BF08-3CFC06A1D02B}" type="slidenum">
              <a:rPr lang="en-US" altLang="en-US" sz="1000" b="1" smtClean="0">
                <a:solidFill>
                  <a:srgbClr val="FFFFFF"/>
                </a:solidFill>
                <a:latin typeface="Verdana" pitchFamily="34" charset="0"/>
              </a:rPr>
              <a:pPr eaLnBrk="1" hangingPunct="1">
                <a:spcBef>
                  <a:spcPct val="0"/>
                </a:spcBef>
                <a:buFontTx/>
                <a:buNone/>
              </a:pPr>
              <a:t>31</a:t>
            </a:fld>
            <a:endParaRPr lang="en-US" altLang="en-US" sz="1000" b="1" smtClean="0">
              <a:solidFill>
                <a:srgbClr val="FFFFFF"/>
              </a:solidFill>
              <a:latin typeface="Verdana" pitchFamily="34" charset="0"/>
            </a:endParaRPr>
          </a:p>
        </p:txBody>
      </p:sp>
      <p:cxnSp>
        <p:nvCxnSpPr>
          <p:cNvPr id="16384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384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384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EBC9827-9959-473C-9765-E2AE96ECAF4B}"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3848" name="TextBox 12"/>
          <p:cNvSpPr txBox="1">
            <a:spLocks noChangeArrowheads="1"/>
          </p:cNvSpPr>
          <p:nvPr/>
        </p:nvSpPr>
        <p:spPr bwMode="auto">
          <a:xfrm>
            <a:off x="334962" y="1878724"/>
            <a:ext cx="87137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14:10. </a:t>
            </a:r>
            <a:r>
              <a:rPr lang="en-US" altLang="en-US" sz="2000" b="1" i="1" dirty="0">
                <a:solidFill>
                  <a:srgbClr val="FFFF00"/>
                </a:solidFill>
                <a:latin typeface="Verdana" pitchFamily="34" charset="0"/>
              </a:rPr>
              <a:t>The same shall drink of the wine of the wrath of God, which is poured out without mixture into the cup of his indignation; and he shall be tormented with fire and brimstone in the presence of the holy angels, and in the presence of the Lamb.</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4" name="TextBox 13"/>
          <p:cNvSpPr txBox="1">
            <a:spLocks noChangeArrowheads="1"/>
          </p:cNvSpPr>
          <p:nvPr/>
        </p:nvSpPr>
        <p:spPr bwMode="auto">
          <a:xfrm>
            <a:off x="373063" y="5052088"/>
            <a:ext cx="8950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bodies of the unsaved dead are to be resurrected (</a:t>
            </a:r>
            <a:r>
              <a:rPr lang="en-US" altLang="en-US" sz="2000" b="1" i="1" dirty="0">
                <a:solidFill>
                  <a:srgbClr val="FFFF00"/>
                </a:solidFill>
                <a:latin typeface="Verdana" pitchFamily="34" charset="0"/>
              </a:rPr>
              <a:t>Revelation 20:5, 12-15; John 5:29, etc.) </a:t>
            </a:r>
            <a:r>
              <a:rPr lang="en-US" altLang="en-US" sz="2000" b="1" i="1" dirty="0">
                <a:solidFill>
                  <a:srgbClr val="FFFFFF"/>
                </a:solidFill>
                <a:latin typeface="Verdana" pitchFamily="34" charset="0"/>
              </a:rPr>
              <a:t>and thus must be physical bodies, capable of being “tormented” in physical flames.</a:t>
            </a:r>
          </a:p>
        </p:txBody>
      </p:sp>
      <p:sp>
        <p:nvSpPr>
          <p:cNvPr id="16" name="TextBox 15"/>
          <p:cNvSpPr txBox="1">
            <a:spLocks noChangeArrowheads="1"/>
          </p:cNvSpPr>
          <p:nvPr/>
        </p:nvSpPr>
        <p:spPr bwMode="auto">
          <a:xfrm>
            <a:off x="334962" y="3741453"/>
            <a:ext cx="8855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is such a frequent theme in Scripture (</a:t>
            </a:r>
            <a:r>
              <a:rPr lang="en-US" altLang="en-US" sz="2000" b="1" i="1" dirty="0">
                <a:solidFill>
                  <a:srgbClr val="FFFF00"/>
                </a:solidFill>
                <a:latin typeface="Verdana" pitchFamily="34" charset="0"/>
              </a:rPr>
              <a:t>Daniel 7:11; Ezekiel 20:47-48; Isaiah 66:24; Matthew 3:12; 13:50; Mark 9:43-49; and Jude 1:7</a:t>
            </a:r>
            <a:r>
              <a:rPr lang="en-US" altLang="en-US" sz="2000" b="1" i="1" dirty="0">
                <a:solidFill>
                  <a:srgbClr val="FFFFFF"/>
                </a:solidFill>
                <a:latin typeface="Verdana" pitchFamily="34" charset="0"/>
              </a:rPr>
              <a:t>) that it is folly to ignore it.</a:t>
            </a:r>
          </a:p>
        </p:txBody>
      </p:sp>
      <p:sp>
        <p:nvSpPr>
          <p:cNvPr id="2" name="TextBox 1"/>
          <p:cNvSpPr txBox="1"/>
          <p:nvPr/>
        </p:nvSpPr>
        <p:spPr>
          <a:xfrm>
            <a:off x="1262275" y="1343500"/>
            <a:ext cx="7171899"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34175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48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17DB5EA-96CE-421E-9BBE-34911D10045D}" type="slidenum">
              <a:rPr lang="en-US" altLang="en-US" sz="1000" b="1" smtClean="0">
                <a:solidFill>
                  <a:srgbClr val="FFFFFF"/>
                </a:solidFill>
                <a:latin typeface="Verdana" pitchFamily="34" charset="0"/>
              </a:rPr>
              <a:pPr eaLnBrk="1" hangingPunct="1">
                <a:spcBef>
                  <a:spcPct val="0"/>
                </a:spcBef>
                <a:buFontTx/>
                <a:buNone/>
              </a:pPr>
              <a:t>32</a:t>
            </a:fld>
            <a:endParaRPr lang="en-US" altLang="en-US" sz="1000" b="1" smtClean="0">
              <a:solidFill>
                <a:srgbClr val="FFFFFF"/>
              </a:solidFill>
              <a:latin typeface="Verdana" pitchFamily="34" charset="0"/>
            </a:endParaRPr>
          </a:p>
        </p:txBody>
      </p:sp>
      <p:cxnSp>
        <p:nvCxnSpPr>
          <p:cNvPr id="16486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486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487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FEF5261-F2CF-407B-A205-84FE2F320004}"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4872" name="TextBox 12"/>
          <p:cNvSpPr txBox="1">
            <a:spLocks noChangeArrowheads="1"/>
          </p:cNvSpPr>
          <p:nvPr/>
        </p:nvSpPr>
        <p:spPr bwMode="auto">
          <a:xfrm>
            <a:off x="338931" y="1975822"/>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14:11. </a:t>
            </a:r>
            <a:r>
              <a:rPr lang="en-US" altLang="en-US" sz="2000" b="1" i="1" dirty="0">
                <a:solidFill>
                  <a:srgbClr val="FFFF00"/>
                </a:solidFill>
                <a:latin typeface="Verdana" pitchFamily="34" charset="0"/>
              </a:rPr>
              <a:t>And the smoke of their torment </a:t>
            </a:r>
            <a:r>
              <a:rPr lang="en-US" altLang="en-US" sz="2000" b="1" i="1" dirty="0" err="1">
                <a:solidFill>
                  <a:srgbClr val="FFFF00"/>
                </a:solidFill>
                <a:latin typeface="Verdana" pitchFamily="34" charset="0"/>
              </a:rPr>
              <a:t>ascendeth</a:t>
            </a:r>
            <a:r>
              <a:rPr lang="en-US" altLang="en-US" sz="2000" b="1" i="1" dirty="0">
                <a:solidFill>
                  <a:srgbClr val="FFFF00"/>
                </a:solidFill>
                <a:latin typeface="Verdana" pitchFamily="34" charset="0"/>
              </a:rPr>
              <a:t> up for ever and ever: and they have no rest day nor night, who worship the beast and his image, and whosoever </a:t>
            </a:r>
            <a:r>
              <a:rPr lang="en-US" altLang="en-US" sz="2000" b="1" i="1" dirty="0" err="1">
                <a:solidFill>
                  <a:srgbClr val="FFFF00"/>
                </a:solidFill>
                <a:latin typeface="Verdana" pitchFamily="34" charset="0"/>
              </a:rPr>
              <a:t>receiveth</a:t>
            </a:r>
            <a:r>
              <a:rPr lang="en-US" altLang="en-US" sz="2000" b="1" i="1" dirty="0">
                <a:solidFill>
                  <a:srgbClr val="FFFF00"/>
                </a:solidFill>
                <a:latin typeface="Verdana" pitchFamily="34" charset="0"/>
              </a:rPr>
              <a:t> the mark of his name.</a:t>
            </a:r>
          </a:p>
        </p:txBody>
      </p:sp>
      <p:sp>
        <p:nvSpPr>
          <p:cNvPr id="18" name="TextBox 17"/>
          <p:cNvSpPr txBox="1">
            <a:spLocks noChangeArrowheads="1"/>
          </p:cNvSpPr>
          <p:nvPr/>
        </p:nvSpPr>
        <p:spPr bwMode="auto">
          <a:xfrm>
            <a:off x="338931" y="4660119"/>
            <a:ext cx="8535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perhaps the fires were not physical, or the resurrected bodies were not physical, at least the torment is real and eternal.</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381000" y="3337731"/>
            <a:ext cx="838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doctrine of eternal punishment may be objectionable to modern intellectuals and cultists, but this resistance cannot offset the fact that the Bible clearly teaches it.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431" y="5676117"/>
            <a:ext cx="5868988" cy="118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01003" y="1354138"/>
            <a:ext cx="748579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28933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circle(in)">
                                      <p:cBhvr>
                                        <p:cTn id="21"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48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17DB5EA-96CE-421E-9BBE-34911D10045D}" type="slidenum">
              <a:rPr lang="en-US" altLang="en-US" sz="1000" b="1" smtClean="0">
                <a:solidFill>
                  <a:srgbClr val="FFFFFF"/>
                </a:solidFill>
                <a:latin typeface="Verdana" pitchFamily="34" charset="0"/>
              </a:rPr>
              <a:pPr eaLnBrk="1" hangingPunct="1">
                <a:spcBef>
                  <a:spcPct val="0"/>
                </a:spcBef>
                <a:buFontTx/>
                <a:buNone/>
              </a:pPr>
              <a:t>33</a:t>
            </a:fld>
            <a:endParaRPr lang="en-US" altLang="en-US" sz="1000" b="1" smtClean="0">
              <a:solidFill>
                <a:srgbClr val="FFFFFF"/>
              </a:solidFill>
              <a:latin typeface="Verdana" pitchFamily="34" charset="0"/>
            </a:endParaRPr>
          </a:p>
        </p:txBody>
      </p:sp>
      <p:cxnSp>
        <p:nvCxnSpPr>
          <p:cNvPr id="16486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486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487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FEF5261-F2CF-407B-A205-84FE2F320004}"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4872" name="TextBox 12"/>
          <p:cNvSpPr txBox="1">
            <a:spLocks noChangeArrowheads="1"/>
          </p:cNvSpPr>
          <p:nvPr/>
        </p:nvSpPr>
        <p:spPr bwMode="auto">
          <a:xfrm>
            <a:off x="415925" y="2019135"/>
            <a:ext cx="8451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14:11. </a:t>
            </a:r>
            <a:r>
              <a:rPr lang="en-US" altLang="en-US" sz="2000" b="1" i="1" dirty="0">
                <a:solidFill>
                  <a:srgbClr val="FFFF00"/>
                </a:solidFill>
                <a:latin typeface="Verdana" pitchFamily="34" charset="0"/>
              </a:rPr>
              <a:t>And the smoke of their torment </a:t>
            </a:r>
            <a:r>
              <a:rPr lang="en-US" altLang="en-US" sz="2000" b="1" i="1" dirty="0" err="1">
                <a:solidFill>
                  <a:srgbClr val="FFFF00"/>
                </a:solidFill>
                <a:latin typeface="Verdana" pitchFamily="34" charset="0"/>
              </a:rPr>
              <a:t>ascendeth</a:t>
            </a:r>
            <a:r>
              <a:rPr lang="en-US" altLang="en-US" sz="2000" b="1" i="1" dirty="0">
                <a:solidFill>
                  <a:srgbClr val="FFFF00"/>
                </a:solidFill>
                <a:latin typeface="Verdana" pitchFamily="34" charset="0"/>
              </a:rPr>
              <a:t> up for ever and ever: and they have no rest day nor night, who worship the beast and his image, and whosoever </a:t>
            </a:r>
            <a:r>
              <a:rPr lang="en-US" altLang="en-US" sz="2000" b="1" i="1" dirty="0" err="1">
                <a:solidFill>
                  <a:srgbClr val="FFFF00"/>
                </a:solidFill>
                <a:latin typeface="Verdana" pitchFamily="34" charset="0"/>
              </a:rPr>
              <a:t>receiveth</a:t>
            </a:r>
            <a:r>
              <a:rPr lang="en-US" altLang="en-US" sz="2000" b="1" i="1" dirty="0">
                <a:solidFill>
                  <a:srgbClr val="FFFF00"/>
                </a:solidFill>
                <a:latin typeface="Verdana" pitchFamily="34" charset="0"/>
              </a:rPr>
              <a:t> the mark of his name</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6" name="TextBox 15"/>
          <p:cNvSpPr txBox="1">
            <a:spLocks noChangeArrowheads="1"/>
          </p:cNvSpPr>
          <p:nvPr/>
        </p:nvSpPr>
        <p:spPr bwMode="auto">
          <a:xfrm>
            <a:off x="415925" y="3561123"/>
            <a:ext cx="8382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torment involves not only the fire and the smoke of burning but also eternal fatigue, with no prospect of sleep or </a:t>
            </a:r>
            <a:r>
              <a:rPr lang="en-US" altLang="en-US" sz="2000" b="1" i="1" dirty="0" smtClean="0">
                <a:solidFill>
                  <a:srgbClr val="FFFFFF"/>
                </a:solidFill>
                <a:latin typeface="Verdana" pitchFamily="34" charset="0"/>
              </a:rPr>
              <a:t>respite.</a:t>
            </a:r>
            <a:endParaRPr lang="en-US" altLang="en-US" sz="2000" b="1" i="1" dirty="0">
              <a:solidFill>
                <a:srgbClr val="FFFFFF"/>
              </a:solidFill>
              <a:latin typeface="Verdana" pitchFamily="34" charset="0"/>
            </a:endParaRPr>
          </a:p>
        </p:txBody>
      </p:sp>
      <p:sp>
        <p:nvSpPr>
          <p:cNvPr id="15" name="TextBox 14"/>
          <p:cNvSpPr txBox="1">
            <a:spLocks noChangeArrowheads="1"/>
          </p:cNvSpPr>
          <p:nvPr/>
        </p:nvSpPr>
        <p:spPr bwMode="auto">
          <a:xfrm>
            <a:off x="415925" y="4797167"/>
            <a:ext cx="838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Since the context in this passage has to do with the beast-worshipers of the last half of the tribulation, the angel pointedly reminds them again that everlasting punishment awaits all who receive the mark.</a:t>
            </a:r>
          </a:p>
        </p:txBody>
      </p:sp>
      <p:sp>
        <p:nvSpPr>
          <p:cNvPr id="2" name="TextBox 1"/>
          <p:cNvSpPr txBox="1"/>
          <p:nvPr/>
        </p:nvSpPr>
        <p:spPr>
          <a:xfrm>
            <a:off x="1269810" y="1354138"/>
            <a:ext cx="722649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0797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CC700B2-9427-4406-BC99-9AB0D4CDE5C9}" type="slidenum">
              <a:rPr lang="en-US" altLang="en-US" sz="1000" b="1" smtClean="0">
                <a:solidFill>
                  <a:srgbClr val="FFFFFF"/>
                </a:solidFill>
                <a:latin typeface="Verdana" pitchFamily="34" charset="0"/>
              </a:rPr>
              <a:pPr eaLnBrk="1" hangingPunct="1">
                <a:spcBef>
                  <a:spcPct val="0"/>
                </a:spcBef>
                <a:buFontTx/>
                <a:buNone/>
              </a:pPr>
              <a:t>34</a:t>
            </a:fld>
            <a:endParaRPr lang="en-US" altLang="en-US" sz="1000" b="1" smtClean="0">
              <a:solidFill>
                <a:srgbClr val="FFFFFF"/>
              </a:solidFill>
              <a:latin typeface="Verdana" pitchFamily="34" charset="0"/>
            </a:endParaRPr>
          </a:p>
        </p:txBody>
      </p:sp>
      <p:cxnSp>
        <p:nvCxnSpPr>
          <p:cNvPr id="16589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589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589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336F200-3822-4653-B5BB-00CBE24DB937}"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5896" name="TextBox 12"/>
          <p:cNvSpPr txBox="1">
            <a:spLocks noChangeArrowheads="1"/>
          </p:cNvSpPr>
          <p:nvPr/>
        </p:nvSpPr>
        <p:spPr bwMode="auto">
          <a:xfrm>
            <a:off x="290726" y="2199755"/>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14:11. </a:t>
            </a:r>
            <a:r>
              <a:rPr lang="en-US" altLang="en-US" sz="2000" b="1" i="1" dirty="0">
                <a:solidFill>
                  <a:srgbClr val="FFFF00"/>
                </a:solidFill>
                <a:latin typeface="Verdana" pitchFamily="34" charset="0"/>
              </a:rPr>
              <a:t>And the smoke of their torment </a:t>
            </a:r>
            <a:r>
              <a:rPr lang="en-US" altLang="en-US" sz="2000" b="1" i="1" dirty="0" err="1">
                <a:solidFill>
                  <a:srgbClr val="FFFF00"/>
                </a:solidFill>
                <a:latin typeface="Verdana" pitchFamily="34" charset="0"/>
              </a:rPr>
              <a:t>ascendeth</a:t>
            </a:r>
            <a:r>
              <a:rPr lang="en-US" altLang="en-US" sz="2000" b="1" i="1" dirty="0">
                <a:solidFill>
                  <a:srgbClr val="FFFF00"/>
                </a:solidFill>
                <a:latin typeface="Verdana" pitchFamily="34" charset="0"/>
              </a:rPr>
              <a:t> up for ever and ever: and they have no rest day nor night, who worship the beast and his image, and whosoever </a:t>
            </a:r>
            <a:r>
              <a:rPr lang="en-US" altLang="en-US" sz="2000" b="1" i="1" dirty="0" err="1">
                <a:solidFill>
                  <a:srgbClr val="FFFF00"/>
                </a:solidFill>
                <a:latin typeface="Verdana" pitchFamily="34" charset="0"/>
              </a:rPr>
              <a:t>receiveth</a:t>
            </a:r>
            <a:r>
              <a:rPr lang="en-US" altLang="en-US" sz="2000" b="1" i="1" dirty="0">
                <a:solidFill>
                  <a:srgbClr val="FFFF00"/>
                </a:solidFill>
                <a:latin typeface="Verdana" pitchFamily="34" charset="0"/>
              </a:rPr>
              <a:t> the mark of his name.</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371475" y="4042486"/>
            <a:ext cx="84772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other point is worth noting.  Modern science has demonstrated the principle of conservation of matter and energy to be the most certain and universal principle of science.  Matter and energy can change forms but can be neither created nor annihilated.  Every human being ever conceived, possessing a divinely-created human soul and spirit, </a:t>
            </a:r>
            <a:r>
              <a:rPr lang="en-US" altLang="en-US" sz="2000" b="1" i="1" dirty="0" smtClean="0">
                <a:solidFill>
                  <a:srgbClr val="FFFFFF"/>
                </a:solidFill>
                <a:latin typeface="Verdana" pitchFamily="34" charset="0"/>
              </a:rPr>
              <a:t>that will </a:t>
            </a:r>
            <a:r>
              <a:rPr lang="en-US" altLang="en-US" sz="2000" b="1" i="1" dirty="0">
                <a:solidFill>
                  <a:srgbClr val="FFFFFF"/>
                </a:solidFill>
                <a:latin typeface="Verdana" pitchFamily="34" charset="0"/>
              </a:rPr>
              <a:t>exist forever somewhere.</a:t>
            </a:r>
            <a:endParaRPr lang="en-US" altLang="en-US" sz="2000" b="1" i="1" dirty="0">
              <a:solidFill>
                <a:srgbClr val="FFFF00"/>
              </a:solidFill>
              <a:latin typeface="Verdana" pitchFamily="34" charset="0"/>
            </a:endParaRPr>
          </a:p>
        </p:txBody>
      </p:sp>
      <p:sp>
        <p:nvSpPr>
          <p:cNvPr id="2" name="TextBox 1"/>
          <p:cNvSpPr txBox="1"/>
          <p:nvPr/>
        </p:nvSpPr>
        <p:spPr>
          <a:xfrm>
            <a:off x="936080" y="1286109"/>
            <a:ext cx="7652840" cy="523220"/>
          </a:xfrm>
          <a:prstGeom prst="rect">
            <a:avLst/>
          </a:prstGeom>
          <a:noFill/>
        </p:spPr>
        <p:txBody>
          <a:bodyPr wrap="square" rtlCol="0">
            <a:spAutoFit/>
          </a:bodyPr>
          <a:lstStyle/>
          <a:p>
            <a:pPr defTabSz="457200" fontAlgn="base">
              <a:spcBef>
                <a:spcPct val="0"/>
              </a:spcBef>
              <a:spcAft>
                <a:spcPct val="0"/>
              </a:spcAft>
            </a:pPr>
            <a:r>
              <a:rPr lang="en-US" dirty="0" err="1">
                <a:solidFill>
                  <a:prstClr val="black"/>
                </a:solidFill>
                <a:ea typeface="MS PGothic" pitchFamily="34" charset="-128"/>
              </a:rPr>
              <a:t>k</a:t>
            </a:r>
            <a:r>
              <a:rPr lang="en-US" sz="2800" b="1" spc="-35" dirty="0" err="1">
                <a:solidFill>
                  <a:prstClr val="white"/>
                </a:solidFill>
                <a:latin typeface="Verdana" panose="020B0604030504040204" pitchFamily="34" charset="0"/>
                <a:ea typeface="Verdana" panose="020B0604030504040204" pitchFamily="34" charset="0"/>
              </a:rPr>
              <a:t>Three</a:t>
            </a:r>
            <a:r>
              <a:rPr lang="en-US" sz="2800" b="1" spc="-35" dirty="0">
                <a:solidFill>
                  <a:prstClr val="white"/>
                </a:solidFill>
                <a:latin typeface="Verdana" panose="020B0604030504040204" pitchFamily="34" charset="0"/>
                <a:ea typeface="Verdana" panose="020B0604030504040204" pitchFamily="34" charset="0"/>
              </a:rPr>
              <a:t> Angles With Three </a:t>
            </a:r>
            <a:r>
              <a:rPr lang="en-US" sz="2800" b="1" spc="-35" dirty="0">
                <a:solidFill>
                  <a:prstClr val="white"/>
                </a:solidFill>
                <a:latin typeface="Verdana" panose="020B0604030504040204" pitchFamily="34" charset="0"/>
                <a:ea typeface="Verdana" panose="020B0604030504040204" pitchFamily="34" charset="0"/>
              </a:rPr>
              <a:t>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415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69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F596E3A-21D4-4986-BFFA-6A45416AFB47}" type="slidenum">
              <a:rPr lang="en-US" altLang="en-US" sz="1000" b="1" smtClean="0">
                <a:solidFill>
                  <a:srgbClr val="FFFFFF"/>
                </a:solidFill>
                <a:latin typeface="Verdana" pitchFamily="34" charset="0"/>
              </a:rPr>
              <a:pPr eaLnBrk="1" hangingPunct="1">
                <a:spcBef>
                  <a:spcPct val="0"/>
                </a:spcBef>
                <a:buFontTx/>
                <a:buNone/>
              </a:pPr>
              <a:t>35</a:t>
            </a:fld>
            <a:endParaRPr lang="en-US" altLang="en-US" sz="1000" b="1" smtClean="0">
              <a:solidFill>
                <a:srgbClr val="FFFFFF"/>
              </a:solidFill>
              <a:latin typeface="Verdana" pitchFamily="34" charset="0"/>
            </a:endParaRPr>
          </a:p>
        </p:txBody>
      </p:sp>
      <p:cxnSp>
        <p:nvCxnSpPr>
          <p:cNvPr id="16691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691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691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39F0196-B543-48D7-ABAD-E0FEBEBEFB7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6920" name="TextBox 12"/>
          <p:cNvSpPr txBox="1">
            <a:spLocks noChangeArrowheads="1"/>
          </p:cNvSpPr>
          <p:nvPr/>
        </p:nvSpPr>
        <p:spPr bwMode="auto">
          <a:xfrm>
            <a:off x="264318" y="1862474"/>
            <a:ext cx="71795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14:12. </a:t>
            </a:r>
            <a:r>
              <a:rPr lang="en-US" altLang="en-US" sz="2000" b="1" i="1" dirty="0">
                <a:solidFill>
                  <a:srgbClr val="FFFF00"/>
                </a:solidFill>
                <a:latin typeface="Verdana" pitchFamily="34" charset="0"/>
              </a:rPr>
              <a:t>Here is the patience of the saints: here are they that keep the commandments of God, and the faith of Jesus.</a:t>
            </a:r>
          </a:p>
        </p:txBody>
      </p:sp>
      <p:sp>
        <p:nvSpPr>
          <p:cNvPr id="14" name="TextBox 13"/>
          <p:cNvSpPr txBox="1">
            <a:spLocks noChangeArrowheads="1"/>
          </p:cNvSpPr>
          <p:nvPr/>
        </p:nvSpPr>
        <p:spPr bwMode="auto">
          <a:xfrm>
            <a:off x="262731" y="5924550"/>
            <a:ext cx="8904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one truly loves God’s commandments, he will believe on Jesus (</a:t>
            </a:r>
            <a:r>
              <a:rPr lang="en-US" altLang="en-US" sz="2000" b="1" i="1" dirty="0">
                <a:solidFill>
                  <a:srgbClr val="FFFF00"/>
                </a:solidFill>
                <a:latin typeface="Verdana" pitchFamily="34" charset="0"/>
              </a:rPr>
              <a:t>John 6:28-29</a:t>
            </a:r>
            <a:r>
              <a:rPr lang="en-US" altLang="en-US" sz="2000" b="1" i="1" dirty="0">
                <a:solidFill>
                  <a:srgbClr val="FFFFFF"/>
                </a:solidFill>
                <a:latin typeface="Verdana" pitchFamily="34" charset="0"/>
              </a:rPr>
              <a:t>).</a:t>
            </a:r>
          </a:p>
        </p:txBody>
      </p:sp>
      <p:sp>
        <p:nvSpPr>
          <p:cNvPr id="16" name="TextBox 15"/>
          <p:cNvSpPr txBox="1">
            <a:spLocks noChangeArrowheads="1"/>
          </p:cNvSpPr>
          <p:nvPr/>
        </p:nvSpPr>
        <p:spPr bwMode="auto">
          <a:xfrm>
            <a:off x="264318" y="5216525"/>
            <a:ext cx="8950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If one truly believes on Jesus, he will keep His commandments (</a:t>
            </a:r>
            <a:r>
              <a:rPr lang="en-US" altLang="en-US" sz="2000" b="1" i="1" dirty="0">
                <a:solidFill>
                  <a:srgbClr val="FFFF00"/>
                </a:solidFill>
                <a:latin typeface="Verdana" pitchFamily="34" charset="0"/>
              </a:rPr>
              <a:t>John 14:21</a:t>
            </a:r>
            <a:r>
              <a:rPr lang="en-US" altLang="en-US" sz="2000" b="1" i="1" dirty="0">
                <a:solidFill>
                  <a:srgbClr val="FFFFFF"/>
                </a:solidFill>
                <a:latin typeface="Verdana" pitchFamily="34" charset="0"/>
              </a:rPr>
              <a:t>).</a:t>
            </a:r>
          </a:p>
        </p:txBody>
      </p:sp>
      <p:sp>
        <p:nvSpPr>
          <p:cNvPr id="18" name="TextBox 17"/>
          <p:cNvSpPr txBox="1">
            <a:spLocks noChangeArrowheads="1"/>
          </p:cNvSpPr>
          <p:nvPr/>
        </p:nvSpPr>
        <p:spPr bwMode="auto">
          <a:xfrm>
            <a:off x="262731" y="4508500"/>
            <a:ext cx="8999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“Here,” he says further, are all the godly (“they that keep God’s commandments and the faith of Jesus.”)</a:t>
            </a:r>
          </a:p>
        </p:txBody>
      </p:sp>
      <p:sp>
        <p:nvSpPr>
          <p:cNvPr id="15" name="TextBox 14"/>
          <p:cNvSpPr txBox="1">
            <a:spLocks noChangeArrowheads="1"/>
          </p:cNvSpPr>
          <p:nvPr/>
        </p:nvSpPr>
        <p:spPr bwMode="auto">
          <a:xfrm>
            <a:off x="264318" y="2878137"/>
            <a:ext cx="887968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“Here,” says John, is the object of the </a:t>
            </a:r>
            <a:r>
              <a:rPr lang="en-US" altLang="en-US" sz="2000" b="1" i="1" dirty="0" smtClean="0">
                <a:solidFill>
                  <a:srgbClr val="FFFFFF"/>
                </a:solidFill>
                <a:latin typeface="Verdana" pitchFamily="34" charset="0"/>
              </a:rPr>
              <a:t>age long </a:t>
            </a:r>
            <a:r>
              <a:rPr lang="en-US" altLang="en-US" sz="2000" b="1" i="1" dirty="0">
                <a:solidFill>
                  <a:srgbClr val="FFFFFF"/>
                </a:solidFill>
                <a:latin typeface="Verdana" pitchFamily="34" charset="0"/>
              </a:rPr>
              <a:t>patience of all the saints.  The gospel promises are accomplished, the judgment is come, the humanistic world system is fallen, and all the ungodly are in hell and their patience is justified at last.</a:t>
            </a: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3899" y="1354138"/>
            <a:ext cx="1496630" cy="158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1339254"/>
            <a:ext cx="777240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105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900" decel="100000" fill="hold"/>
                                        <p:tgtEl>
                                          <p:spTgt spid="1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6F29ED4-E6E1-4A1F-AF1D-66817E6D1D3D}" type="slidenum">
              <a:rPr lang="en-US" altLang="en-US" sz="1000" b="1" smtClean="0">
                <a:solidFill>
                  <a:srgbClr val="FFFFFF"/>
                </a:solidFill>
                <a:latin typeface="Verdana" pitchFamily="34" charset="0"/>
              </a:rPr>
              <a:pPr eaLnBrk="1" hangingPunct="1">
                <a:spcBef>
                  <a:spcPct val="0"/>
                </a:spcBef>
                <a:buFontTx/>
                <a:buNone/>
              </a:pPr>
              <a:t>36</a:t>
            </a:fld>
            <a:endParaRPr lang="en-US" altLang="en-US" sz="1000" b="1" smtClean="0">
              <a:solidFill>
                <a:srgbClr val="FFFFFF"/>
              </a:solidFill>
              <a:latin typeface="Verdana" pitchFamily="34" charset="0"/>
            </a:endParaRPr>
          </a:p>
        </p:txBody>
      </p:sp>
      <p:cxnSp>
        <p:nvCxnSpPr>
          <p:cNvPr id="1679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79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79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DF2525C-9B79-4CBA-BBC4-9663B7E6EA1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72517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7944" name="TextBox 12"/>
          <p:cNvSpPr txBox="1">
            <a:spLocks noChangeArrowheads="1"/>
          </p:cNvSpPr>
          <p:nvPr/>
        </p:nvSpPr>
        <p:spPr bwMode="auto">
          <a:xfrm>
            <a:off x="457200" y="1930400"/>
            <a:ext cx="71405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14:13. </a:t>
            </a:r>
            <a:r>
              <a:rPr lang="en-US" altLang="en-US" sz="2000" b="1" i="1" dirty="0">
                <a:solidFill>
                  <a:srgbClr val="FFFF00"/>
                </a:solidFill>
                <a:latin typeface="Verdana" pitchFamily="34" charset="0"/>
              </a:rPr>
              <a:t>And I heard a voice from heaven saying unto me, Write, Blessed are the dead which die in the Lord from henceforth: Yea, </a:t>
            </a:r>
            <a:r>
              <a:rPr lang="en-US" altLang="en-US" sz="2000" b="1" i="1" dirty="0" err="1">
                <a:solidFill>
                  <a:srgbClr val="FFFF00"/>
                </a:solidFill>
                <a:latin typeface="Verdana" pitchFamily="34" charset="0"/>
              </a:rPr>
              <a:t>saith</a:t>
            </a:r>
            <a:r>
              <a:rPr lang="en-US" altLang="en-US" sz="2000" b="1" i="1" dirty="0">
                <a:solidFill>
                  <a:srgbClr val="FFFF00"/>
                </a:solidFill>
                <a:latin typeface="Verdana" pitchFamily="34" charset="0"/>
              </a:rPr>
              <a:t> the Spirit, that they may rest from their </a:t>
            </a:r>
            <a:r>
              <a:rPr lang="en-US" altLang="en-US" sz="2000" b="1" i="1" dirty="0" err="1">
                <a:solidFill>
                  <a:srgbClr val="FFFF00"/>
                </a:solidFill>
                <a:latin typeface="Verdana" pitchFamily="34" charset="0"/>
              </a:rPr>
              <a:t>labours</a:t>
            </a:r>
            <a:r>
              <a:rPr lang="en-US" altLang="en-US" sz="2000" b="1" i="1" dirty="0">
                <a:solidFill>
                  <a:srgbClr val="FFFF00"/>
                </a:solidFill>
                <a:latin typeface="Verdana" pitchFamily="34" charset="0"/>
              </a:rPr>
              <a:t>; and their works do follow them.</a:t>
            </a:r>
          </a:p>
        </p:txBody>
      </p:sp>
      <p:sp>
        <p:nvSpPr>
          <p:cNvPr id="18" name="TextBox 17"/>
          <p:cNvSpPr txBox="1">
            <a:spLocks noChangeArrowheads="1"/>
          </p:cNvSpPr>
          <p:nvPr/>
        </p:nvSpPr>
        <p:spPr bwMode="auto">
          <a:xfrm>
            <a:off x="457200" y="4862513"/>
            <a:ext cx="87264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There is a particular promise to the martyrs of this last half of the tribulation.  This is the second of the seven “beatitudes” of Revelation (the others in </a:t>
            </a:r>
            <a:r>
              <a:rPr lang="en-US" altLang="en-US" sz="2000" b="1" i="1" dirty="0">
                <a:solidFill>
                  <a:srgbClr val="FFFF00"/>
                </a:solidFill>
                <a:latin typeface="Verdana" pitchFamily="34" charset="0"/>
              </a:rPr>
              <a:t>Revelation 1:3; 16:15; 19:9; 20:6; 22:7; 22:14</a:t>
            </a:r>
            <a:r>
              <a:rPr lang="en-US" altLang="en-US" sz="2000" b="1" i="1" dirty="0">
                <a:solidFill>
                  <a:srgbClr val="FFFFFF"/>
                </a:solidFill>
                <a:latin typeface="Verdana" pitchFamily="34" charset="0"/>
              </a:rPr>
              <a:t>), promising a blessing to those who die in the Lord “henceforth”.</a:t>
            </a:r>
          </a:p>
        </p:txBody>
      </p:sp>
      <p:sp>
        <p:nvSpPr>
          <p:cNvPr id="14" name="TextBox 13"/>
          <p:cNvSpPr txBox="1">
            <a:spLocks noChangeArrowheads="1"/>
          </p:cNvSpPr>
          <p:nvPr/>
        </p:nvSpPr>
        <p:spPr bwMode="auto">
          <a:xfrm>
            <a:off x="457200" y="3698308"/>
            <a:ext cx="87264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There is an important interval between the first three angels and the last three angels here in Chapter 14.  The Holy Spirit speaks and the Son of man acts.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754" y="1946940"/>
            <a:ext cx="1813246" cy="183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26224" y="1354138"/>
            <a:ext cx="7272551"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29668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6F29ED4-E6E1-4A1F-AF1D-66817E6D1D3D}" type="slidenum">
              <a:rPr lang="en-US" altLang="en-US" sz="1000" b="1" smtClean="0">
                <a:solidFill>
                  <a:srgbClr val="FFFFFF"/>
                </a:solidFill>
                <a:latin typeface="Verdana" pitchFamily="34" charset="0"/>
              </a:rPr>
              <a:pPr eaLnBrk="1" hangingPunct="1">
                <a:spcBef>
                  <a:spcPct val="0"/>
                </a:spcBef>
                <a:buFontTx/>
                <a:buNone/>
              </a:pPr>
              <a:t>37</a:t>
            </a:fld>
            <a:endParaRPr lang="en-US" altLang="en-US" sz="1000" b="1" smtClean="0">
              <a:solidFill>
                <a:srgbClr val="FFFFFF"/>
              </a:solidFill>
              <a:latin typeface="Verdana" pitchFamily="34" charset="0"/>
            </a:endParaRPr>
          </a:p>
        </p:txBody>
      </p:sp>
      <p:cxnSp>
        <p:nvCxnSpPr>
          <p:cNvPr id="16793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794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794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DF2525C-9B79-4CBA-BBC4-9663B7E6EA1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72517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7944" name="TextBox 12"/>
          <p:cNvSpPr txBox="1">
            <a:spLocks noChangeArrowheads="1"/>
          </p:cNvSpPr>
          <p:nvPr/>
        </p:nvSpPr>
        <p:spPr bwMode="auto">
          <a:xfrm>
            <a:off x="316742" y="1995583"/>
            <a:ext cx="85836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14:13. </a:t>
            </a:r>
            <a:r>
              <a:rPr lang="en-US" altLang="en-US" sz="2000" b="1" i="1" dirty="0">
                <a:solidFill>
                  <a:srgbClr val="FFFF00"/>
                </a:solidFill>
                <a:latin typeface="Verdana" pitchFamily="34" charset="0"/>
              </a:rPr>
              <a:t>And I heard a voice from heaven saying unto me, Write, Blessed are the dead which die in the Lord from henceforth: Yea, </a:t>
            </a:r>
            <a:r>
              <a:rPr lang="en-US" altLang="en-US" sz="2000" b="1" i="1" dirty="0" err="1">
                <a:solidFill>
                  <a:srgbClr val="FFFF00"/>
                </a:solidFill>
                <a:latin typeface="Verdana" pitchFamily="34" charset="0"/>
              </a:rPr>
              <a:t>saith</a:t>
            </a:r>
            <a:r>
              <a:rPr lang="en-US" altLang="en-US" sz="2000" b="1" i="1" dirty="0">
                <a:solidFill>
                  <a:srgbClr val="FFFF00"/>
                </a:solidFill>
                <a:latin typeface="Verdana" pitchFamily="34" charset="0"/>
              </a:rPr>
              <a:t> the Spirit, that they may rest from their </a:t>
            </a:r>
            <a:r>
              <a:rPr lang="en-US" altLang="en-US" sz="2000" b="1" i="1" dirty="0" err="1">
                <a:solidFill>
                  <a:srgbClr val="FFFF00"/>
                </a:solidFill>
                <a:latin typeface="Verdana" pitchFamily="34" charset="0"/>
              </a:rPr>
              <a:t>labours</a:t>
            </a:r>
            <a:r>
              <a:rPr lang="en-US" altLang="en-US" sz="2000" b="1" i="1" dirty="0">
                <a:solidFill>
                  <a:srgbClr val="FFFF00"/>
                </a:solidFill>
                <a:latin typeface="Verdana" pitchFamily="34" charset="0"/>
              </a:rPr>
              <a:t>; and their works do follow them</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5" name="TextBox 14"/>
          <p:cNvSpPr txBox="1">
            <a:spLocks noChangeArrowheads="1"/>
          </p:cNvSpPr>
          <p:nvPr/>
        </p:nvSpPr>
        <p:spPr bwMode="auto">
          <a:xfrm>
            <a:off x="265148" y="3805878"/>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voice from heaven which first pronounced the blessing is unidentified, but now comes an echoing response from none other than the Spirit of God.</a:t>
            </a:r>
          </a:p>
        </p:txBody>
      </p:sp>
      <p:sp>
        <p:nvSpPr>
          <p:cNvPr id="2" name="TextBox 1"/>
          <p:cNvSpPr txBox="1"/>
          <p:nvPr/>
        </p:nvSpPr>
        <p:spPr>
          <a:xfrm>
            <a:off x="1050878" y="1354138"/>
            <a:ext cx="732884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
        <p:nvSpPr>
          <p:cNvPr id="3" name="TextBox 2"/>
          <p:cNvSpPr txBox="1"/>
          <p:nvPr/>
        </p:nvSpPr>
        <p:spPr>
          <a:xfrm>
            <a:off x="265148" y="4995081"/>
            <a:ext cx="8279642" cy="1323439"/>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ea typeface="MS PGothic" pitchFamily="34" charset="-128"/>
              </a:rPr>
              <a:t> The </a:t>
            </a:r>
            <a:r>
              <a:rPr lang="en-US" altLang="en-US" sz="2000" b="1" i="1" dirty="0">
                <a:solidFill>
                  <a:prstClr val="white"/>
                </a:solidFill>
                <a:latin typeface="Verdana" pitchFamily="34" charset="0"/>
                <a:ea typeface="MS PGothic" pitchFamily="34" charset="-128"/>
              </a:rPr>
              <a:t>Spirit’s message in this case is a very wonderful promise.  Once this life is done, whether at death or at the rapture, our labors are over (</a:t>
            </a:r>
            <a:r>
              <a:rPr lang="en-US" altLang="en-US" sz="2000" b="1" i="1" dirty="0">
                <a:solidFill>
                  <a:srgbClr val="FFFF00"/>
                </a:solidFill>
                <a:latin typeface="Verdana" pitchFamily="34" charset="0"/>
                <a:ea typeface="MS PGothic" pitchFamily="34" charset="-128"/>
              </a:rPr>
              <a:t>1 Corinthians 15:58; Matthew 25:21; 1 Corinthians 3:14-15</a:t>
            </a:r>
            <a:r>
              <a:rPr lang="en-US" altLang="en-US" sz="2000" b="1" i="1" dirty="0">
                <a:solidFill>
                  <a:prstClr val="white"/>
                </a:solidFill>
                <a:latin typeface="Verdana" pitchFamily="34" charset="0"/>
                <a:ea typeface="MS PGothic" pitchFamily="34" charset="-128"/>
              </a:rPr>
              <a:t>).</a:t>
            </a:r>
          </a:p>
        </p:txBody>
      </p:sp>
    </p:spTree>
    <p:extLst>
      <p:ext uri="{BB962C8B-B14F-4D97-AF65-F5344CB8AC3E}">
        <p14:creationId xmlns:p14="http://schemas.microsoft.com/office/powerpoint/2010/main" val="4194235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374ACEF-4826-4F61-84FC-B2DB98A5B634}" type="slidenum">
              <a:rPr lang="en-US" altLang="en-US" sz="1000" b="1" smtClean="0">
                <a:solidFill>
                  <a:srgbClr val="FFFFFF"/>
                </a:solidFill>
                <a:latin typeface="Verdana" pitchFamily="34" charset="0"/>
              </a:rPr>
              <a:pPr eaLnBrk="1" hangingPunct="1">
                <a:spcBef>
                  <a:spcPct val="0"/>
                </a:spcBef>
                <a:buFontTx/>
                <a:buNone/>
              </a:pPr>
              <a:t>38</a:t>
            </a:fld>
            <a:endParaRPr lang="en-US" altLang="en-US" sz="1000" b="1" smtClean="0">
              <a:solidFill>
                <a:srgbClr val="FFFFFF"/>
              </a:solidFill>
              <a:latin typeface="Verdana" pitchFamily="34" charset="0"/>
            </a:endParaRPr>
          </a:p>
        </p:txBody>
      </p:sp>
      <p:cxnSp>
        <p:nvCxnSpPr>
          <p:cNvPr id="1689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89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89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8C811AF-8D59-4782-80CD-6868E24C369D}"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68968" name="TextBox 12"/>
          <p:cNvSpPr txBox="1">
            <a:spLocks noChangeArrowheads="1"/>
          </p:cNvSpPr>
          <p:nvPr/>
        </p:nvSpPr>
        <p:spPr bwMode="auto">
          <a:xfrm>
            <a:off x="276225" y="1954639"/>
            <a:ext cx="85915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14:13. </a:t>
            </a:r>
            <a:r>
              <a:rPr lang="en-US" altLang="en-US" sz="2000" b="1" i="1" dirty="0">
                <a:solidFill>
                  <a:srgbClr val="FFFF00"/>
                </a:solidFill>
                <a:latin typeface="Verdana" pitchFamily="34" charset="0"/>
              </a:rPr>
              <a:t>And I heard a voice from heaven saying unto me, Write, Blessed are the dead which die in the Lord from henceforth: Yea, </a:t>
            </a:r>
            <a:r>
              <a:rPr lang="en-US" altLang="en-US" sz="2000" b="1" i="1" dirty="0" err="1">
                <a:solidFill>
                  <a:srgbClr val="FFFF00"/>
                </a:solidFill>
                <a:latin typeface="Verdana" pitchFamily="34" charset="0"/>
              </a:rPr>
              <a:t>saith</a:t>
            </a:r>
            <a:r>
              <a:rPr lang="en-US" altLang="en-US" sz="2000" b="1" i="1" dirty="0">
                <a:solidFill>
                  <a:srgbClr val="FFFF00"/>
                </a:solidFill>
                <a:latin typeface="Verdana" pitchFamily="34" charset="0"/>
              </a:rPr>
              <a:t> the Spirit, that they may rest from their </a:t>
            </a:r>
            <a:r>
              <a:rPr lang="en-US" altLang="en-US" sz="2000" b="1" i="1" dirty="0" err="1">
                <a:solidFill>
                  <a:srgbClr val="FFFF00"/>
                </a:solidFill>
                <a:latin typeface="Verdana" pitchFamily="34" charset="0"/>
              </a:rPr>
              <a:t>labours</a:t>
            </a:r>
            <a:r>
              <a:rPr lang="en-US" altLang="en-US" sz="2000" b="1" i="1" dirty="0">
                <a:solidFill>
                  <a:srgbClr val="FFFF00"/>
                </a:solidFill>
                <a:latin typeface="Verdana" pitchFamily="34" charset="0"/>
              </a:rPr>
              <a:t>; and their works do follow them.</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8" name="TextBox 17"/>
          <p:cNvSpPr txBox="1">
            <a:spLocks noChangeArrowheads="1"/>
          </p:cNvSpPr>
          <p:nvPr/>
        </p:nvSpPr>
        <p:spPr bwMode="auto">
          <a:xfrm>
            <a:off x="328613" y="3637887"/>
            <a:ext cx="88153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of the most blessed promises of Scripture is that the good works we do “in the Lord” while we are still in the flesh can still bear fruit and be credited to our “work record” even after we die (</a:t>
            </a:r>
            <a:r>
              <a:rPr lang="en-US" altLang="en-US" sz="2000" b="1" i="1" dirty="0">
                <a:solidFill>
                  <a:srgbClr val="FFFF00"/>
                </a:solidFill>
                <a:latin typeface="Verdana" pitchFamily="34" charset="0"/>
              </a:rPr>
              <a:t>1 Corinthians 3:8</a:t>
            </a:r>
            <a:r>
              <a:rPr lang="en-US" altLang="en-US" sz="2000" b="1" i="1" dirty="0">
                <a:solidFill>
                  <a:srgbClr val="FFFFFF"/>
                </a:solidFill>
                <a:latin typeface="Verdana" pitchFamily="34" charset="0"/>
              </a:rPr>
              <a:t>).</a:t>
            </a:r>
          </a:p>
        </p:txBody>
      </p:sp>
      <p:sp>
        <p:nvSpPr>
          <p:cNvPr id="15" name="TextBox 14"/>
          <p:cNvSpPr txBox="1">
            <a:spLocks noChangeArrowheads="1"/>
          </p:cNvSpPr>
          <p:nvPr/>
        </p:nvSpPr>
        <p:spPr bwMode="auto">
          <a:xfrm>
            <a:off x="331788" y="5189229"/>
            <a:ext cx="8721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of the most challenging incentives to faithfulness in labor and seed-sowing is the possibility that some of our own ministries in these last days may bear fruit even after the rapture.</a:t>
            </a:r>
          </a:p>
        </p:txBody>
      </p:sp>
      <p:sp>
        <p:nvSpPr>
          <p:cNvPr id="2" name="TextBox 1"/>
          <p:cNvSpPr txBox="1"/>
          <p:nvPr/>
        </p:nvSpPr>
        <p:spPr>
          <a:xfrm>
            <a:off x="1414818" y="1354138"/>
            <a:ext cx="708148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Three Angles With Three Messages</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32104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10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E20C18F-5D91-4D7E-9094-487258E62F64}" type="slidenum">
              <a:rPr lang="en-US" altLang="en-US" sz="1000" b="1" smtClean="0">
                <a:solidFill>
                  <a:srgbClr val="FFFFFF"/>
                </a:solidFill>
                <a:latin typeface="Verdana" pitchFamily="34" charset="0"/>
              </a:rPr>
              <a:pPr eaLnBrk="1" hangingPunct="1">
                <a:spcBef>
                  <a:spcPct val="0"/>
                </a:spcBef>
                <a:buFontTx/>
                <a:buNone/>
              </a:pPr>
              <a:t>39</a:t>
            </a:fld>
            <a:endParaRPr lang="en-US" altLang="en-US" sz="1000" b="1" smtClean="0">
              <a:solidFill>
                <a:srgbClr val="FFFFFF"/>
              </a:solidFill>
              <a:latin typeface="Verdana" pitchFamily="34" charset="0"/>
            </a:endParaRPr>
          </a:p>
        </p:txBody>
      </p:sp>
      <p:cxnSp>
        <p:nvCxnSpPr>
          <p:cNvPr id="17101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101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101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91147CB-DFC1-4BF8-8BDD-1395A99FC8E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1016" name="TextBox 12"/>
          <p:cNvSpPr txBox="1">
            <a:spLocks noChangeArrowheads="1"/>
          </p:cNvSpPr>
          <p:nvPr/>
        </p:nvSpPr>
        <p:spPr bwMode="auto">
          <a:xfrm>
            <a:off x="371475" y="1903304"/>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14:14. </a:t>
            </a:r>
            <a:r>
              <a:rPr lang="en-US" altLang="en-US" sz="2000" b="1" i="1" dirty="0">
                <a:solidFill>
                  <a:srgbClr val="FFFF00"/>
                </a:solidFill>
                <a:latin typeface="Verdana" pitchFamily="34" charset="0"/>
              </a:rPr>
              <a:t>And I looked, and behold a white cloud, and upon the cloud one sat like unto the Son of man, having on his head a golden crown, and in his hand a sharp sickle</a:t>
            </a:r>
            <a:r>
              <a:rPr lang="en-US" altLang="en-US" sz="2000" b="1" i="1" dirty="0" smtClean="0">
                <a:solidFill>
                  <a:srgbClr val="FFFF00"/>
                </a:solidFill>
                <a:latin typeface="Verdana" pitchFamily="34" charset="0"/>
              </a:rPr>
              <a:t>.</a:t>
            </a:r>
            <a:endParaRPr lang="en-US" altLang="en-US" sz="2000" b="1" i="1" dirty="0">
              <a:solidFill>
                <a:srgbClr val="FFFF00"/>
              </a:solidFill>
              <a:latin typeface="Verdana" pitchFamily="34" charset="0"/>
            </a:endParaRPr>
          </a:p>
        </p:txBody>
      </p:sp>
      <p:sp>
        <p:nvSpPr>
          <p:cNvPr id="14" name="TextBox 13"/>
          <p:cNvSpPr txBox="1">
            <a:spLocks noChangeArrowheads="1"/>
          </p:cNvSpPr>
          <p:nvPr/>
        </p:nvSpPr>
        <p:spPr bwMode="auto">
          <a:xfrm>
            <a:off x="331788" y="5286144"/>
            <a:ext cx="58863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Now John sees Him again as He is and will be forever, as the glorified Son of man.</a:t>
            </a:r>
          </a:p>
        </p:txBody>
      </p:sp>
      <p:sp>
        <p:nvSpPr>
          <p:cNvPr id="3" name="TextBox 2"/>
          <p:cNvSpPr txBox="1"/>
          <p:nvPr/>
        </p:nvSpPr>
        <p:spPr>
          <a:xfrm>
            <a:off x="331788" y="3382265"/>
            <a:ext cx="5688012" cy="1631216"/>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Still in the interval between the two sets of three angels, John views an amazing scene.  The same Son of man whom he had seen at the beginning (</a:t>
            </a:r>
            <a:r>
              <a:rPr lang="en-US" altLang="en-US" sz="2000" b="1" i="1" dirty="0">
                <a:solidFill>
                  <a:srgbClr val="FFFF00"/>
                </a:solidFill>
                <a:latin typeface="Verdana" pitchFamily="34" charset="0"/>
                <a:ea typeface="MS PGothic" pitchFamily="34" charset="-128"/>
              </a:rPr>
              <a:t>Revelation 1:13</a:t>
            </a:r>
            <a:r>
              <a:rPr lang="en-US" altLang="en-US" sz="2000" b="1" i="1" dirty="0">
                <a:solidFill>
                  <a:srgbClr val="FFFFFF"/>
                </a:solidFill>
                <a:latin typeface="Verdana" pitchFamily="34" charset="0"/>
                <a:ea typeface="MS PGothic" pitchFamily="34" charset="-128"/>
              </a:rPr>
              <a:t>) appears again.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184" y="3227279"/>
            <a:ext cx="2155286" cy="2827577"/>
          </a:xfrm>
          <a:prstGeom prst="rect">
            <a:avLst/>
          </a:prstGeom>
        </p:spPr>
      </p:pic>
      <p:sp>
        <p:nvSpPr>
          <p:cNvPr id="2" name="TextBox 1"/>
          <p:cNvSpPr txBox="1"/>
          <p:nvPr/>
        </p:nvSpPr>
        <p:spPr>
          <a:xfrm>
            <a:off x="261144" y="1354138"/>
            <a:ext cx="881221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a:t>
            </a:r>
            <a:r>
              <a:rPr lang="en-US" sz="2800" b="1" spc="-35" dirty="0">
                <a:solidFill>
                  <a:prstClr val="white"/>
                </a:solidFill>
                <a:latin typeface="Verdana" panose="020B0604030504040204" pitchFamily="34" charset="0"/>
                <a:ea typeface="Verdana" panose="020B0604030504040204" pitchFamily="34" charset="0"/>
              </a:rPr>
              <a:t>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622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38276" name="TextBox 5"/>
          <p:cNvSpPr txBox="1">
            <a:spLocks noChangeArrowheads="1"/>
          </p:cNvSpPr>
          <p:nvPr/>
        </p:nvSpPr>
        <p:spPr bwMode="auto">
          <a:xfrm>
            <a:off x="457200" y="-14288"/>
            <a:ext cx="7848600" cy="706438"/>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a:t>
            </a:r>
            <a:r>
              <a:rPr lang="en-US" altLang="en-US" sz="4000" b="1" dirty="0">
                <a:solidFill>
                  <a:srgbClr val="000090"/>
                </a:solidFill>
                <a:latin typeface="Verdana" pitchFamily="34" charset="0"/>
              </a:rPr>
              <a:t> </a:t>
            </a:r>
            <a:r>
              <a:rPr lang="en-US" altLang="en-US" sz="4000" b="1" dirty="0" smtClean="0">
                <a:solidFill>
                  <a:srgbClr val="FFFF00"/>
                </a:solidFill>
                <a:latin typeface="Verdana" pitchFamily="34" charset="0"/>
              </a:rPr>
              <a:t>14</a:t>
            </a:r>
            <a:endParaRPr lang="en-US" altLang="en-US" sz="4000" b="1" dirty="0">
              <a:solidFill>
                <a:srgbClr val="FFFF00"/>
              </a:solidFill>
              <a:latin typeface="Verdana" pitchFamily="34" charset="0"/>
            </a:endParaRPr>
          </a:p>
        </p:txBody>
      </p:sp>
      <p:sp>
        <p:nvSpPr>
          <p:cNvPr id="438277" name="TextBox 6"/>
          <p:cNvSpPr txBox="1">
            <a:spLocks noChangeArrowheads="1"/>
          </p:cNvSpPr>
          <p:nvPr/>
        </p:nvSpPr>
        <p:spPr bwMode="auto">
          <a:xfrm>
            <a:off x="800100" y="765175"/>
            <a:ext cx="8039100" cy="646331"/>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hangingPunct="1">
              <a:spcBef>
                <a:spcPts val="0"/>
              </a:spcBef>
              <a:buFont typeface="Arial" pitchFamily="34" charset="0"/>
              <a:buNone/>
              <a:defRPr/>
            </a:pPr>
            <a:r>
              <a:rPr lang="en-US" sz="3600" b="1" i="1" dirty="0">
                <a:solidFill>
                  <a:prstClr val="white"/>
                </a:solidFill>
                <a:latin typeface="Verdana"/>
                <a:cs typeface="Verdana"/>
              </a:rPr>
              <a:t>The Everlasting Gospel</a:t>
            </a:r>
          </a:p>
        </p:txBody>
      </p:sp>
      <p:sp>
        <p:nvSpPr>
          <p:cNvPr id="4382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3C054FA-EEBF-428E-A3C8-7A51D2C33EFB}" type="slidenum">
              <a:rPr lang="en-US" altLang="en-US" sz="1400" b="1" smtClean="0">
                <a:solidFill>
                  <a:srgbClr val="FFFFFF"/>
                </a:solidFill>
                <a:latin typeface="Verdana" pitchFamily="34" charset="0"/>
              </a:rPr>
              <a:pPr eaLnBrk="1" hangingPunct="1">
                <a:spcBef>
                  <a:spcPct val="0"/>
                </a:spcBef>
                <a:buFontTx/>
                <a:buNone/>
              </a:pPr>
              <a:t>4</a:t>
            </a:fld>
            <a:endParaRPr lang="en-US" altLang="en-US" sz="1400" b="1" smtClean="0">
              <a:solidFill>
                <a:srgbClr val="FFFFFF"/>
              </a:solidFill>
              <a:latin typeface="Verdana" pitchFamily="34" charset="0"/>
            </a:endParaRPr>
          </a:p>
        </p:txBody>
      </p:sp>
      <p:sp>
        <p:nvSpPr>
          <p:cNvPr id="43827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20 Lesson</a:t>
            </a:r>
          </a:p>
        </p:txBody>
      </p:sp>
      <p:sp>
        <p:nvSpPr>
          <p:cNvPr id="43828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AA38D8B-743E-4CB4-99F6-09952549504B}" type="datetime1">
              <a:rPr lang="en-US" altLang="en-US" sz="1400" b="1" smtClean="0">
                <a:solidFill>
                  <a:srgbClr val="FFFFFF"/>
                </a:solidFill>
                <a:latin typeface="Verdana" pitchFamily="34" charset="0"/>
              </a:rPr>
              <a:pPr eaLnBrk="1" hangingPunct="1">
                <a:spcBef>
                  <a:spcPct val="0"/>
                </a:spcBef>
                <a:buFontTx/>
                <a:buNone/>
              </a:pPr>
              <a:t>3/20/2022</a:t>
            </a:fld>
            <a:endParaRPr lang="en-US" altLang="en-US" sz="1400" b="1" smtClean="0">
              <a:solidFill>
                <a:srgbClr val="FFFFFF"/>
              </a:solidFill>
              <a:latin typeface="Verdana" pitchFamily="34" charset="0"/>
            </a:endParaRPr>
          </a:p>
        </p:txBody>
      </p:sp>
      <p:sp>
        <p:nvSpPr>
          <p:cNvPr id="11" name="TextBox 10"/>
          <p:cNvSpPr txBox="1">
            <a:spLocks noChangeArrowheads="1"/>
          </p:cNvSpPr>
          <p:nvPr/>
        </p:nvSpPr>
        <p:spPr bwMode="auto">
          <a:xfrm>
            <a:off x="647700" y="2957512"/>
            <a:ext cx="8120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The 144,000 Servants Of God</a:t>
            </a:r>
          </a:p>
        </p:txBody>
      </p:sp>
      <p:sp>
        <p:nvSpPr>
          <p:cNvPr id="438282" name="TextBox 12"/>
          <p:cNvSpPr txBox="1">
            <a:spLocks noChangeArrowheads="1"/>
          </p:cNvSpPr>
          <p:nvPr/>
        </p:nvSpPr>
        <p:spPr bwMode="auto">
          <a:xfrm>
            <a:off x="647700" y="1289050"/>
            <a:ext cx="8039100" cy="646331"/>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Outline</a:t>
            </a:r>
            <a:endParaRPr lang="en-US" altLang="en-US" sz="3600" i="1" dirty="0">
              <a:solidFill>
                <a:srgbClr val="FFFFFF"/>
              </a:solidFill>
              <a:latin typeface="Verdana" pitchFamily="34" charset="0"/>
            </a:endParaRPr>
          </a:p>
        </p:txBody>
      </p:sp>
      <p:cxnSp>
        <p:nvCxnSpPr>
          <p:cNvPr id="438283" name="Straight Connector 12"/>
          <p:cNvCxnSpPr>
            <a:cxnSpLocks noChangeShapeType="1"/>
          </p:cNvCxnSpPr>
          <p:nvPr/>
        </p:nvCxnSpPr>
        <p:spPr bwMode="auto">
          <a:xfrm>
            <a:off x="652463" y="2033516"/>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828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auto">
          <a:xfrm>
            <a:off x="647700" y="3746500"/>
            <a:ext cx="812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Three </a:t>
            </a:r>
            <a:r>
              <a:rPr lang="en-US" altLang="en-US" sz="2400" b="1" i="1" dirty="0" smtClean="0">
                <a:solidFill>
                  <a:srgbClr val="FFFFFF"/>
                </a:solidFill>
                <a:latin typeface="Verdana" pitchFamily="34" charset="0"/>
              </a:rPr>
              <a:t>Angels </a:t>
            </a:r>
            <a:r>
              <a:rPr lang="en-US" altLang="en-US" sz="2400" b="1" i="1" dirty="0">
                <a:solidFill>
                  <a:srgbClr val="FFFFFF"/>
                </a:solidFill>
                <a:latin typeface="Verdana" pitchFamily="34" charset="0"/>
              </a:rPr>
              <a:t>With Three Messages</a:t>
            </a:r>
          </a:p>
        </p:txBody>
      </p:sp>
      <p:sp>
        <p:nvSpPr>
          <p:cNvPr id="23" name="TextBox 22"/>
          <p:cNvSpPr txBox="1">
            <a:spLocks noChangeArrowheads="1"/>
          </p:cNvSpPr>
          <p:nvPr/>
        </p:nvSpPr>
        <p:spPr bwMode="auto">
          <a:xfrm>
            <a:off x="647700" y="4641850"/>
            <a:ext cx="8120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Second Three </a:t>
            </a:r>
            <a:r>
              <a:rPr lang="en-US" altLang="en-US" sz="2400" b="1" i="1" dirty="0" smtClean="0">
                <a:solidFill>
                  <a:srgbClr val="FFFFFF"/>
                </a:solidFill>
                <a:latin typeface="Verdana" pitchFamily="34" charset="0"/>
              </a:rPr>
              <a:t>Angels</a:t>
            </a:r>
            <a:r>
              <a:rPr lang="en-US" altLang="en-US" sz="2400" b="1" i="1" dirty="0">
                <a:solidFill>
                  <a:srgbClr val="FFFFFF"/>
                </a:solidFill>
                <a:latin typeface="Verdana" pitchFamily="34" charset="0"/>
              </a:rPr>
              <a:t>: The Harvest Of Wrath</a:t>
            </a:r>
          </a:p>
        </p:txBody>
      </p:sp>
    </p:spTree>
    <p:extLst>
      <p:ext uri="{BB962C8B-B14F-4D97-AF65-F5344CB8AC3E}">
        <p14:creationId xmlns:p14="http://schemas.microsoft.com/office/powerpoint/2010/main" val="3577128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699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84A19A2-F910-457B-B5CA-580E1D87AE63}" type="slidenum">
              <a:rPr lang="en-US" altLang="en-US" sz="1000" b="1" smtClean="0">
                <a:solidFill>
                  <a:srgbClr val="FFFFFF"/>
                </a:solidFill>
                <a:latin typeface="Verdana" pitchFamily="34" charset="0"/>
              </a:rPr>
              <a:pPr eaLnBrk="1" hangingPunct="1">
                <a:spcBef>
                  <a:spcPct val="0"/>
                </a:spcBef>
                <a:buFontTx/>
                <a:buNone/>
              </a:pPr>
              <a:t>40</a:t>
            </a:fld>
            <a:endParaRPr lang="en-US" altLang="en-US" sz="1000" b="1" smtClean="0">
              <a:solidFill>
                <a:srgbClr val="FFFFFF"/>
              </a:solidFill>
              <a:latin typeface="Verdana" pitchFamily="34" charset="0"/>
            </a:endParaRPr>
          </a:p>
        </p:txBody>
      </p:sp>
      <p:cxnSp>
        <p:nvCxnSpPr>
          <p:cNvPr id="16998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6998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6999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236C800-C0B6-463D-8EBE-30948E163049}"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30730" name="TextBox 14"/>
          <p:cNvSpPr txBox="1">
            <a:spLocks noChangeArrowheads="1"/>
          </p:cNvSpPr>
          <p:nvPr/>
        </p:nvSpPr>
        <p:spPr bwMode="auto">
          <a:xfrm>
            <a:off x="379324" y="3438809"/>
            <a:ext cx="564515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a:t>
            </a:r>
            <a:r>
              <a:rPr lang="en-US" altLang="en-US" sz="2000" b="1" i="1" dirty="0">
                <a:solidFill>
                  <a:srgbClr val="FFFFFF"/>
                </a:solidFill>
                <a:latin typeface="Verdana" pitchFamily="34" charset="0"/>
              </a:rPr>
              <a:t>It is time for the second group of three angels described in this </a:t>
            </a:r>
            <a:r>
              <a:rPr lang="en-US" altLang="en-US" sz="2000" b="1" i="1" dirty="0" smtClean="0">
                <a:solidFill>
                  <a:srgbClr val="FFFFFF"/>
                </a:solidFill>
                <a:latin typeface="Verdana" pitchFamily="34" charset="0"/>
              </a:rPr>
              <a:t>verse to bring </a:t>
            </a:r>
            <a:r>
              <a:rPr lang="en-US" altLang="en-US" sz="2000" b="1" i="1" dirty="0">
                <a:solidFill>
                  <a:srgbClr val="FFFFFF"/>
                </a:solidFill>
                <a:latin typeface="Verdana" pitchFamily="34" charset="0"/>
              </a:rPr>
              <a:t>their messages of judgment.  The first three angels had warned the earth of imminent judgment; the last three speak of the implementation of that judgment, ordering and arranging the coming battle of the great day of God at Armageddon.</a:t>
            </a:r>
          </a:p>
        </p:txBody>
      </p:sp>
      <p:sp>
        <p:nvSpPr>
          <p:cNvPr id="4" name="TextBox 3"/>
          <p:cNvSpPr txBox="1"/>
          <p:nvPr/>
        </p:nvSpPr>
        <p:spPr>
          <a:xfrm>
            <a:off x="379324" y="2011474"/>
            <a:ext cx="8575849" cy="1323439"/>
          </a:xfrm>
          <a:prstGeom prst="rect">
            <a:avLst/>
          </a:prstGeom>
          <a:noFill/>
        </p:spPr>
        <p:txBody>
          <a:bodyPr wrap="square" rtlCol="0">
            <a:spAutoFit/>
          </a:bodyPr>
          <a:lstStyle/>
          <a:p>
            <a:pPr defTabSz="457200" fontAlgn="base">
              <a:spcBef>
                <a:spcPct val="0"/>
              </a:spcBef>
              <a:spcAft>
                <a:spcPct val="0"/>
              </a:spcAft>
              <a:buClr>
                <a:srgbClr val="FFFF00"/>
              </a:buClr>
            </a:pPr>
            <a:r>
              <a:rPr lang="en-US" altLang="en-US" sz="2000" b="1" i="1" dirty="0">
                <a:solidFill>
                  <a:srgbClr val="FFFFFF"/>
                </a:solidFill>
                <a:latin typeface="Verdana" pitchFamily="34" charset="0"/>
                <a:ea typeface="MS PGothic" pitchFamily="34" charset="-128"/>
              </a:rPr>
              <a:t>Revelation 14:15. </a:t>
            </a:r>
            <a:r>
              <a:rPr lang="en-US" altLang="en-US" sz="2000" b="1" i="1" dirty="0">
                <a:solidFill>
                  <a:srgbClr val="FFFF00"/>
                </a:solidFill>
                <a:latin typeface="Verdana" pitchFamily="34" charset="0"/>
                <a:ea typeface="MS PGothic" pitchFamily="34" charset="-128"/>
              </a:rPr>
              <a:t>And another angel came out of the temple, crying with a loud voice to him that sat on the cloud, Thrust in thy sickle, and reap: for the time is come for thee to reap; for the harvest of the earth is ripe.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410" y="4024020"/>
            <a:ext cx="2886735" cy="2008290"/>
          </a:xfrm>
          <a:prstGeom prst="rect">
            <a:avLst/>
          </a:prstGeom>
        </p:spPr>
      </p:pic>
      <p:sp>
        <p:nvSpPr>
          <p:cNvPr id="2" name="TextBox 1"/>
          <p:cNvSpPr txBox="1"/>
          <p:nvPr/>
        </p:nvSpPr>
        <p:spPr>
          <a:xfrm>
            <a:off x="245660" y="1354138"/>
            <a:ext cx="889834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3579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0730">
                                            <p:txEl>
                                              <p:pRg st="0" end="0"/>
                                            </p:txEl>
                                          </p:spTgt>
                                        </p:tgtEl>
                                        <p:attrNameLst>
                                          <p:attrName>style.visibility</p:attrName>
                                        </p:attrNameLst>
                                      </p:cBhvr>
                                      <p:to>
                                        <p:strVal val="visible"/>
                                      </p:to>
                                    </p:set>
                                    <p:animEffect transition="in" filter="fade">
                                      <p:cBhvr>
                                        <p:cTn id="7" dur="2000"/>
                                        <p:tgtEl>
                                          <p:spTgt spid="30730">
                                            <p:txEl>
                                              <p:pRg st="0" end="0"/>
                                            </p:txEl>
                                          </p:spTgt>
                                        </p:tgtEl>
                                      </p:cBhvr>
                                    </p:animEffect>
                                    <p:anim calcmode="lin" valueType="num">
                                      <p:cBhvr>
                                        <p:cTn id="8" dur="2000" fill="hold"/>
                                        <p:tgtEl>
                                          <p:spTgt spid="30730">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0730">
                                            <p:txEl>
                                              <p:pRg st="0" end="0"/>
                                            </p:txEl>
                                          </p:spTgt>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20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4F2A555-B5BF-486D-AD2E-D2D624698893}" type="slidenum">
              <a:rPr lang="en-US" altLang="en-US" sz="1000" b="1" smtClean="0">
                <a:solidFill>
                  <a:srgbClr val="FFFFFF"/>
                </a:solidFill>
                <a:latin typeface="Verdana" pitchFamily="34" charset="0"/>
              </a:rPr>
              <a:pPr eaLnBrk="1" hangingPunct="1">
                <a:spcBef>
                  <a:spcPct val="0"/>
                </a:spcBef>
                <a:buFontTx/>
                <a:buNone/>
              </a:pPr>
              <a:t>41</a:t>
            </a:fld>
            <a:endParaRPr lang="en-US" altLang="en-US" sz="1000" b="1" smtClean="0">
              <a:solidFill>
                <a:srgbClr val="FFFFFF"/>
              </a:solidFill>
              <a:latin typeface="Verdana" pitchFamily="34" charset="0"/>
            </a:endParaRPr>
          </a:p>
        </p:txBody>
      </p:sp>
      <p:cxnSp>
        <p:nvCxnSpPr>
          <p:cNvPr id="1720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20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20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B7F5FFA-3E23-4390-8DDC-4FFADDE238A6}"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2040" name="TextBox 12"/>
          <p:cNvSpPr txBox="1">
            <a:spLocks noChangeArrowheads="1"/>
          </p:cNvSpPr>
          <p:nvPr/>
        </p:nvSpPr>
        <p:spPr bwMode="auto">
          <a:xfrm>
            <a:off x="239288" y="1663883"/>
            <a:ext cx="88559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14:15. </a:t>
            </a:r>
            <a:r>
              <a:rPr lang="en-US" altLang="en-US" sz="2000" b="1" i="1" dirty="0">
                <a:solidFill>
                  <a:srgbClr val="FFFF00"/>
                </a:solidFill>
                <a:latin typeface="Verdana" pitchFamily="34" charset="0"/>
              </a:rPr>
              <a:t>And another angel came out of the temple, crying with a loud voice to him that sat on the cloud, Thrust in thy sickle, and reap: for the time is come for thee to reap; for the harvest of the earth is ripe. </a:t>
            </a:r>
            <a:r>
              <a:rPr lang="en-US" altLang="en-US" sz="2000" b="1" i="1" dirty="0" smtClean="0">
                <a:solidFill>
                  <a:prstClr val="white"/>
                </a:solidFill>
                <a:latin typeface="Verdana" pitchFamily="34" charset="0"/>
              </a:rPr>
              <a:t>(</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239288" y="2972393"/>
            <a:ext cx="88221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last three angels now make their appearances in rapid succession.  The first one emerges from a waiting period in the temple (probably the earthly temple) to cry out to the Son of man on the cloud.</a:t>
            </a:r>
          </a:p>
        </p:txBody>
      </p:sp>
      <p:sp>
        <p:nvSpPr>
          <p:cNvPr id="15" name="TextBox 14"/>
          <p:cNvSpPr txBox="1">
            <a:spLocks noChangeArrowheads="1"/>
          </p:cNvSpPr>
          <p:nvPr/>
        </p:nvSpPr>
        <p:spPr bwMode="auto">
          <a:xfrm>
            <a:off x="239288" y="4294780"/>
            <a:ext cx="8772951"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angel had perhaps been observing the abominable defilement of the temple by the beast and his image, and so cries up to the heavens, entreating the Lord not to delay any longer.</a:t>
            </a:r>
          </a:p>
        </p:txBody>
      </p:sp>
      <p:sp>
        <p:nvSpPr>
          <p:cNvPr id="16" name="TextBox 15"/>
          <p:cNvSpPr txBox="1">
            <a:spLocks noChangeArrowheads="1"/>
          </p:cNvSpPr>
          <p:nvPr/>
        </p:nvSpPr>
        <p:spPr bwMode="auto">
          <a:xfrm>
            <a:off x="239288" y="5617168"/>
            <a:ext cx="88110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 created angel cannot, of course, command the Son of man to proceed with judgment, so that his cry should be regarded as a plea rather than as a demand.</a:t>
            </a:r>
          </a:p>
        </p:txBody>
      </p:sp>
      <p:sp>
        <p:nvSpPr>
          <p:cNvPr id="2" name="TextBox 1"/>
          <p:cNvSpPr txBox="1"/>
          <p:nvPr/>
        </p:nvSpPr>
        <p:spPr>
          <a:xfrm>
            <a:off x="124486" y="1170968"/>
            <a:ext cx="8916704"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5633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30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4C12834-FE2B-475A-B478-990971BD739A}" type="slidenum">
              <a:rPr lang="en-US" altLang="en-US" sz="1000" b="1" smtClean="0">
                <a:solidFill>
                  <a:srgbClr val="FFFFFF"/>
                </a:solidFill>
                <a:latin typeface="Verdana" pitchFamily="34" charset="0"/>
              </a:rPr>
              <a:pPr eaLnBrk="1" hangingPunct="1">
                <a:spcBef>
                  <a:spcPct val="0"/>
                </a:spcBef>
                <a:buFontTx/>
                <a:buNone/>
              </a:pPr>
              <a:t>42</a:t>
            </a:fld>
            <a:endParaRPr lang="en-US" altLang="en-US" sz="1000" b="1" smtClean="0">
              <a:solidFill>
                <a:srgbClr val="FFFFFF"/>
              </a:solidFill>
              <a:latin typeface="Verdana" pitchFamily="34" charset="0"/>
            </a:endParaRPr>
          </a:p>
        </p:txBody>
      </p:sp>
      <p:cxnSp>
        <p:nvCxnSpPr>
          <p:cNvPr id="17305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306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306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E8DAB29-0079-4383-94AC-416EC24346C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3064" name="TextBox 12"/>
          <p:cNvSpPr txBox="1">
            <a:spLocks noChangeArrowheads="1"/>
          </p:cNvSpPr>
          <p:nvPr/>
        </p:nvSpPr>
        <p:spPr bwMode="auto">
          <a:xfrm>
            <a:off x="304800" y="1879431"/>
            <a:ext cx="6957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14:16. </a:t>
            </a:r>
            <a:r>
              <a:rPr lang="en-US" altLang="en-US" sz="2000" b="1" i="1" dirty="0">
                <a:solidFill>
                  <a:srgbClr val="FFFF00"/>
                </a:solidFill>
                <a:latin typeface="Verdana" pitchFamily="34" charset="0"/>
              </a:rPr>
              <a:t>And he that sat on the cloud thrust in his sickle on the earth; and the earth was reaped.</a:t>
            </a:r>
          </a:p>
        </p:txBody>
      </p:sp>
      <p:sp>
        <p:nvSpPr>
          <p:cNvPr id="14" name="TextBox 13"/>
          <p:cNvSpPr txBox="1">
            <a:spLocks noChangeArrowheads="1"/>
          </p:cNvSpPr>
          <p:nvPr/>
        </p:nvSpPr>
        <p:spPr bwMode="auto">
          <a:xfrm>
            <a:off x="354012" y="2994214"/>
            <a:ext cx="8435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“reaping of the earth” </a:t>
            </a:r>
            <a:r>
              <a:rPr lang="en-US" altLang="en-US" sz="2000" b="1" i="1" dirty="0" smtClean="0">
                <a:solidFill>
                  <a:srgbClr val="FFFFFF"/>
                </a:solidFill>
                <a:latin typeface="Verdana" pitchFamily="34" charset="0"/>
              </a:rPr>
              <a:t>is apparently                                            something </a:t>
            </a:r>
            <a:r>
              <a:rPr lang="en-US" altLang="en-US" sz="2000" b="1" i="1" dirty="0">
                <a:solidFill>
                  <a:srgbClr val="FFFFFF"/>
                </a:solidFill>
                <a:latin typeface="Verdana" pitchFamily="34" charset="0"/>
              </a:rPr>
              <a:t>different </a:t>
            </a:r>
            <a:r>
              <a:rPr lang="en-US" altLang="en-US" sz="2000" b="1" i="1" dirty="0" smtClean="0">
                <a:solidFill>
                  <a:srgbClr val="FFFFFF"/>
                </a:solidFill>
                <a:latin typeface="Verdana" pitchFamily="34" charset="0"/>
              </a:rPr>
              <a:t>than  </a:t>
            </a:r>
            <a:r>
              <a:rPr lang="en-US" altLang="en-US" sz="2000" b="1" i="1" dirty="0">
                <a:solidFill>
                  <a:srgbClr val="FFFFFF"/>
                </a:solidFill>
                <a:latin typeface="Verdana" pitchFamily="34" charset="0"/>
              </a:rPr>
              <a:t>“gathering the vine </a:t>
            </a:r>
            <a:r>
              <a:rPr lang="en-US" altLang="en-US" sz="2000" b="1" i="1" dirty="0" smtClean="0">
                <a:solidFill>
                  <a:srgbClr val="FFFFFF"/>
                </a:solidFill>
                <a:latin typeface="Verdana" pitchFamily="34" charset="0"/>
              </a:rPr>
              <a:t>of                                   </a:t>
            </a:r>
            <a:r>
              <a:rPr lang="en-US" altLang="en-US" sz="2000" b="1" i="1" dirty="0">
                <a:solidFill>
                  <a:srgbClr val="FFFFFF"/>
                </a:solidFill>
                <a:latin typeface="Verdana" pitchFamily="34" charset="0"/>
              </a:rPr>
              <a:t>the earth” </a:t>
            </a: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verse 19), though the great sickle of judgment is used in both.</a:t>
            </a:r>
          </a:p>
        </p:txBody>
      </p:sp>
      <p:sp>
        <p:nvSpPr>
          <p:cNvPr id="15" name="TextBox 14"/>
          <p:cNvSpPr txBox="1">
            <a:spLocks noChangeArrowheads="1"/>
          </p:cNvSpPr>
          <p:nvPr/>
        </p:nvSpPr>
        <p:spPr bwMode="auto">
          <a:xfrm>
            <a:off x="354012" y="4425429"/>
            <a:ext cx="8580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first reaping is apparently a “harvest” of grain, the second a “vintage” of grapes.  The first is cut and threshed, the second is gathered for the winepress.</a:t>
            </a:r>
          </a:p>
        </p:txBody>
      </p:sp>
      <p:sp>
        <p:nvSpPr>
          <p:cNvPr id="16" name="TextBox 15"/>
          <p:cNvSpPr txBox="1">
            <a:spLocks noChangeArrowheads="1"/>
          </p:cNvSpPr>
          <p:nvPr/>
        </p:nvSpPr>
        <p:spPr bwMode="auto">
          <a:xfrm>
            <a:off x="354012" y="5618849"/>
            <a:ext cx="852597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Probably the first refers to all the worldwide judgments of the second half of the tribulation</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2270" y="1894355"/>
            <a:ext cx="1358899" cy="219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7422" y="1354138"/>
            <a:ext cx="884374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3006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40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442F71C-C304-49CA-850A-FF5E25F63E2A}" type="slidenum">
              <a:rPr lang="en-US" altLang="en-US" sz="1000" b="1" smtClean="0">
                <a:solidFill>
                  <a:srgbClr val="FFFFFF"/>
                </a:solidFill>
                <a:latin typeface="Verdana" pitchFamily="34" charset="0"/>
              </a:rPr>
              <a:pPr eaLnBrk="1" hangingPunct="1">
                <a:spcBef>
                  <a:spcPct val="0"/>
                </a:spcBef>
                <a:buFontTx/>
                <a:buNone/>
              </a:pPr>
              <a:t>43</a:t>
            </a:fld>
            <a:endParaRPr lang="en-US" altLang="en-US" sz="1000" b="1" smtClean="0">
              <a:solidFill>
                <a:srgbClr val="FFFFFF"/>
              </a:solidFill>
              <a:latin typeface="Verdana" pitchFamily="34" charset="0"/>
            </a:endParaRPr>
          </a:p>
        </p:txBody>
      </p:sp>
      <p:cxnSp>
        <p:nvCxnSpPr>
          <p:cNvPr id="17408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408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408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172C800-C045-454B-9816-F26D7861C342}"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4088" name="TextBox 12"/>
          <p:cNvSpPr txBox="1">
            <a:spLocks noChangeArrowheads="1"/>
          </p:cNvSpPr>
          <p:nvPr/>
        </p:nvSpPr>
        <p:spPr bwMode="auto">
          <a:xfrm>
            <a:off x="276225" y="1728622"/>
            <a:ext cx="8591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14:16. </a:t>
            </a:r>
            <a:r>
              <a:rPr lang="en-US" altLang="en-US" sz="2000" b="1" i="1" dirty="0">
                <a:solidFill>
                  <a:srgbClr val="FFFF00"/>
                </a:solidFill>
                <a:latin typeface="Verdana" pitchFamily="34" charset="0"/>
              </a:rPr>
              <a:t>And he that sat on the cloud thrust in his sickle on the earth; and the earth was reaped. </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365125" y="2614399"/>
            <a:ext cx="8435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second refers more specifically to the final judgment of the beast and all his followers at Armageddon.</a:t>
            </a:r>
          </a:p>
        </p:txBody>
      </p:sp>
      <p:sp>
        <p:nvSpPr>
          <p:cNvPr id="15" name="TextBox 14"/>
          <p:cNvSpPr txBox="1">
            <a:spLocks noChangeArrowheads="1"/>
          </p:cNvSpPr>
          <p:nvPr/>
        </p:nvSpPr>
        <p:spPr bwMode="auto">
          <a:xfrm>
            <a:off x="365125" y="3863039"/>
            <a:ext cx="85447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climax of this reaping of the earth at Babylon is described in Revelation 17 and 18, but was long ago prophesied also by Jeremiah </a:t>
            </a:r>
            <a:r>
              <a:rPr lang="en-US" altLang="en-US" sz="2000" b="1" i="1" dirty="0" smtClean="0">
                <a:solidFill>
                  <a:srgbClr val="FFFFFF"/>
                </a:solidFill>
                <a:latin typeface="Verdana" pitchFamily="34" charset="0"/>
              </a:rPr>
              <a:t>                                                     (</a:t>
            </a:r>
            <a:r>
              <a:rPr lang="en-US" altLang="en-US" sz="2000" b="1" i="1" dirty="0">
                <a:solidFill>
                  <a:srgbClr val="FFFF00"/>
                </a:solidFill>
                <a:latin typeface="Verdana" pitchFamily="34" charset="0"/>
              </a:rPr>
              <a:t>Jeremiah 51:33</a:t>
            </a:r>
            <a:r>
              <a:rPr lang="en-US" altLang="en-US" sz="2000" b="1" i="1" dirty="0">
                <a:solidFill>
                  <a:srgbClr val="FFFFFF"/>
                </a:solidFill>
                <a:latin typeface="Verdana" pitchFamily="34" charset="0"/>
              </a:rPr>
              <a:t>).</a:t>
            </a:r>
          </a:p>
        </p:txBody>
      </p:sp>
      <p:sp>
        <p:nvSpPr>
          <p:cNvPr id="16" name="TextBox 15"/>
          <p:cNvSpPr txBox="1">
            <a:spLocks noChangeArrowheads="1"/>
          </p:cNvSpPr>
          <p:nvPr/>
        </p:nvSpPr>
        <p:spPr bwMode="auto">
          <a:xfrm>
            <a:off x="365125" y="5360415"/>
            <a:ext cx="4813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harvesting of Babylon will separate wheat and chaff (</a:t>
            </a:r>
            <a:r>
              <a:rPr lang="en-US" altLang="en-US" sz="2000" b="1" i="1" dirty="0">
                <a:solidFill>
                  <a:srgbClr val="FFFF00"/>
                </a:solidFill>
                <a:latin typeface="Verdana" pitchFamily="34" charset="0"/>
              </a:rPr>
              <a:t>Matthew 13:40-42</a:t>
            </a:r>
            <a:r>
              <a:rPr lang="en-US" altLang="en-US" sz="2000" b="1" i="1" dirty="0">
                <a:solidFill>
                  <a:srgbClr val="FFFFFF"/>
                </a:solidFill>
                <a:latin typeface="Verdana" pitchFamily="34"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178" y="4521851"/>
            <a:ext cx="2626122" cy="220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527" y="1263003"/>
            <a:ext cx="902117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33469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xEl>
                                              <p:pRg st="0" end="0"/>
                                            </p:txEl>
                                          </p:spTgt>
                                        </p:tgtEl>
                                        <p:attrNameLst>
                                          <p:attrName>ppt_y</p:attrName>
                                        </p:attrNameLst>
                                      </p:cBhvr>
                                      <p:tavLst>
                                        <p:tav tm="0">
                                          <p:val>
                                            <p:strVal val="#ppt_y-.03"/>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51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A82A0BF-0A16-49CE-8C51-EA3ECB6B6178}" type="slidenum">
              <a:rPr lang="en-US" altLang="en-US" sz="1000" b="1" smtClean="0">
                <a:solidFill>
                  <a:srgbClr val="FFFFFF"/>
                </a:solidFill>
                <a:latin typeface="Verdana" pitchFamily="34" charset="0"/>
              </a:rPr>
              <a:pPr eaLnBrk="1" hangingPunct="1">
                <a:spcBef>
                  <a:spcPct val="0"/>
                </a:spcBef>
                <a:buFontTx/>
                <a:buNone/>
              </a:pPr>
              <a:t>44</a:t>
            </a:fld>
            <a:endParaRPr lang="en-US" altLang="en-US" sz="1000" b="1" smtClean="0">
              <a:solidFill>
                <a:srgbClr val="FFFFFF"/>
              </a:solidFill>
              <a:latin typeface="Verdana" pitchFamily="34" charset="0"/>
            </a:endParaRPr>
          </a:p>
        </p:txBody>
      </p:sp>
      <p:cxnSp>
        <p:nvCxnSpPr>
          <p:cNvPr id="17510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51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51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E0130D-E76D-4B20-AF45-9DEB884E57CE}"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1610436" y="708025"/>
            <a:ext cx="6291618" cy="646331"/>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5112" name="TextBox 12"/>
          <p:cNvSpPr txBox="1">
            <a:spLocks noChangeArrowheads="1"/>
          </p:cNvSpPr>
          <p:nvPr/>
        </p:nvSpPr>
        <p:spPr bwMode="auto">
          <a:xfrm>
            <a:off x="457200" y="2163243"/>
            <a:ext cx="6626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14:17. </a:t>
            </a:r>
            <a:r>
              <a:rPr lang="en-US" altLang="en-US" sz="2000" b="1" i="1" dirty="0">
                <a:solidFill>
                  <a:srgbClr val="FFFF00"/>
                </a:solidFill>
                <a:latin typeface="Verdana" pitchFamily="34" charset="0"/>
              </a:rPr>
              <a:t>And another angel came out of the temple which is in heaven, he also having a sharp sickle.</a:t>
            </a:r>
          </a:p>
        </p:txBody>
      </p:sp>
      <p:sp>
        <p:nvSpPr>
          <p:cNvPr id="18" name="TextBox 17"/>
          <p:cNvSpPr txBox="1">
            <a:spLocks noChangeArrowheads="1"/>
          </p:cNvSpPr>
          <p:nvPr/>
        </p:nvSpPr>
        <p:spPr bwMode="auto">
          <a:xfrm>
            <a:off x="371475" y="4893574"/>
            <a:ext cx="855032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To another angel, however, He assigns the task of reaping “the vine of the earth,” casting these all into the trampling of the vintage of the great winepress of the wrath of God.</a:t>
            </a:r>
          </a:p>
        </p:txBody>
      </p:sp>
      <p:sp>
        <p:nvSpPr>
          <p:cNvPr id="15" name="TextBox 14"/>
          <p:cNvSpPr txBox="1">
            <a:spLocks noChangeArrowheads="1"/>
          </p:cNvSpPr>
          <p:nvPr/>
        </p:nvSpPr>
        <p:spPr bwMode="auto">
          <a:xfrm>
            <a:off x="371475" y="3607153"/>
            <a:ext cx="891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harvest of the earth has been undertaken by the Son of man Himself, quite possibly because He is still seeking to save that which is lost.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276" y="1927345"/>
            <a:ext cx="1775569" cy="1679808"/>
          </a:xfrm>
          <a:prstGeom prst="rect">
            <a:avLst/>
          </a:prstGeom>
        </p:spPr>
      </p:pic>
      <p:sp>
        <p:nvSpPr>
          <p:cNvPr id="3" name="TextBox 2"/>
          <p:cNvSpPr txBox="1"/>
          <p:nvPr/>
        </p:nvSpPr>
        <p:spPr>
          <a:xfrm>
            <a:off x="327167" y="1461726"/>
            <a:ext cx="8816833"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56896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51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A82A0BF-0A16-49CE-8C51-EA3ECB6B6178}" type="slidenum">
              <a:rPr lang="en-US" altLang="en-US" sz="1000" b="1" smtClean="0">
                <a:solidFill>
                  <a:srgbClr val="FFFFFF"/>
                </a:solidFill>
                <a:latin typeface="Verdana" pitchFamily="34" charset="0"/>
              </a:rPr>
              <a:pPr eaLnBrk="1" hangingPunct="1">
                <a:spcBef>
                  <a:spcPct val="0"/>
                </a:spcBef>
                <a:buFontTx/>
                <a:buNone/>
              </a:pPr>
              <a:t>45</a:t>
            </a:fld>
            <a:endParaRPr lang="en-US" altLang="en-US" sz="1000" b="1" smtClean="0">
              <a:solidFill>
                <a:srgbClr val="FFFFFF"/>
              </a:solidFill>
              <a:latin typeface="Verdana" pitchFamily="34" charset="0"/>
            </a:endParaRPr>
          </a:p>
        </p:txBody>
      </p:sp>
      <p:cxnSp>
        <p:nvCxnSpPr>
          <p:cNvPr id="17510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51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51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E0130D-E76D-4B20-AF45-9DEB884E57CE}"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68453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5112" name="TextBox 12"/>
          <p:cNvSpPr txBox="1">
            <a:spLocks noChangeArrowheads="1"/>
          </p:cNvSpPr>
          <p:nvPr/>
        </p:nvSpPr>
        <p:spPr bwMode="auto">
          <a:xfrm>
            <a:off x="371474" y="2053204"/>
            <a:ext cx="8682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14:17. </a:t>
            </a:r>
            <a:r>
              <a:rPr lang="en-US" altLang="en-US" sz="2000" b="1" i="1" dirty="0">
                <a:solidFill>
                  <a:srgbClr val="FFFF00"/>
                </a:solidFill>
                <a:latin typeface="Verdana" pitchFamily="34" charset="0"/>
              </a:rPr>
              <a:t>And another angel came out of the temple which is in heaven, he also having a sharp sickle</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4" name="TextBox 13"/>
          <p:cNvSpPr txBox="1">
            <a:spLocks noChangeArrowheads="1"/>
          </p:cNvSpPr>
          <p:nvPr/>
        </p:nvSpPr>
        <p:spPr bwMode="auto">
          <a:xfrm>
            <a:off x="315912" y="4513736"/>
            <a:ext cx="8682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 is assigned a ministry quite close to that of the Son of man Himself, wielding the great sickle of judgment.</a:t>
            </a:r>
          </a:p>
        </p:txBody>
      </p:sp>
      <p:sp>
        <p:nvSpPr>
          <p:cNvPr id="16" name="TextBox 15"/>
          <p:cNvSpPr txBox="1">
            <a:spLocks noChangeArrowheads="1"/>
          </p:cNvSpPr>
          <p:nvPr/>
        </p:nvSpPr>
        <p:spPr bwMode="auto">
          <a:xfrm>
            <a:off x="260350" y="3320315"/>
            <a:ext cx="8793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Possibly this is one of the “presence angels” (see </a:t>
            </a:r>
            <a:r>
              <a:rPr lang="en-US" altLang="en-US" sz="2000" b="1" i="1" dirty="0">
                <a:solidFill>
                  <a:srgbClr val="FFFF00"/>
                </a:solidFill>
                <a:latin typeface="Verdana" pitchFamily="34" charset="0"/>
              </a:rPr>
              <a:t>Revelation 8:2</a:t>
            </a:r>
            <a:r>
              <a:rPr lang="en-US" altLang="en-US" sz="2000" b="1" i="1" dirty="0">
                <a:solidFill>
                  <a:srgbClr val="FFFFFF"/>
                </a:solidFill>
                <a:latin typeface="Verdana" pitchFamily="34" charset="0"/>
              </a:rPr>
              <a:t>) since he was in the temple of God’s presence in the </a:t>
            </a:r>
            <a:r>
              <a:rPr lang="en-US" altLang="en-US" sz="2000" b="1" i="1" dirty="0" err="1">
                <a:solidFill>
                  <a:srgbClr val="FFFFFF"/>
                </a:solidFill>
                <a:latin typeface="Verdana" pitchFamily="34" charset="0"/>
              </a:rPr>
              <a:t>heavenlies</a:t>
            </a:r>
            <a:r>
              <a:rPr lang="en-US" altLang="en-US" sz="2000" b="1" i="1" dirty="0">
                <a:solidFill>
                  <a:srgbClr val="FFFFFF"/>
                </a:solidFill>
                <a:latin typeface="Verdana" pitchFamily="34" charset="0"/>
              </a:rPr>
              <a:t>.</a:t>
            </a:r>
          </a:p>
        </p:txBody>
      </p:sp>
      <p:sp>
        <p:nvSpPr>
          <p:cNvPr id="3" name="TextBox 2"/>
          <p:cNvSpPr txBox="1"/>
          <p:nvPr/>
        </p:nvSpPr>
        <p:spPr>
          <a:xfrm>
            <a:off x="136478" y="1354138"/>
            <a:ext cx="8917034"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11397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E817DB2-F2C6-434C-A530-A7785515A01C}" type="slidenum">
              <a:rPr lang="en-US" altLang="en-US" sz="1000" b="1" smtClean="0">
                <a:solidFill>
                  <a:srgbClr val="FFFFFF"/>
                </a:solidFill>
                <a:latin typeface="Verdana" pitchFamily="34" charset="0"/>
              </a:rPr>
              <a:pPr eaLnBrk="1" hangingPunct="1">
                <a:spcBef>
                  <a:spcPct val="0"/>
                </a:spcBef>
                <a:buFontTx/>
                <a:buNone/>
              </a:pPr>
              <a:t>46</a:t>
            </a:fld>
            <a:endParaRPr lang="en-US" altLang="en-US" sz="1000" b="1" smtClean="0">
              <a:solidFill>
                <a:srgbClr val="FFFFFF"/>
              </a:solidFill>
              <a:latin typeface="Verdana" pitchFamily="34" charset="0"/>
            </a:endParaRPr>
          </a:p>
        </p:txBody>
      </p:sp>
      <p:cxnSp>
        <p:nvCxnSpPr>
          <p:cNvPr id="17613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613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613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5983F92-FD77-42D3-9569-82359E730955}"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65024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6136" name="TextBox 12"/>
          <p:cNvSpPr txBox="1">
            <a:spLocks noChangeArrowheads="1"/>
          </p:cNvSpPr>
          <p:nvPr/>
        </p:nvSpPr>
        <p:spPr bwMode="auto">
          <a:xfrm>
            <a:off x="382588" y="2040340"/>
            <a:ext cx="85915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14:18. </a:t>
            </a:r>
            <a:r>
              <a:rPr lang="en-US" altLang="en-US" sz="2000" b="1" i="1" dirty="0">
                <a:solidFill>
                  <a:srgbClr val="FFFF00"/>
                </a:solidFill>
                <a:latin typeface="Verdana" pitchFamily="34" charset="0"/>
              </a:rPr>
              <a:t>And another angel came out from the altar, which had power over fire; and cried with a loud cry to him that had the sharp sickle, saying, Thrust in thy sharp sickle, and gather the clusters of the vine of the earth; for her grapes are fully ripe.</a:t>
            </a:r>
          </a:p>
        </p:txBody>
      </p:sp>
      <p:sp>
        <p:nvSpPr>
          <p:cNvPr id="14" name="TextBox 13"/>
          <p:cNvSpPr txBox="1">
            <a:spLocks noChangeArrowheads="1"/>
          </p:cNvSpPr>
          <p:nvPr/>
        </p:nvSpPr>
        <p:spPr bwMode="auto">
          <a:xfrm>
            <a:off x="382588" y="3822415"/>
            <a:ext cx="8369536"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Finally the sixth angel of Revelation 14 appears and this angel, like the fourth, is on the earth, assigned evidently to attend the altar in the temple at Jerusalem.</a:t>
            </a:r>
          </a:p>
        </p:txBody>
      </p:sp>
      <p:sp>
        <p:nvSpPr>
          <p:cNvPr id="15" name="TextBox 14"/>
          <p:cNvSpPr txBox="1">
            <a:spLocks noChangeArrowheads="1"/>
          </p:cNvSpPr>
          <p:nvPr/>
        </p:nvSpPr>
        <p:spPr bwMode="auto">
          <a:xfrm>
            <a:off x="382588" y="4946649"/>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the fourth angel had entreated the Son of man to thrust in His sickle and reap the harvest of the earth, so now the sixth angel will beseech the fifth angel, sent by the Son of man, to thrust in his sickle and gather the vintage of the earth.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300" y="77083"/>
            <a:ext cx="2298700" cy="1294517"/>
          </a:xfrm>
          <a:prstGeom prst="rect">
            <a:avLst/>
          </a:prstGeom>
        </p:spPr>
      </p:pic>
      <p:sp>
        <p:nvSpPr>
          <p:cNvPr id="3" name="TextBox 2"/>
          <p:cNvSpPr txBox="1"/>
          <p:nvPr/>
        </p:nvSpPr>
        <p:spPr>
          <a:xfrm>
            <a:off x="131075" y="1371600"/>
            <a:ext cx="8843063"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05822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4D7DB44-58A9-4102-9946-BB2BE80D68E3}" type="slidenum">
              <a:rPr lang="en-US" altLang="en-US" sz="1000" b="1" smtClean="0">
                <a:solidFill>
                  <a:srgbClr val="FFFFFF"/>
                </a:solidFill>
                <a:latin typeface="Verdana" pitchFamily="34" charset="0"/>
              </a:rPr>
              <a:pPr eaLnBrk="1" hangingPunct="1">
                <a:spcBef>
                  <a:spcPct val="0"/>
                </a:spcBef>
                <a:buFontTx/>
                <a:buNone/>
              </a:pPr>
              <a:t>47</a:t>
            </a:fld>
            <a:endParaRPr lang="en-US" altLang="en-US" sz="1000" b="1" smtClean="0">
              <a:solidFill>
                <a:srgbClr val="FFFFFF"/>
              </a:solidFill>
              <a:latin typeface="Verdana" pitchFamily="34" charset="0"/>
            </a:endParaRPr>
          </a:p>
        </p:txBody>
      </p:sp>
      <p:cxnSp>
        <p:nvCxnSpPr>
          <p:cNvPr id="17715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715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715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B7F425B-A1C1-4124-84DD-59791D427094}"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7160" name="TextBox 12"/>
          <p:cNvSpPr txBox="1">
            <a:spLocks noChangeArrowheads="1"/>
          </p:cNvSpPr>
          <p:nvPr/>
        </p:nvSpPr>
        <p:spPr bwMode="auto">
          <a:xfrm>
            <a:off x="357188" y="1867853"/>
            <a:ext cx="85915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14:18. </a:t>
            </a:r>
            <a:r>
              <a:rPr lang="en-US" altLang="en-US" sz="2000" b="1" i="1" dirty="0">
                <a:solidFill>
                  <a:srgbClr val="FFFF00"/>
                </a:solidFill>
                <a:latin typeface="Verdana" pitchFamily="34" charset="0"/>
              </a:rPr>
              <a:t>And another angel came out from the altar, which had power over fire; and cried with a loud cry to him that had the sharp sickle, saying, Thrust in thy sharp sickle, and gather the clusters of the vine of the earth; for her grapes are fully ripe. </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357188" y="4460875"/>
            <a:ext cx="8329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fruit of the “vine of the earth,” however, yields sour grapes and bitter wine and is about to be trampled in the divine presses.</a:t>
            </a:r>
          </a:p>
        </p:txBody>
      </p:sp>
      <p:sp>
        <p:nvSpPr>
          <p:cNvPr id="15" name="TextBox 14"/>
          <p:cNvSpPr txBox="1">
            <a:spLocks noChangeArrowheads="1"/>
          </p:cNvSpPr>
          <p:nvPr/>
        </p:nvSpPr>
        <p:spPr bwMode="auto">
          <a:xfrm>
            <a:off x="357187" y="5476875"/>
            <a:ext cx="8529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false vine, with all its branches visibly joined to it by the tell-tale “mark,” can only refer to the great counterfeit system of Antichrist.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64" y="3233667"/>
            <a:ext cx="2177266" cy="1226276"/>
          </a:xfrm>
          <a:prstGeom prst="rect">
            <a:avLst/>
          </a:prstGeom>
        </p:spPr>
      </p:pic>
      <p:sp>
        <p:nvSpPr>
          <p:cNvPr id="3" name="TextBox 2"/>
          <p:cNvSpPr txBox="1"/>
          <p:nvPr/>
        </p:nvSpPr>
        <p:spPr>
          <a:xfrm>
            <a:off x="357188" y="3499803"/>
            <a:ext cx="6575876"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The </a:t>
            </a:r>
            <a:r>
              <a:rPr lang="en-US" altLang="en-US" sz="2000" b="1" i="1" dirty="0">
                <a:solidFill>
                  <a:srgbClr val="FFFFFF"/>
                </a:solidFill>
                <a:latin typeface="Verdana" pitchFamily="34" charset="0"/>
                <a:ea typeface="MS PGothic" pitchFamily="34" charset="-128"/>
              </a:rPr>
              <a:t>“vine of the earth” contrasts diametrically with the vine of heaven.  Jesus said “I am the true vine” (</a:t>
            </a:r>
            <a:r>
              <a:rPr lang="en-US" altLang="en-US" sz="2000" b="1" i="1" dirty="0">
                <a:solidFill>
                  <a:srgbClr val="FFFF00"/>
                </a:solidFill>
                <a:latin typeface="Verdana" pitchFamily="34" charset="0"/>
                <a:ea typeface="MS PGothic" pitchFamily="34" charset="-128"/>
              </a:rPr>
              <a:t>John 15:1</a:t>
            </a:r>
            <a:r>
              <a:rPr lang="en-US" altLang="en-US" sz="2000" b="1" i="1" dirty="0">
                <a:solidFill>
                  <a:srgbClr val="FFFFFF"/>
                </a:solidFill>
                <a:latin typeface="Verdana" pitchFamily="34" charset="0"/>
                <a:ea typeface="MS PGothic" pitchFamily="34" charset="-128"/>
              </a:rPr>
              <a:t>).</a:t>
            </a:r>
          </a:p>
        </p:txBody>
      </p:sp>
      <p:sp>
        <p:nvSpPr>
          <p:cNvPr id="4" name="TextBox 3"/>
          <p:cNvSpPr txBox="1"/>
          <p:nvPr/>
        </p:nvSpPr>
        <p:spPr>
          <a:xfrm>
            <a:off x="163773" y="1354138"/>
            <a:ext cx="8957551"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542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D50E82A-F97E-42C0-A4A5-9782FC3910A2}" type="slidenum">
              <a:rPr lang="en-US" altLang="en-US" sz="1000" b="1" smtClean="0">
                <a:solidFill>
                  <a:srgbClr val="FFFFFF"/>
                </a:solidFill>
                <a:latin typeface="Verdana" pitchFamily="34" charset="0"/>
              </a:rPr>
              <a:pPr eaLnBrk="1" hangingPunct="1">
                <a:spcBef>
                  <a:spcPct val="0"/>
                </a:spcBef>
                <a:buFontTx/>
                <a:buNone/>
              </a:pPr>
              <a:t>48</a:t>
            </a:fld>
            <a:endParaRPr lang="en-US" altLang="en-US" sz="1000" b="1" smtClean="0">
              <a:solidFill>
                <a:srgbClr val="FFFFFF"/>
              </a:solidFill>
              <a:latin typeface="Verdana" pitchFamily="34" charset="0"/>
            </a:endParaRPr>
          </a:p>
        </p:txBody>
      </p:sp>
      <p:cxnSp>
        <p:nvCxnSpPr>
          <p:cNvPr id="17817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81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81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10697FA-7023-4AA5-AFA3-380A305A615A}"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8184" name="TextBox 12"/>
          <p:cNvSpPr txBox="1">
            <a:spLocks noChangeArrowheads="1"/>
          </p:cNvSpPr>
          <p:nvPr/>
        </p:nvSpPr>
        <p:spPr bwMode="auto">
          <a:xfrm>
            <a:off x="276225" y="1863726"/>
            <a:ext cx="8591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14:19. </a:t>
            </a:r>
            <a:r>
              <a:rPr lang="en-US" altLang="en-US" sz="2000" b="1" i="1" dirty="0">
                <a:solidFill>
                  <a:srgbClr val="FFFF00"/>
                </a:solidFill>
                <a:latin typeface="Verdana" pitchFamily="34" charset="0"/>
              </a:rPr>
              <a:t>And the angel thrust in his sickle into the earth, and gathered the vine of the earth, and cast it into the great winepress of the wrath of God.</a:t>
            </a:r>
          </a:p>
        </p:txBody>
      </p:sp>
      <p:sp>
        <p:nvSpPr>
          <p:cNvPr id="14" name="TextBox 13"/>
          <p:cNvSpPr txBox="1">
            <a:spLocks noChangeArrowheads="1"/>
          </p:cNvSpPr>
          <p:nvPr/>
        </p:nvSpPr>
        <p:spPr bwMode="auto">
          <a:xfrm>
            <a:off x="370681" y="2926854"/>
            <a:ext cx="8783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The thrusting of the sickle to cut the vine of the earth obviously speaks of a rapid displacement of all the followers of the beast from their </a:t>
            </a:r>
            <a:r>
              <a:rPr lang="en-US" altLang="en-US" sz="2000" b="1" i="1" dirty="0" smtClean="0">
                <a:solidFill>
                  <a:prstClr val="white"/>
                </a:solidFill>
                <a:latin typeface="Verdana" pitchFamily="34" charset="0"/>
              </a:rPr>
              <a:t>home                                                </a:t>
            </a:r>
            <a:r>
              <a:rPr lang="en-US" altLang="en-US" sz="2000" b="1" i="1" dirty="0">
                <a:solidFill>
                  <a:prstClr val="white"/>
                </a:solidFill>
                <a:latin typeface="Verdana" pitchFamily="34" charset="0"/>
              </a:rPr>
              <a:t>countries.  They are to be gathered to </a:t>
            </a:r>
            <a:r>
              <a:rPr lang="en-US" altLang="en-US" sz="2000" b="1" i="1" dirty="0" smtClean="0">
                <a:solidFill>
                  <a:prstClr val="white"/>
                </a:solidFill>
                <a:latin typeface="Verdana" pitchFamily="34" charset="0"/>
              </a:rPr>
              <a:t>                                                     one </a:t>
            </a:r>
            <a:r>
              <a:rPr lang="en-US" altLang="en-US" sz="2000" b="1" i="1" dirty="0">
                <a:solidFill>
                  <a:prstClr val="white"/>
                </a:solidFill>
                <a:latin typeface="Verdana" pitchFamily="34" charset="0"/>
              </a:rPr>
              <a:t>place (</a:t>
            </a:r>
            <a:r>
              <a:rPr lang="en-US" altLang="en-US" sz="2000" b="1" i="1" dirty="0">
                <a:solidFill>
                  <a:srgbClr val="FFFF00"/>
                </a:solidFill>
                <a:latin typeface="Verdana" pitchFamily="34" charset="0"/>
              </a:rPr>
              <a:t>Joel 3:2; Zechariah 14:2; </a:t>
            </a:r>
            <a:r>
              <a:rPr lang="en-US" altLang="en-US" sz="2000" b="1" i="1" dirty="0" smtClean="0">
                <a:solidFill>
                  <a:srgbClr val="FFFF00"/>
                </a:solidFill>
                <a:latin typeface="Verdana" pitchFamily="34" charset="0"/>
              </a:rPr>
              <a:t>                                                 Revelation </a:t>
            </a:r>
            <a:r>
              <a:rPr lang="en-US" altLang="en-US" sz="2000" b="1" i="1" dirty="0">
                <a:solidFill>
                  <a:srgbClr val="FFFF00"/>
                </a:solidFill>
                <a:latin typeface="Verdana" pitchFamily="34" charset="0"/>
              </a:rPr>
              <a:t>16:16;19:19</a:t>
            </a:r>
            <a:r>
              <a:rPr lang="en-US" altLang="en-US" sz="2000" b="1" i="1" dirty="0">
                <a:solidFill>
                  <a:prstClr val="white"/>
                </a:solidFill>
                <a:latin typeface="Verdana" pitchFamily="34" charset="0"/>
              </a:rPr>
              <a:t>).</a:t>
            </a:r>
          </a:p>
        </p:txBody>
      </p:sp>
      <p:sp>
        <p:nvSpPr>
          <p:cNvPr id="15" name="TextBox 14"/>
          <p:cNvSpPr txBox="1">
            <a:spLocks noChangeArrowheads="1"/>
          </p:cNvSpPr>
          <p:nvPr/>
        </p:nvSpPr>
        <p:spPr bwMode="auto">
          <a:xfrm>
            <a:off x="370681" y="5038312"/>
            <a:ext cx="57939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“winepress” into which they are to be cast is the place ordained for ages to be the locale of the last great conflict between Christ and Antichrist (</a:t>
            </a:r>
            <a:r>
              <a:rPr lang="en-US" altLang="en-US" sz="2000" b="1" i="1" dirty="0">
                <a:solidFill>
                  <a:srgbClr val="FFFF00"/>
                </a:solidFill>
                <a:latin typeface="Verdana" pitchFamily="34" charset="0"/>
              </a:rPr>
              <a:t>Joel 3:14</a:t>
            </a:r>
            <a:r>
              <a:rPr lang="en-US" altLang="en-US" sz="2000" b="1" i="1" dirty="0">
                <a:solidFill>
                  <a:srgbClr val="FFFFFF"/>
                </a:solidFill>
                <a:latin typeface="Verdana" pitchFamily="34" charset="0"/>
              </a:rPr>
              <a:t>).</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500" y="3608389"/>
            <a:ext cx="2874963"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2830" y="1354138"/>
            <a:ext cx="902117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86543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20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53D82EE-ACB4-42D8-AE8F-E66B081E697C}" type="slidenum">
              <a:rPr lang="en-US" altLang="en-US" sz="1000" b="1" smtClean="0">
                <a:solidFill>
                  <a:srgbClr val="FFFFFF"/>
                </a:solidFill>
                <a:latin typeface="Verdana" pitchFamily="34" charset="0"/>
              </a:rPr>
              <a:pPr eaLnBrk="1" hangingPunct="1">
                <a:spcBef>
                  <a:spcPct val="0"/>
                </a:spcBef>
                <a:buFontTx/>
                <a:buNone/>
              </a:pPr>
              <a:t>49</a:t>
            </a:fld>
            <a:endParaRPr lang="en-US" altLang="en-US" sz="1000" b="1" smtClean="0">
              <a:solidFill>
                <a:srgbClr val="FFFFFF"/>
              </a:solidFill>
              <a:latin typeface="Verdana" pitchFamily="34" charset="0"/>
            </a:endParaRPr>
          </a:p>
        </p:txBody>
      </p:sp>
      <p:cxnSp>
        <p:nvCxnSpPr>
          <p:cNvPr id="17920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7920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7920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7067E27-E685-4188-ADDD-86F1E456EA3C}"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79208" name="TextBox 12"/>
          <p:cNvSpPr txBox="1">
            <a:spLocks noChangeArrowheads="1"/>
          </p:cNvSpPr>
          <p:nvPr/>
        </p:nvSpPr>
        <p:spPr bwMode="auto">
          <a:xfrm>
            <a:off x="316705" y="1877347"/>
            <a:ext cx="604158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a:t>
            </a:r>
          </a:p>
        </p:txBody>
      </p:sp>
      <p:sp>
        <p:nvSpPr>
          <p:cNvPr id="14" name="TextBox 13"/>
          <p:cNvSpPr txBox="1">
            <a:spLocks noChangeArrowheads="1"/>
          </p:cNvSpPr>
          <p:nvPr/>
        </p:nvSpPr>
        <p:spPr bwMode="auto">
          <a:xfrm>
            <a:off x="316708" y="3516477"/>
            <a:ext cx="88304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As John looks forward in his vision toward the end of the tribulation period, he could hardly have anticipated the awful scene that eventually unfolds in his prophetic vision.</a:t>
            </a:r>
          </a:p>
        </p:txBody>
      </p:sp>
      <p:sp>
        <p:nvSpPr>
          <p:cNvPr id="12" name="TextBox 11"/>
          <p:cNvSpPr txBox="1">
            <a:spLocks noChangeArrowheads="1"/>
          </p:cNvSpPr>
          <p:nvPr/>
        </p:nvSpPr>
        <p:spPr bwMode="auto">
          <a:xfrm>
            <a:off x="316707" y="5724525"/>
            <a:ext cx="87804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bloodshed is so massive and so quick that the only apt comparison is the spurting of the juice from ripe fruit beneath the feet of the grape-</a:t>
            </a:r>
            <a:r>
              <a:rPr lang="en-US" altLang="en-US" sz="2000" b="1" i="1" dirty="0" err="1">
                <a:solidFill>
                  <a:srgbClr val="FFFFFF"/>
                </a:solidFill>
                <a:latin typeface="Verdana" pitchFamily="34" charset="0"/>
              </a:rPr>
              <a:t>tramplers</a:t>
            </a:r>
            <a:r>
              <a:rPr lang="en-US" altLang="en-US" sz="2000" b="1" i="1" dirty="0">
                <a:solidFill>
                  <a:srgbClr val="FFFFFF"/>
                </a:solidFill>
                <a:latin typeface="Verdana" pitchFamily="34" charset="0"/>
              </a:rPr>
              <a:t> in a winepress.</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323850" y="4522787"/>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Nothing less than the sudden spilling of the blood of all the unnumbered multitudes massed together in a great </a:t>
            </a:r>
            <a:r>
              <a:rPr lang="en-US" altLang="en-US" sz="2000" b="1" i="1" dirty="0" smtClean="0">
                <a:solidFill>
                  <a:srgbClr val="FFFFFF"/>
                </a:solidFill>
                <a:latin typeface="Verdana" pitchFamily="34" charset="0"/>
              </a:rPr>
              <a:t>body </a:t>
            </a:r>
            <a:r>
              <a:rPr lang="en-US" altLang="en-US" sz="2000" b="1" i="1" dirty="0">
                <a:solidFill>
                  <a:srgbClr val="FFFFFF"/>
                </a:solidFill>
                <a:latin typeface="Verdana" pitchFamily="34" charset="0"/>
              </a:rPr>
              <a:t>extending through the whole land of Israel is the terrible sight entrusted to him.</a:t>
            </a:r>
          </a:p>
        </p:txBody>
      </p:sp>
      <p:sp>
        <p:nvSpPr>
          <p:cNvPr id="3" name="TextBox 2"/>
          <p:cNvSpPr txBox="1"/>
          <p:nvPr/>
        </p:nvSpPr>
        <p:spPr>
          <a:xfrm>
            <a:off x="177420" y="1292692"/>
            <a:ext cx="8833229"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90" y="1877347"/>
            <a:ext cx="2138010" cy="169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5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33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E1DBCAD-14C3-4CB7-8D00-CCC330C2F453}" type="slidenum">
              <a:rPr lang="en-US" altLang="en-US" sz="1000" b="1" smtClean="0">
                <a:solidFill>
                  <a:srgbClr val="FFFFFF"/>
                </a:solidFill>
                <a:latin typeface="Verdana" pitchFamily="34" charset="0"/>
              </a:rPr>
              <a:pPr eaLnBrk="1" hangingPunct="1">
                <a:spcBef>
                  <a:spcPct val="0"/>
                </a:spcBef>
                <a:buFontTx/>
                <a:buNone/>
              </a:pPr>
              <a:t>5</a:t>
            </a:fld>
            <a:endParaRPr lang="en-US" altLang="en-US" sz="1000" b="1" dirty="0" smtClean="0">
              <a:solidFill>
                <a:srgbClr val="FFFFFF"/>
              </a:solidFill>
              <a:latin typeface="Verdana" pitchFamily="34" charset="0"/>
            </a:endParaRPr>
          </a:p>
        </p:txBody>
      </p:sp>
      <p:cxnSp>
        <p:nvCxnSpPr>
          <p:cNvPr id="1433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33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14 Lesson</a:t>
            </a:r>
          </a:p>
        </p:txBody>
      </p:sp>
      <p:sp>
        <p:nvSpPr>
          <p:cNvPr id="1433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33A59B-A4D3-4DED-9D6F-C0155D38CA52}"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dirty="0" smtClean="0">
              <a:solidFill>
                <a:prstClr val="white"/>
              </a:solidFill>
              <a:latin typeface="Verdana" pitchFamily="34" charset="0"/>
            </a:endParaRPr>
          </a:p>
        </p:txBody>
      </p:sp>
      <p:sp>
        <p:nvSpPr>
          <p:cNvPr id="19" name="TextBox 18"/>
          <p:cNvSpPr txBox="1">
            <a:spLocks noChangeArrowheads="1"/>
          </p:cNvSpPr>
          <p:nvPr/>
        </p:nvSpPr>
        <p:spPr bwMode="auto">
          <a:xfrm>
            <a:off x="647701" y="708025"/>
            <a:ext cx="6831272"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3368" name="TextBox 12"/>
          <p:cNvSpPr txBox="1">
            <a:spLocks noChangeArrowheads="1"/>
          </p:cNvSpPr>
          <p:nvPr/>
        </p:nvSpPr>
        <p:spPr bwMode="auto">
          <a:xfrm>
            <a:off x="539371" y="2048669"/>
            <a:ext cx="852068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 </a:t>
            </a:r>
            <a:r>
              <a:rPr lang="en-US" altLang="en-US" sz="2000" b="1" i="1" dirty="0">
                <a:solidFill>
                  <a:srgbClr val="FFFF00"/>
                </a:solidFill>
                <a:latin typeface="Verdana" pitchFamily="34" charset="0"/>
              </a:rPr>
              <a:t>And I looked, and lo, a Lamb </a:t>
            </a:r>
            <a:r>
              <a:rPr lang="en-US" altLang="en-US" sz="2000" b="1" i="1" dirty="0" smtClean="0">
                <a:solidFill>
                  <a:srgbClr val="FFFF00"/>
                </a:solidFill>
                <a:latin typeface="Verdana" pitchFamily="34" charset="0"/>
              </a:rPr>
              <a:t>                                        stood </a:t>
            </a:r>
            <a:r>
              <a:rPr lang="en-US" altLang="en-US" sz="2000" b="1" i="1" dirty="0">
                <a:solidFill>
                  <a:srgbClr val="FFFF00"/>
                </a:solidFill>
                <a:latin typeface="Verdana" pitchFamily="34" charset="0"/>
              </a:rPr>
              <a:t>on the mount Sion, and with him an </a:t>
            </a:r>
            <a:r>
              <a:rPr lang="en-US" altLang="en-US" sz="2000" b="1" i="1" dirty="0" smtClean="0">
                <a:solidFill>
                  <a:srgbClr val="FFFF00"/>
                </a:solidFill>
                <a:latin typeface="Verdana" pitchFamily="34" charset="0"/>
              </a:rPr>
              <a:t>                                        hundred forty </a:t>
            </a:r>
            <a:r>
              <a:rPr lang="en-US" altLang="en-US" sz="2000" b="1" i="1" dirty="0">
                <a:solidFill>
                  <a:srgbClr val="FFFF00"/>
                </a:solidFill>
                <a:latin typeface="Verdana" pitchFamily="34" charset="0"/>
              </a:rPr>
              <a:t>and four thousand, having his Father’s name written in their foreheads.</a:t>
            </a:r>
          </a:p>
        </p:txBody>
      </p:sp>
      <p:sp>
        <p:nvSpPr>
          <p:cNvPr id="12" name="TextBox 11"/>
          <p:cNvSpPr txBox="1">
            <a:spLocks noChangeArrowheads="1"/>
          </p:cNvSpPr>
          <p:nvPr/>
        </p:nvSpPr>
        <p:spPr bwMode="auto">
          <a:xfrm>
            <a:off x="552450" y="3555779"/>
            <a:ext cx="86836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Ten times John uses the formula: “And I looked” (or “saw” or “beheld”) and “lo” (or “behold”) (</a:t>
            </a:r>
            <a:r>
              <a:rPr lang="en-US" altLang="en-US" sz="2000" b="1" i="1" dirty="0">
                <a:solidFill>
                  <a:prstClr val="white"/>
                </a:solidFill>
                <a:latin typeface="Verdana" pitchFamily="34" charset="0"/>
              </a:rPr>
              <a:t>Revelation 4:1; 5:6; 6:2; 6:5, 6:8; 7:9; 14:1, 14:14; 15:5; 19:11).</a:t>
            </a:r>
          </a:p>
        </p:txBody>
      </p:sp>
      <p:sp>
        <p:nvSpPr>
          <p:cNvPr id="20" name="TextBox 19"/>
          <p:cNvSpPr txBox="1">
            <a:spLocks noChangeArrowheads="1"/>
          </p:cNvSpPr>
          <p:nvPr/>
        </p:nvSpPr>
        <p:spPr bwMode="auto">
          <a:xfrm>
            <a:off x="552450" y="4828242"/>
            <a:ext cx="8683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Lamb is there with them, in their midst, on the holy mountain of Zion </a:t>
            </a:r>
            <a:r>
              <a:rPr lang="en-US" altLang="en-US" sz="2000" b="1" i="1" dirty="0" err="1" smtClean="0">
                <a:solidFill>
                  <a:srgbClr val="FFFFFF"/>
                </a:solidFill>
                <a:latin typeface="Verdana" pitchFamily="34" charset="0"/>
              </a:rPr>
              <a:t>a.k.s</a:t>
            </a:r>
            <a:r>
              <a:rPr lang="en-US" altLang="en-US" sz="2000" b="1" i="1" dirty="0" smtClean="0">
                <a:solidFill>
                  <a:srgbClr val="FFFFFF"/>
                </a:solidFill>
                <a:latin typeface="Verdana" pitchFamily="34" charset="0"/>
              </a:rPr>
              <a:t>. “the </a:t>
            </a:r>
            <a:r>
              <a:rPr lang="en-US" altLang="en-US" sz="2000" b="1" i="1" dirty="0">
                <a:solidFill>
                  <a:srgbClr val="FFFFFF"/>
                </a:solidFill>
                <a:latin typeface="Verdana" pitchFamily="34" charset="0"/>
              </a:rPr>
              <a:t>City of David”, having come finally not only to claim, but also to possess, His own dominion.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44" y="914399"/>
            <a:ext cx="1935356" cy="1795463"/>
          </a:xfrm>
          <a:prstGeom prst="rect">
            <a:avLst/>
          </a:prstGeom>
          <a:solidFill>
            <a:schemeClr val="bg2">
              <a:lumMod val="75000"/>
            </a:schemeClr>
          </a:solidFill>
          <a:ln w="9525">
            <a:solidFill>
              <a:schemeClr val="tx1"/>
            </a:solidFill>
            <a:miter lim="800000"/>
            <a:headEnd/>
            <a:tailEnd/>
          </a:ln>
          <a:effectLst>
            <a:innerShdw blurRad="76200">
              <a:srgbClr val="000000"/>
            </a:innerShdw>
          </a:effectLst>
          <a:extLst/>
        </p:spPr>
      </p:pic>
      <p:sp>
        <p:nvSpPr>
          <p:cNvPr id="2" name="TextBox 1"/>
          <p:cNvSpPr txBox="1"/>
          <p:nvPr/>
        </p:nvSpPr>
        <p:spPr>
          <a:xfrm>
            <a:off x="1105469" y="1354138"/>
            <a:ext cx="6277969"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0904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900" decel="100000" fill="hold"/>
                                        <p:tgtEl>
                                          <p:spTgt spid="2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02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AD44C15-3CDF-4C91-937F-7E1CB0E1A8FE}" type="slidenum">
              <a:rPr lang="en-US" altLang="en-US" sz="1000" b="1" smtClean="0">
                <a:solidFill>
                  <a:srgbClr val="FFFFFF"/>
                </a:solidFill>
                <a:latin typeface="Verdana" pitchFamily="34" charset="0"/>
              </a:rPr>
              <a:pPr eaLnBrk="1" hangingPunct="1">
                <a:spcBef>
                  <a:spcPct val="0"/>
                </a:spcBef>
                <a:buFontTx/>
                <a:buNone/>
              </a:pPr>
              <a:t>50</a:t>
            </a:fld>
            <a:endParaRPr lang="en-US" altLang="en-US" sz="1000" b="1" smtClean="0">
              <a:solidFill>
                <a:srgbClr val="FFFFFF"/>
              </a:solidFill>
              <a:latin typeface="Verdana" pitchFamily="34" charset="0"/>
            </a:endParaRPr>
          </a:p>
        </p:txBody>
      </p:sp>
      <p:cxnSp>
        <p:nvCxnSpPr>
          <p:cNvPr id="18022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8022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8023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AFF3BD9-51D6-4F35-B5E9-B06EDB7B3985}"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80232" name="TextBox 12"/>
          <p:cNvSpPr txBox="1">
            <a:spLocks noChangeArrowheads="1"/>
          </p:cNvSpPr>
          <p:nvPr/>
        </p:nvSpPr>
        <p:spPr bwMode="auto">
          <a:xfrm>
            <a:off x="396081" y="1864959"/>
            <a:ext cx="8591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 </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300252" y="3187346"/>
            <a:ext cx="89405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The hordes of soldiers and civilians, their gaze transfixed on an amazing scene in the heavens, suddenly explode like bursting grapes, and the blood pours from a billion fountains.</a:t>
            </a:r>
          </a:p>
        </p:txBody>
      </p:sp>
      <p:sp>
        <p:nvSpPr>
          <p:cNvPr id="12" name="TextBox 11"/>
          <p:cNvSpPr txBox="1">
            <a:spLocks noChangeArrowheads="1"/>
          </p:cNvSpPr>
          <p:nvPr/>
        </p:nvSpPr>
        <p:spPr bwMode="auto">
          <a:xfrm>
            <a:off x="300253" y="5337032"/>
            <a:ext cx="882866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And when the blood suddenly bursts forth from the bodies of these multitudes, in addition to the blood of the horses on which they are mounted, the sea of humanity will become a sea of blood.</a:t>
            </a:r>
            <a:endParaRPr lang="en-US" altLang="en-US" sz="2000" b="1" i="1" dirty="0">
              <a:solidFill>
                <a:srgbClr val="FFFF00"/>
              </a:solidFill>
              <a:latin typeface="Verdana" pitchFamily="34" charset="0"/>
            </a:endParaRPr>
          </a:p>
        </p:txBody>
      </p:sp>
      <p:sp>
        <p:nvSpPr>
          <p:cNvPr id="15" name="TextBox 14"/>
          <p:cNvSpPr txBox="1">
            <a:spLocks noChangeArrowheads="1"/>
          </p:cNvSpPr>
          <p:nvPr/>
        </p:nvSpPr>
        <p:spPr bwMode="auto">
          <a:xfrm>
            <a:off x="300253" y="4549971"/>
            <a:ext cx="87583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vat of blood will extend for sixteen hundred furlongs, or a distance of approximately </a:t>
            </a:r>
            <a:r>
              <a:rPr lang="en-US" altLang="en-US" sz="2000" b="1" i="1" dirty="0" smtClean="0">
                <a:solidFill>
                  <a:srgbClr val="FFFFFF"/>
                </a:solidFill>
                <a:latin typeface="Verdana" pitchFamily="34" charset="0"/>
              </a:rPr>
              <a:t>200 </a:t>
            </a:r>
            <a:r>
              <a:rPr lang="en-US" altLang="en-US" sz="2000" b="1" i="1" dirty="0">
                <a:solidFill>
                  <a:srgbClr val="FFFFFF"/>
                </a:solidFill>
                <a:latin typeface="Verdana" pitchFamily="34" charset="0"/>
              </a:rPr>
              <a:t>miles.</a:t>
            </a:r>
          </a:p>
        </p:txBody>
      </p:sp>
      <p:sp>
        <p:nvSpPr>
          <p:cNvPr id="2" name="TextBox 1"/>
          <p:cNvSpPr txBox="1"/>
          <p:nvPr/>
        </p:nvSpPr>
        <p:spPr>
          <a:xfrm>
            <a:off x="204717" y="1341739"/>
            <a:ext cx="8878164"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11402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12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B110065-316B-47DD-8C9E-3AF31A46F408}" type="slidenum">
              <a:rPr lang="en-US" altLang="en-US" sz="1000" b="1" smtClean="0">
                <a:solidFill>
                  <a:srgbClr val="FFFFFF"/>
                </a:solidFill>
                <a:latin typeface="Verdana" pitchFamily="34" charset="0"/>
              </a:rPr>
              <a:pPr eaLnBrk="1" hangingPunct="1">
                <a:spcBef>
                  <a:spcPct val="0"/>
                </a:spcBef>
                <a:buFontTx/>
                <a:buNone/>
              </a:pPr>
              <a:t>51</a:t>
            </a:fld>
            <a:endParaRPr lang="en-US" altLang="en-US" sz="1000" b="1" smtClean="0">
              <a:solidFill>
                <a:srgbClr val="FFFFFF"/>
              </a:solidFill>
              <a:latin typeface="Verdana" pitchFamily="34" charset="0"/>
            </a:endParaRPr>
          </a:p>
        </p:txBody>
      </p:sp>
      <p:cxnSp>
        <p:nvCxnSpPr>
          <p:cNvPr id="18125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8125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8125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CC02742-2461-405C-BF37-BB1111408EA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81256" name="TextBox 12"/>
          <p:cNvSpPr txBox="1">
            <a:spLocks noChangeArrowheads="1"/>
          </p:cNvSpPr>
          <p:nvPr/>
        </p:nvSpPr>
        <p:spPr bwMode="auto">
          <a:xfrm>
            <a:off x="416825" y="1828752"/>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 </a:t>
            </a:r>
            <a:r>
              <a:rPr lang="en-US" altLang="en-US" sz="2000" b="1" i="1" dirty="0">
                <a:solidFill>
                  <a:prstClr val="white"/>
                </a:solidFill>
                <a:latin typeface="Verdana" pitchFamily="34" charset="0"/>
              </a:rPr>
              <a:t>(Cont'd)</a:t>
            </a:r>
          </a:p>
        </p:txBody>
      </p:sp>
      <p:sp>
        <p:nvSpPr>
          <p:cNvPr id="14" name="TextBox 13"/>
          <p:cNvSpPr txBox="1">
            <a:spLocks noChangeArrowheads="1"/>
          </p:cNvSpPr>
          <p:nvPr/>
        </p:nvSpPr>
        <p:spPr bwMode="auto">
          <a:xfrm>
            <a:off x="335816" y="3152727"/>
            <a:ext cx="88081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All of this will take place “without the city,” so that the Holy City itself will not be polluted with this bath of blood.</a:t>
            </a:r>
          </a:p>
        </p:txBody>
      </p:sp>
      <p:sp>
        <p:nvSpPr>
          <p:cNvPr id="15" name="TextBox 14"/>
          <p:cNvSpPr txBox="1">
            <a:spLocks noChangeArrowheads="1"/>
          </p:cNvSpPr>
          <p:nvPr/>
        </p:nvSpPr>
        <p:spPr bwMode="auto">
          <a:xfrm>
            <a:off x="335816" y="3860613"/>
            <a:ext cx="85915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great phalanx </a:t>
            </a:r>
            <a:r>
              <a:rPr lang="en-US" altLang="en-US" sz="2000" b="1" i="1" dirty="0" smtClean="0">
                <a:solidFill>
                  <a:srgbClr val="FFFFFF"/>
                </a:solidFill>
                <a:latin typeface="Verdana" pitchFamily="34" charset="0"/>
              </a:rPr>
              <a:t>(mass) will </a:t>
            </a:r>
            <a:r>
              <a:rPr lang="en-US" altLang="en-US" sz="2000" b="1" i="1" dirty="0">
                <a:solidFill>
                  <a:srgbClr val="FFFFFF"/>
                </a:solidFill>
                <a:latin typeface="Verdana" pitchFamily="34" charset="0"/>
              </a:rPr>
              <a:t>project deep into Edom, in fact, at least as far as the ancient Edomite stronghold of </a:t>
            </a:r>
            <a:r>
              <a:rPr lang="en-US" altLang="en-US" sz="2000" b="1" i="1" dirty="0" err="1">
                <a:solidFill>
                  <a:srgbClr val="FFFFFF"/>
                </a:solidFill>
                <a:latin typeface="Verdana" pitchFamily="34" charset="0"/>
              </a:rPr>
              <a:t>Bozrah</a:t>
            </a:r>
            <a:r>
              <a:rPr lang="en-US" altLang="en-US" sz="2000" b="1" i="1" dirty="0">
                <a:solidFill>
                  <a:srgbClr val="FFFFFF"/>
                </a:solidFill>
                <a:latin typeface="Verdana" pitchFamily="34" charset="0"/>
              </a:rPr>
              <a:t>.</a:t>
            </a:r>
          </a:p>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a:t>
            </a:r>
            <a:r>
              <a:rPr lang="en-US" altLang="en-US" sz="2000" b="1" i="1" dirty="0">
                <a:solidFill>
                  <a:srgbClr val="FFFFFF"/>
                </a:solidFill>
                <a:latin typeface="Verdana" pitchFamily="34" charset="0"/>
              </a:rPr>
              <a:t>	On the north it will extend to and beyond the great plains of Esdraelon, or the valley of </a:t>
            </a:r>
            <a:r>
              <a:rPr lang="en-US" altLang="en-US" sz="2000" b="1" i="1" dirty="0" err="1">
                <a:solidFill>
                  <a:srgbClr val="FFFFFF"/>
                </a:solidFill>
                <a:latin typeface="Verdana" pitchFamily="34" charset="0"/>
              </a:rPr>
              <a:t>Jezreel</a:t>
            </a:r>
            <a:r>
              <a:rPr lang="en-US" altLang="en-US" sz="2000" b="1" i="1" dirty="0">
                <a:solidFill>
                  <a:srgbClr val="FFFFFF"/>
                </a:solidFill>
                <a:latin typeface="Verdana" pitchFamily="34" charset="0"/>
              </a:rPr>
              <a:t>, near the town of Megiddo.</a:t>
            </a:r>
          </a:p>
          <a:p>
            <a:pPr defTabSz="457200" eaLnBrk="1" fontAlgn="base" hangingPunct="1">
              <a:spcBef>
                <a:spcPct val="0"/>
              </a:spcBef>
              <a:spcAft>
                <a:spcPct val="0"/>
              </a:spcAft>
              <a:buClr>
                <a:srgbClr val="FFFF00"/>
              </a:buClr>
              <a:buFont typeface="Arial" pitchFamily="34" charset="0"/>
              <a:buNone/>
            </a:pPr>
            <a:r>
              <a:rPr lang="en-US" altLang="en-US" sz="1800" b="1" i="1" dirty="0">
                <a:solidFill>
                  <a:srgbClr val="FFFFFF"/>
                </a:solidFill>
                <a:latin typeface="Verdana" pitchFamily="34" charset="0"/>
              </a:rPr>
              <a:t>   </a:t>
            </a:r>
            <a:r>
              <a:rPr lang="en-US" altLang="en-US" sz="1800" b="1" i="1" dirty="0" smtClean="0">
                <a:solidFill>
                  <a:srgbClr val="FFFFFF"/>
                </a:solidFill>
                <a:latin typeface="Verdana" pitchFamily="34" charset="0"/>
              </a:rPr>
              <a:t>•</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center of the phalanx will be concentrated in the </a:t>
            </a:r>
            <a:r>
              <a:rPr lang="en-US" altLang="en-US" sz="2000" b="1" i="1" dirty="0" err="1">
                <a:solidFill>
                  <a:srgbClr val="FFFFFF"/>
                </a:solidFill>
                <a:latin typeface="Verdana" pitchFamily="34" charset="0"/>
              </a:rPr>
              <a:t>Judaean</a:t>
            </a:r>
            <a:r>
              <a:rPr lang="en-US" altLang="en-US" sz="2000" b="1" i="1" dirty="0">
                <a:solidFill>
                  <a:srgbClr val="FFFFFF"/>
                </a:solidFill>
                <a:latin typeface="Verdana" pitchFamily="34" charset="0"/>
              </a:rPr>
              <a:t> wilderness opposite Jerusalem, called in Scripture “the valley of Jehoshaphat.”</a:t>
            </a:r>
          </a:p>
        </p:txBody>
      </p:sp>
      <p:sp>
        <p:nvSpPr>
          <p:cNvPr id="2" name="TextBox 1"/>
          <p:cNvSpPr txBox="1"/>
          <p:nvPr/>
        </p:nvSpPr>
        <p:spPr>
          <a:xfrm>
            <a:off x="81886" y="1305532"/>
            <a:ext cx="898022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405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heel(1)">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heel(1)">
                                      <p:cBhvr>
                                        <p:cTn id="12" dur="2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heel(1)">
                                      <p:cBhvr>
                                        <p:cTn id="17" dur="20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heel(1)">
                                      <p:cBhvr>
                                        <p:cTn id="22" dur="2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12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B110065-316B-47DD-8C9E-3AF31A46F408}" type="slidenum">
              <a:rPr lang="en-US" altLang="en-US" sz="1000" b="1" smtClean="0">
                <a:solidFill>
                  <a:srgbClr val="FFFFFF"/>
                </a:solidFill>
                <a:latin typeface="Verdana" pitchFamily="34" charset="0"/>
              </a:rPr>
              <a:pPr eaLnBrk="1" hangingPunct="1">
                <a:spcBef>
                  <a:spcPct val="0"/>
                </a:spcBef>
                <a:buFontTx/>
                <a:buNone/>
              </a:pPr>
              <a:t>52</a:t>
            </a:fld>
            <a:endParaRPr lang="en-US" altLang="en-US" sz="1000" b="1" smtClean="0">
              <a:solidFill>
                <a:srgbClr val="FFFFFF"/>
              </a:solidFill>
              <a:latin typeface="Verdana" pitchFamily="34" charset="0"/>
            </a:endParaRPr>
          </a:p>
        </p:txBody>
      </p:sp>
      <p:cxnSp>
        <p:nvCxnSpPr>
          <p:cNvPr id="18125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8125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8125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CC02742-2461-405C-BF37-BB1111408EAF}"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81256" name="TextBox 12"/>
          <p:cNvSpPr txBox="1">
            <a:spLocks noChangeArrowheads="1"/>
          </p:cNvSpPr>
          <p:nvPr/>
        </p:nvSpPr>
        <p:spPr bwMode="auto">
          <a:xfrm>
            <a:off x="371475" y="2016125"/>
            <a:ext cx="859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 </a:t>
            </a:r>
            <a:r>
              <a:rPr lang="en-US" altLang="en-US" sz="2000" b="1" i="1" dirty="0">
                <a:solidFill>
                  <a:prstClr val="white"/>
                </a:solidFill>
                <a:latin typeface="Verdana" pitchFamily="34" charset="0"/>
              </a:rPr>
              <a:t>(Cont'd)</a:t>
            </a:r>
          </a:p>
        </p:txBody>
      </p:sp>
      <p:sp>
        <p:nvSpPr>
          <p:cNvPr id="12" name="TextBox 11"/>
          <p:cNvSpPr txBox="1">
            <a:spLocks noChangeArrowheads="1"/>
          </p:cNvSpPr>
          <p:nvPr/>
        </p:nvSpPr>
        <p:spPr bwMode="auto">
          <a:xfrm>
            <a:off x="457200" y="3538561"/>
            <a:ext cx="8343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this great valley in which the blood </a:t>
            </a:r>
            <a:r>
              <a:rPr lang="en-US" altLang="en-US" sz="2000" b="1" i="1" dirty="0" smtClean="0">
                <a:solidFill>
                  <a:srgbClr val="FFFFFF"/>
                </a:solidFill>
                <a:latin typeface="Verdana" pitchFamily="34" charset="0"/>
              </a:rPr>
              <a:t>flows, </a:t>
            </a:r>
            <a:r>
              <a:rPr lang="en-US" altLang="en-US" sz="2000" b="1" i="1" dirty="0">
                <a:solidFill>
                  <a:srgbClr val="FFFFFF"/>
                </a:solidFill>
                <a:latin typeface="Verdana" pitchFamily="34" charset="0"/>
              </a:rPr>
              <a:t>at its center, </a:t>
            </a:r>
            <a:r>
              <a:rPr lang="en-US" altLang="en-US" sz="2000" b="1" i="1" dirty="0" smtClean="0">
                <a:solidFill>
                  <a:srgbClr val="FFFFFF"/>
                </a:solidFill>
                <a:latin typeface="Verdana" pitchFamily="34" charset="0"/>
              </a:rPr>
              <a:t>will reach </a:t>
            </a:r>
            <a:r>
              <a:rPr lang="en-US" altLang="en-US" sz="2000" b="1" i="1" dirty="0">
                <a:solidFill>
                  <a:srgbClr val="FFFFFF"/>
                </a:solidFill>
                <a:latin typeface="Verdana" pitchFamily="34" charset="0"/>
              </a:rPr>
              <a:t>the bridles of the horses (</a:t>
            </a:r>
            <a:r>
              <a:rPr lang="en-US" altLang="en-US" sz="2000" b="1" i="1" dirty="0">
                <a:solidFill>
                  <a:srgbClr val="FFFF00"/>
                </a:solidFill>
                <a:latin typeface="Verdana" pitchFamily="34" charset="0"/>
              </a:rPr>
              <a:t>Isaiah 34:6; 63:1-4; Revelation 16:14-16; 19:13-15; Joel 3:12-13</a:t>
            </a:r>
            <a:r>
              <a:rPr lang="en-US" altLang="en-US" sz="2000" b="1" i="1" dirty="0">
                <a:solidFill>
                  <a:srgbClr val="FFFFFF"/>
                </a:solidFill>
                <a:latin typeface="Verdana" pitchFamily="34" charset="0"/>
              </a:rPr>
              <a:t>).</a:t>
            </a:r>
            <a:endParaRPr lang="en-US" altLang="en-US" sz="2000" b="1" i="1" dirty="0">
              <a:solidFill>
                <a:srgbClr val="FFFF00"/>
              </a:solidFill>
              <a:latin typeface="Verdana" pitchFamily="34" charset="0"/>
            </a:endParaRPr>
          </a:p>
        </p:txBody>
      </p:sp>
      <p:sp>
        <p:nvSpPr>
          <p:cNvPr id="2" name="TextBox 1"/>
          <p:cNvSpPr txBox="1"/>
          <p:nvPr/>
        </p:nvSpPr>
        <p:spPr>
          <a:xfrm>
            <a:off x="163773" y="1354138"/>
            <a:ext cx="879925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030" y="4543594"/>
            <a:ext cx="3816856" cy="231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35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22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598EDC4-84E2-4605-98C1-EA8653335206}" type="slidenum">
              <a:rPr lang="en-US" altLang="en-US" sz="1000" b="1" smtClean="0">
                <a:solidFill>
                  <a:srgbClr val="FFFFFF"/>
                </a:solidFill>
                <a:latin typeface="Verdana" pitchFamily="34" charset="0"/>
              </a:rPr>
              <a:pPr eaLnBrk="1" hangingPunct="1">
                <a:spcBef>
                  <a:spcPct val="0"/>
                </a:spcBef>
                <a:buFontTx/>
                <a:buNone/>
              </a:pPr>
              <a:t>53</a:t>
            </a:fld>
            <a:endParaRPr lang="en-US" altLang="en-US" sz="1000" b="1" smtClean="0">
              <a:solidFill>
                <a:srgbClr val="FFFFFF"/>
              </a:solidFill>
              <a:latin typeface="Verdana" pitchFamily="34" charset="0"/>
            </a:endParaRPr>
          </a:p>
        </p:txBody>
      </p:sp>
      <p:cxnSp>
        <p:nvCxnSpPr>
          <p:cNvPr id="18227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8227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8227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4E3103E-9225-41A7-91D8-3E2060684474}"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82280" name="TextBox 12"/>
          <p:cNvSpPr txBox="1">
            <a:spLocks noChangeArrowheads="1"/>
          </p:cNvSpPr>
          <p:nvPr/>
        </p:nvSpPr>
        <p:spPr bwMode="auto">
          <a:xfrm>
            <a:off x="224904" y="2316185"/>
            <a:ext cx="56647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 </a:t>
            </a:r>
            <a:r>
              <a:rPr lang="en-US" altLang="en-US" sz="2000" b="1" i="1" dirty="0">
                <a:solidFill>
                  <a:prstClr val="white"/>
                </a:solidFill>
                <a:latin typeface="Verdana" pitchFamily="34" charset="0"/>
              </a:rPr>
              <a:t>(Cont'd)</a:t>
            </a:r>
          </a:p>
        </p:txBody>
      </p:sp>
      <p:sp>
        <p:nvSpPr>
          <p:cNvPr id="18" name="TextBox 17"/>
          <p:cNvSpPr txBox="1">
            <a:spLocks noChangeArrowheads="1"/>
          </p:cNvSpPr>
          <p:nvPr/>
        </p:nvSpPr>
        <p:spPr bwMode="auto">
          <a:xfrm>
            <a:off x="379412" y="5457019"/>
            <a:ext cx="8842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evident that something of great </a:t>
            </a:r>
            <a:r>
              <a:rPr lang="en-US" altLang="en-US" sz="2000" b="1" i="1" dirty="0" smtClean="0">
                <a:solidFill>
                  <a:srgbClr val="FFFFFF"/>
                </a:solidFill>
                <a:latin typeface="Verdana" pitchFamily="34" charset="0"/>
              </a:rPr>
              <a:t>magnitude </a:t>
            </a:r>
            <a:r>
              <a:rPr lang="en-US" altLang="en-US" sz="2000" b="1" i="1" dirty="0">
                <a:solidFill>
                  <a:srgbClr val="FFFFFF"/>
                </a:solidFill>
                <a:latin typeface="Verdana" pitchFamily="34" charset="0"/>
              </a:rPr>
              <a:t>has happened in Jerusalem since the installation of the beast’s image in the holy place at the middle of the tribulation.</a:t>
            </a:r>
          </a:p>
        </p:txBody>
      </p:sp>
      <p:sp>
        <p:nvSpPr>
          <p:cNvPr id="15" name="TextBox 14"/>
          <p:cNvSpPr txBox="1">
            <a:spLocks noChangeArrowheads="1"/>
          </p:cNvSpPr>
          <p:nvPr/>
        </p:nvSpPr>
        <p:spPr bwMode="auto">
          <a:xfrm>
            <a:off x="379412" y="4500800"/>
            <a:ext cx="89979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what is the occasion for such an unprecedented assemblage of the armies of the earth in the Holy Land?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16185"/>
            <a:ext cx="3009900" cy="202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4904" y="1476261"/>
            <a:ext cx="8884692"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67674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p:cTn id="1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329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53B4899-36FA-4ECD-B0B8-BB62FD535DFD}" type="slidenum">
              <a:rPr lang="en-US" altLang="en-US" sz="1000" b="1" smtClean="0">
                <a:solidFill>
                  <a:srgbClr val="FFFFFF"/>
                </a:solidFill>
                <a:latin typeface="Verdana" pitchFamily="34" charset="0"/>
              </a:rPr>
              <a:pPr eaLnBrk="1" hangingPunct="1">
                <a:spcBef>
                  <a:spcPct val="0"/>
                </a:spcBef>
                <a:buFontTx/>
                <a:buNone/>
              </a:pPr>
              <a:t>54</a:t>
            </a:fld>
            <a:endParaRPr lang="en-US" altLang="en-US" sz="1000" b="1" smtClean="0">
              <a:solidFill>
                <a:srgbClr val="FFFFFF"/>
              </a:solidFill>
              <a:latin typeface="Verdana" pitchFamily="34" charset="0"/>
            </a:endParaRPr>
          </a:p>
        </p:txBody>
      </p:sp>
      <p:cxnSp>
        <p:nvCxnSpPr>
          <p:cNvPr id="183299"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8330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8330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D351428-0094-42FC-974E-386D22A9F641}"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83304" name="TextBox 12"/>
          <p:cNvSpPr txBox="1">
            <a:spLocks noChangeArrowheads="1"/>
          </p:cNvSpPr>
          <p:nvPr/>
        </p:nvSpPr>
        <p:spPr bwMode="auto">
          <a:xfrm>
            <a:off x="372044" y="1760633"/>
            <a:ext cx="85915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14:20. </a:t>
            </a:r>
            <a:r>
              <a:rPr lang="en-US" altLang="en-US" sz="2000" b="1" i="1" dirty="0">
                <a:solidFill>
                  <a:srgbClr val="FFFF00"/>
                </a:solidFill>
                <a:latin typeface="Verdana" pitchFamily="34" charset="0"/>
              </a:rPr>
              <a:t>And the winepress was trodden without the city, and blood came out of the winepress, even unto the horse bridles, by the space of a thousand and six hundred furlongs. </a:t>
            </a:r>
            <a:r>
              <a:rPr lang="en-US" altLang="en-US" sz="2000" b="1" i="1" dirty="0">
                <a:solidFill>
                  <a:prstClr val="white"/>
                </a:solidFill>
                <a:latin typeface="Verdana" pitchFamily="34" charset="0"/>
              </a:rPr>
              <a:t>(Cont'd)</a:t>
            </a:r>
          </a:p>
        </p:txBody>
      </p:sp>
      <p:sp>
        <p:nvSpPr>
          <p:cNvPr id="15" name="TextBox 14"/>
          <p:cNvSpPr txBox="1">
            <a:spLocks noChangeArrowheads="1"/>
          </p:cNvSpPr>
          <p:nvPr/>
        </p:nvSpPr>
        <p:spPr bwMode="auto">
          <a:xfrm>
            <a:off x="259307" y="4521318"/>
            <a:ext cx="90021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Perhaps (and this is only a </a:t>
            </a:r>
            <a:r>
              <a:rPr lang="en-US" altLang="en-US" sz="2000" b="1" i="1" dirty="0" smtClean="0">
                <a:solidFill>
                  <a:srgbClr val="FFFFFF"/>
                </a:solidFill>
                <a:latin typeface="Verdana" pitchFamily="34" charset="0"/>
              </a:rPr>
              <a:t>speculation) </a:t>
            </a:r>
            <a:r>
              <a:rPr lang="en-US" altLang="en-US" sz="2000" b="1" i="1" dirty="0">
                <a:solidFill>
                  <a:srgbClr val="FFFFFF"/>
                </a:solidFill>
                <a:latin typeface="Verdana" pitchFamily="34" charset="0"/>
              </a:rPr>
              <a:t>the 144,000, after teaching their people in the wilderness for almost three-and-a-half years, preparing them for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coming of their Messiah, return to </a:t>
            </a:r>
            <a:r>
              <a:rPr lang="en-US" altLang="en-US" sz="2000" b="1" i="1" dirty="0" smtClean="0">
                <a:solidFill>
                  <a:srgbClr val="FFFFFF"/>
                </a:solidFill>
                <a:latin typeface="Verdana" pitchFamily="34" charset="0"/>
              </a:rPr>
              <a:t>                                                    Jerusalem </a:t>
            </a:r>
            <a:r>
              <a:rPr lang="en-US" altLang="en-US" sz="2000" b="1" i="1" dirty="0">
                <a:solidFill>
                  <a:srgbClr val="FFFFFF"/>
                </a:solidFill>
                <a:latin typeface="Verdana" pitchFamily="34" charset="0"/>
              </a:rPr>
              <a:t>to meet Him there when </a:t>
            </a:r>
            <a:r>
              <a:rPr lang="en-US" altLang="en-US" sz="2000" b="1" i="1" dirty="0" smtClean="0">
                <a:solidFill>
                  <a:srgbClr val="FFFFFF"/>
                </a:solidFill>
                <a:latin typeface="Verdana" pitchFamily="34" charset="0"/>
              </a:rPr>
              <a:t>He                                                </a:t>
            </a:r>
            <a:r>
              <a:rPr lang="en-US" altLang="en-US" sz="2000" b="1" i="1" dirty="0">
                <a:solidFill>
                  <a:srgbClr val="FFFFFF"/>
                </a:solidFill>
                <a:latin typeface="Verdana" pitchFamily="34" charset="0"/>
              </a:rPr>
              <a:t>comes.</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5172500"/>
            <a:ext cx="3124200" cy="152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9307" y="3084395"/>
            <a:ext cx="8884694" cy="1323439"/>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Although </a:t>
            </a:r>
            <a:r>
              <a:rPr lang="en-US" altLang="en-US" sz="2000" b="1" i="1" dirty="0">
                <a:solidFill>
                  <a:srgbClr val="FFFFFF"/>
                </a:solidFill>
                <a:latin typeface="Verdana" pitchFamily="34" charset="0"/>
                <a:ea typeface="MS PGothic" pitchFamily="34" charset="-128"/>
              </a:rPr>
              <a:t>the Scriptures are not explicit as to how this will all be accomplished, the vision of the 144,000 Israelites on Mount Zion with which this chapter began implies that their return to Jerusalem has something to do with it.</a:t>
            </a:r>
          </a:p>
        </p:txBody>
      </p:sp>
      <p:sp>
        <p:nvSpPr>
          <p:cNvPr id="3" name="TextBox 2"/>
          <p:cNvSpPr txBox="1"/>
          <p:nvPr/>
        </p:nvSpPr>
        <p:spPr>
          <a:xfrm>
            <a:off x="108045" y="1273823"/>
            <a:ext cx="8813468"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Second Three Angles: The Harvest Of Wrath</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96060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circle(in)">
                                      <p:cBhvr>
                                        <p:cTn id="18"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58EDB3-B65D-432F-8131-6C437CFCA197}"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73E0ED-D862-4E64-AA75-9C8C06AAD60D}" type="slidenum">
              <a:rPr lang="en-US" altLang="en-US" sz="1000" b="1" smtClean="0">
                <a:solidFill>
                  <a:srgbClr val="FFFFFF"/>
                </a:solidFill>
                <a:latin typeface="Verdana" pitchFamily="34" charset="0"/>
              </a:rPr>
              <a:pPr eaLnBrk="1" hangingPunct="1">
                <a:spcBef>
                  <a:spcPct val="0"/>
                </a:spcBef>
                <a:buFontTx/>
                <a:buNone/>
              </a:pPr>
              <a:t>55</a:t>
            </a:fld>
            <a:endParaRPr lang="en-US" altLang="en-US" sz="1000" b="1" smtClean="0">
              <a:solidFill>
                <a:srgbClr val="FFFFFF"/>
              </a:solidFill>
              <a:latin typeface="Verdana" pitchFamily="34" charset="0"/>
            </a:endParaRPr>
          </a:p>
        </p:txBody>
      </p:sp>
      <p:sp>
        <p:nvSpPr>
          <p:cNvPr id="3" name="TextBox 2"/>
          <p:cNvSpPr txBox="1"/>
          <p:nvPr/>
        </p:nvSpPr>
        <p:spPr>
          <a:xfrm>
            <a:off x="1004455" y="1524000"/>
            <a:ext cx="7315200" cy="4524315"/>
          </a:xfrm>
          <a:prstGeom prst="rect">
            <a:avLst/>
          </a:prstGeom>
          <a:solidFill>
            <a:schemeClr val="accent2"/>
          </a:solidFill>
        </p:spPr>
        <p:txBody>
          <a:bodyPr wrap="square" rtlCol="0">
            <a:spAutoFit/>
          </a:bodyPr>
          <a:lstStyle/>
          <a:p>
            <a:pPr algn="ct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THIS CONCLUDES REVELATION </a:t>
            </a: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14</a:t>
            </a:r>
            <a:endPar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endParaRPr>
          </a:p>
        </p:txBody>
      </p:sp>
    </p:spTree>
    <p:extLst>
      <p:ext uri="{BB962C8B-B14F-4D97-AF65-F5344CB8AC3E}">
        <p14:creationId xmlns:p14="http://schemas.microsoft.com/office/powerpoint/2010/main" val="1736129969"/>
      </p:ext>
    </p:extLst>
  </p:cSld>
  <p:clrMapOvr>
    <a:masterClrMapping/>
  </p:clrMapOvr>
  <p:transition spd="slow">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33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E1DBCAD-14C3-4CB7-8D00-CCC330C2F453}" type="slidenum">
              <a:rPr lang="en-US" altLang="en-US" sz="1000" b="1" smtClean="0">
                <a:solidFill>
                  <a:srgbClr val="FFFFFF"/>
                </a:solidFill>
                <a:latin typeface="Verdana" pitchFamily="34" charset="0"/>
              </a:rPr>
              <a:pPr eaLnBrk="1" hangingPunct="1">
                <a:spcBef>
                  <a:spcPct val="0"/>
                </a:spcBef>
                <a:buFontTx/>
                <a:buNone/>
              </a:pPr>
              <a:t>6</a:t>
            </a:fld>
            <a:endParaRPr lang="en-US" altLang="en-US" sz="1000" b="1" dirty="0" smtClean="0">
              <a:solidFill>
                <a:srgbClr val="FFFFFF"/>
              </a:solidFill>
              <a:latin typeface="Verdana" pitchFamily="34" charset="0"/>
            </a:endParaRPr>
          </a:p>
        </p:txBody>
      </p:sp>
      <p:cxnSp>
        <p:nvCxnSpPr>
          <p:cNvPr id="143363"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336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14 Lesson</a:t>
            </a:r>
          </a:p>
        </p:txBody>
      </p:sp>
      <p:sp>
        <p:nvSpPr>
          <p:cNvPr id="14336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33A59B-A4D3-4DED-9D6F-C0155D38CA52}"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dirty="0" smtClean="0">
              <a:solidFill>
                <a:prstClr val="white"/>
              </a:solidFill>
              <a:latin typeface="Verdana" pitchFamily="34" charset="0"/>
            </a:endParaRPr>
          </a:p>
        </p:txBody>
      </p:sp>
      <p:sp>
        <p:nvSpPr>
          <p:cNvPr id="19" name="TextBox 18"/>
          <p:cNvSpPr txBox="1">
            <a:spLocks noChangeArrowheads="1"/>
          </p:cNvSpPr>
          <p:nvPr/>
        </p:nvSpPr>
        <p:spPr bwMode="auto">
          <a:xfrm>
            <a:off x="647701" y="708025"/>
            <a:ext cx="6831272"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3368" name="TextBox 12"/>
          <p:cNvSpPr txBox="1">
            <a:spLocks noChangeArrowheads="1"/>
          </p:cNvSpPr>
          <p:nvPr/>
        </p:nvSpPr>
        <p:spPr bwMode="auto">
          <a:xfrm>
            <a:off x="457201" y="2148729"/>
            <a:ext cx="846843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 </a:t>
            </a:r>
            <a:r>
              <a:rPr lang="en-US" altLang="en-US" sz="2000" b="1" i="1" dirty="0">
                <a:solidFill>
                  <a:srgbClr val="FFFF00"/>
                </a:solidFill>
                <a:latin typeface="Verdana" pitchFamily="34" charset="0"/>
              </a:rPr>
              <a:t>And I looked, and lo, a Lamb stood on the mount Sion, and with him an hundred forty and four thousand, having his Father’s name written in their foreheads</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18" name="TextBox 17"/>
          <p:cNvSpPr txBox="1">
            <a:spLocks noChangeArrowheads="1"/>
          </p:cNvSpPr>
          <p:nvPr/>
        </p:nvSpPr>
        <p:spPr bwMode="auto">
          <a:xfrm>
            <a:off x="457201" y="3659852"/>
            <a:ext cx="846843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Many commentators spiritualize this passage, taking it to be a vision of heaven and glorified saints.  The fact is, however, that Zion (or Sion) always refers in Scripture either to the actual mountain on which Jerusalem was built, or to Jerusalem herself personified.</a:t>
            </a:r>
          </a:p>
        </p:txBody>
      </p:sp>
      <p:sp>
        <p:nvSpPr>
          <p:cNvPr id="2" name="TextBox 1"/>
          <p:cNvSpPr txBox="1"/>
          <p:nvPr/>
        </p:nvSpPr>
        <p:spPr>
          <a:xfrm>
            <a:off x="1105469" y="1354138"/>
            <a:ext cx="6277969"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
        <p:nvSpPr>
          <p:cNvPr id="3" name="TextBox 2"/>
          <p:cNvSpPr txBox="1"/>
          <p:nvPr/>
        </p:nvSpPr>
        <p:spPr>
          <a:xfrm>
            <a:off x="457200" y="5477212"/>
            <a:ext cx="8153400"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This generalization probably even applies to </a:t>
            </a:r>
            <a:r>
              <a:rPr lang="en-US" altLang="en-US" sz="2000" b="1" i="1" dirty="0">
                <a:solidFill>
                  <a:prstClr val="white"/>
                </a:solidFill>
                <a:latin typeface="Verdana" pitchFamily="34" charset="0"/>
                <a:ea typeface="MS PGothic" pitchFamily="34" charset="-128"/>
              </a:rPr>
              <a:t>Hebrews 12:22-24</a:t>
            </a:r>
            <a:r>
              <a:rPr lang="en-US" altLang="en-US" sz="2000" b="1" i="1" dirty="0">
                <a:solidFill>
                  <a:srgbClr val="FFFFFF"/>
                </a:solidFill>
                <a:latin typeface="Verdana" pitchFamily="34" charset="0"/>
                <a:ea typeface="MS PGothic" pitchFamily="34" charset="-128"/>
              </a:rPr>
              <a:t>, a passage often interpreted to refer to heaven.</a:t>
            </a:r>
          </a:p>
        </p:txBody>
      </p:sp>
    </p:spTree>
    <p:extLst>
      <p:ext uri="{BB962C8B-B14F-4D97-AF65-F5344CB8AC3E}">
        <p14:creationId xmlns:p14="http://schemas.microsoft.com/office/powerpoint/2010/main" val="330082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heel(1)">
                                      <p:cBhvr>
                                        <p:cTn id="7" dur="2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43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140CF80-F003-44E1-BC02-825E178064FC}" type="slidenum">
              <a:rPr lang="en-US" altLang="en-US" sz="1000" b="1" smtClean="0">
                <a:solidFill>
                  <a:srgbClr val="FFFFFF"/>
                </a:solidFill>
                <a:latin typeface="Verdana" pitchFamily="34" charset="0"/>
              </a:rPr>
              <a:pPr eaLnBrk="1" hangingPunct="1">
                <a:spcBef>
                  <a:spcPct val="0"/>
                </a:spcBef>
                <a:buFontTx/>
                <a:buNone/>
              </a:pPr>
              <a:t>7</a:t>
            </a:fld>
            <a:endParaRPr lang="en-US" altLang="en-US" sz="1000" b="1" dirty="0" smtClean="0">
              <a:solidFill>
                <a:srgbClr val="FFFFFF"/>
              </a:solidFill>
              <a:latin typeface="Verdana" pitchFamily="34" charset="0"/>
            </a:endParaRPr>
          </a:p>
        </p:txBody>
      </p:sp>
      <p:cxnSp>
        <p:nvCxnSpPr>
          <p:cNvPr id="144387"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438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14 Lesson</a:t>
            </a:r>
          </a:p>
        </p:txBody>
      </p:sp>
      <p:sp>
        <p:nvSpPr>
          <p:cNvPr id="14439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CE7BB07-D181-470D-94FA-B60993529D64}" type="datetime1">
              <a:rPr lang="en-US" altLang="en-US" sz="1000" b="1" smtClean="0">
                <a:solidFill>
                  <a:srgbClr val="FFFFFF"/>
                </a:solidFill>
                <a:latin typeface="Verdana" pitchFamily="34" charset="0"/>
              </a:rPr>
              <a:pPr eaLnBrk="1" hangingPunct="1">
                <a:spcBef>
                  <a:spcPct val="0"/>
                </a:spcBef>
                <a:buFontTx/>
                <a:buNone/>
              </a:pPr>
              <a:t>3/20/2022</a:t>
            </a:fld>
            <a:endParaRPr lang="en-US" altLang="en-US" sz="1000" b="1" dirty="0" smtClean="0">
              <a:solidFill>
                <a:srgbClr val="FFFFFF"/>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4392" name="TextBox 12"/>
          <p:cNvSpPr txBox="1">
            <a:spLocks noChangeArrowheads="1"/>
          </p:cNvSpPr>
          <p:nvPr/>
        </p:nvSpPr>
        <p:spPr bwMode="auto">
          <a:xfrm>
            <a:off x="328612" y="1879941"/>
            <a:ext cx="8486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14:1. </a:t>
            </a:r>
            <a:r>
              <a:rPr lang="en-US" altLang="en-US" sz="2000" b="1" i="1" dirty="0">
                <a:solidFill>
                  <a:srgbClr val="FFFF00"/>
                </a:solidFill>
                <a:latin typeface="Verdana" pitchFamily="34" charset="0"/>
              </a:rPr>
              <a:t>And I looked, and lo, a Lamb stood on the mount Sion, and with him an hundred forty and four thousand, having his Father’s name written in their foreheads. </a:t>
            </a:r>
            <a:r>
              <a:rPr lang="en-US" altLang="en-US" sz="2000" b="1" i="1" dirty="0">
                <a:solidFill>
                  <a:prstClr val="white"/>
                </a:solidFill>
                <a:latin typeface="Verdana" pitchFamily="34" charset="0"/>
              </a:rPr>
              <a:t>(Cont’d)</a:t>
            </a:r>
          </a:p>
        </p:txBody>
      </p:sp>
      <p:sp>
        <p:nvSpPr>
          <p:cNvPr id="18" name="TextBox 17"/>
          <p:cNvSpPr txBox="1">
            <a:spLocks noChangeArrowheads="1"/>
          </p:cNvSpPr>
          <p:nvPr/>
        </p:nvSpPr>
        <p:spPr bwMode="auto">
          <a:xfrm>
            <a:off x="328612" y="4319471"/>
            <a:ext cx="8705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Thus, both </a:t>
            </a:r>
            <a:r>
              <a:rPr lang="en-US" altLang="en-US" sz="2000" b="1" i="1" dirty="0">
                <a:solidFill>
                  <a:srgbClr val="FFFF00"/>
                </a:solidFill>
                <a:latin typeface="Verdana" pitchFamily="34" charset="0"/>
              </a:rPr>
              <a:t>Hebrews 12:22-24 and Revelation 14:1-5 </a:t>
            </a:r>
            <a:r>
              <a:rPr lang="en-US" altLang="en-US" sz="2000" b="1" i="1" dirty="0">
                <a:solidFill>
                  <a:srgbClr val="FFFFFF"/>
                </a:solidFill>
                <a:latin typeface="Verdana" pitchFamily="34" charset="0"/>
              </a:rPr>
              <a:t>refer to the great future gathering of all the saints on Mount Zion in Jerusalem when Christ returns to earth at the end of the tribulation period.</a:t>
            </a:r>
          </a:p>
        </p:txBody>
      </p:sp>
      <p:sp>
        <p:nvSpPr>
          <p:cNvPr id="20" name="TextBox 19"/>
          <p:cNvSpPr txBox="1">
            <a:spLocks noChangeArrowheads="1"/>
          </p:cNvSpPr>
          <p:nvPr/>
        </p:nvSpPr>
        <p:spPr bwMode="auto">
          <a:xfrm>
            <a:off x="300037" y="5652093"/>
            <a:ext cx="8734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still-living saints who have survived the tribulation will also be there and chief among these will be the 144,000.</a:t>
            </a:r>
          </a:p>
        </p:txBody>
      </p:sp>
      <p:sp>
        <p:nvSpPr>
          <p:cNvPr id="16" name="TextBox 15"/>
          <p:cNvSpPr txBox="1">
            <a:spLocks noChangeArrowheads="1"/>
          </p:cNvSpPr>
          <p:nvPr/>
        </p:nvSpPr>
        <p:spPr bwMode="auto">
          <a:xfrm>
            <a:off x="328612" y="3247585"/>
            <a:ext cx="8705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city of the living God, the heavenly Jerusalem, will one day indeed come down out of heaven when the Lord returns to the air.</a:t>
            </a:r>
          </a:p>
        </p:txBody>
      </p:sp>
      <p:sp>
        <p:nvSpPr>
          <p:cNvPr id="2" name="TextBox 1"/>
          <p:cNvSpPr txBox="1"/>
          <p:nvPr/>
        </p:nvSpPr>
        <p:spPr>
          <a:xfrm>
            <a:off x="1548452" y="1354138"/>
            <a:ext cx="6428096"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83680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54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DC3FF07-EB3A-4F84-A8E5-CDB78B4B3792}" type="slidenum">
              <a:rPr lang="en-US" altLang="en-US" sz="1000" b="1" smtClean="0">
                <a:solidFill>
                  <a:srgbClr val="FFFFFF"/>
                </a:solidFill>
                <a:latin typeface="Verdana" pitchFamily="34" charset="0"/>
              </a:rPr>
              <a:pPr eaLnBrk="1" hangingPunct="1">
                <a:spcBef>
                  <a:spcPct val="0"/>
                </a:spcBef>
                <a:buFontTx/>
                <a:buNone/>
              </a:pPr>
              <a:t>8</a:t>
            </a:fld>
            <a:endParaRPr lang="en-US" altLang="en-US" sz="1000" b="1" smtClean="0">
              <a:solidFill>
                <a:srgbClr val="FFFFFF"/>
              </a:solidFill>
              <a:latin typeface="Verdana" pitchFamily="34" charset="0"/>
            </a:endParaRPr>
          </a:p>
        </p:txBody>
      </p:sp>
      <p:cxnSp>
        <p:nvCxnSpPr>
          <p:cNvPr id="145411"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541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541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86073C8-81D0-4D19-85B8-BB36E4856888}"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5416" name="TextBox 12"/>
          <p:cNvSpPr txBox="1">
            <a:spLocks noChangeArrowheads="1"/>
          </p:cNvSpPr>
          <p:nvPr/>
        </p:nvSpPr>
        <p:spPr bwMode="auto">
          <a:xfrm>
            <a:off x="423069" y="1962884"/>
            <a:ext cx="54022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14:2. </a:t>
            </a:r>
            <a:r>
              <a:rPr lang="en-US" altLang="en-US" sz="2000" b="1" i="1" dirty="0">
                <a:solidFill>
                  <a:srgbClr val="FFFF00"/>
                </a:solidFill>
                <a:latin typeface="Verdana" pitchFamily="34" charset="0"/>
              </a:rPr>
              <a:t>And I heard a voice from heaven, as the voice of many waters, and as the voice of a great thunder: and I heard the voice of harpers harping with their harps. </a:t>
            </a:r>
            <a:endParaRPr lang="en-US" altLang="en-US" sz="2000" b="1" i="1" dirty="0">
              <a:solidFill>
                <a:srgbClr val="FFFFFF"/>
              </a:solidFill>
              <a:latin typeface="Verdana" pitchFamily="34" charset="0"/>
            </a:endParaRPr>
          </a:p>
        </p:txBody>
      </p:sp>
      <p:sp>
        <p:nvSpPr>
          <p:cNvPr id="20" name="TextBox 19"/>
          <p:cNvSpPr txBox="1">
            <a:spLocks noChangeArrowheads="1"/>
          </p:cNvSpPr>
          <p:nvPr/>
        </p:nvSpPr>
        <p:spPr bwMode="auto">
          <a:xfrm>
            <a:off x="363538" y="3820709"/>
            <a:ext cx="86836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Once again the mighty voice </a:t>
            </a:r>
            <a:r>
              <a:rPr lang="en-US" altLang="en-US" sz="2000" b="1" i="1" dirty="0" smtClean="0">
                <a:solidFill>
                  <a:srgbClr val="FFFFFF"/>
                </a:solidFill>
                <a:latin typeface="Verdana" pitchFamily="34" charset="0"/>
              </a:rPr>
              <a:t>from                                                     </a:t>
            </a:r>
            <a:r>
              <a:rPr lang="en-US" altLang="en-US" sz="2000" b="1" i="1" dirty="0">
                <a:solidFill>
                  <a:srgbClr val="FFFFFF"/>
                </a:solidFill>
                <a:latin typeface="Verdana" pitchFamily="34" charset="0"/>
              </a:rPr>
              <a:t>heaven h</a:t>
            </a:r>
            <a:r>
              <a:rPr lang="en-US" altLang="en-US" sz="2000" b="1" i="1" dirty="0" smtClean="0">
                <a:solidFill>
                  <a:srgbClr val="FFFFFF"/>
                </a:solidFill>
                <a:latin typeface="Verdana" pitchFamily="34" charset="0"/>
              </a:rPr>
              <a:t>eard </a:t>
            </a:r>
            <a:r>
              <a:rPr lang="en-US" altLang="en-US" sz="2000" b="1" i="1" dirty="0">
                <a:solidFill>
                  <a:srgbClr val="FFFFFF"/>
                </a:solidFill>
                <a:latin typeface="Verdana" pitchFamily="34" charset="0"/>
              </a:rPr>
              <a:t>as the sound of thunder </a:t>
            </a:r>
            <a:r>
              <a:rPr lang="en-US" altLang="en-US" sz="2000" b="1" i="1" dirty="0">
                <a:solidFill>
                  <a:srgbClr val="FFFF00"/>
                </a:solidFill>
                <a:latin typeface="Verdana" pitchFamily="34" charset="0"/>
              </a:rPr>
              <a:t>(Revelation 6:1)</a:t>
            </a:r>
            <a:r>
              <a:rPr lang="en-US" altLang="en-US" sz="2000" b="1" i="1" dirty="0">
                <a:solidFill>
                  <a:srgbClr val="FFFFFF"/>
                </a:solidFill>
                <a:latin typeface="Verdana" pitchFamily="34" charset="0"/>
              </a:rPr>
              <a:t> and the sound of roaring waters </a:t>
            </a:r>
            <a:r>
              <a:rPr lang="en-US" altLang="en-US" sz="2000" b="1" i="1" dirty="0">
                <a:solidFill>
                  <a:srgbClr val="FFFF00"/>
                </a:solidFill>
                <a:latin typeface="Verdana" pitchFamily="34" charset="0"/>
              </a:rPr>
              <a:t>(Revelation 1:15).  </a:t>
            </a:r>
            <a:r>
              <a:rPr lang="en-US" altLang="en-US" sz="2000" b="1" i="1" dirty="0">
                <a:solidFill>
                  <a:srgbClr val="FFFFFF"/>
                </a:solidFill>
                <a:latin typeface="Verdana" pitchFamily="34" charset="0"/>
              </a:rPr>
              <a:t>The voice this time, however, was not that of the cherub or even of the one on the throne, but of the entire assembly, chanting a beautiful song of majesty and holiness.  The melodious sound of the harp also poured through the heavenly throng, accompanying the song of the host.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800" y="1877358"/>
            <a:ext cx="29083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85493" y="1354138"/>
            <a:ext cx="6346220"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47076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64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C0A1E19-5223-48FD-8ACF-FAE8EC40C01B}" type="slidenum">
              <a:rPr lang="en-US" altLang="en-US" sz="1000" b="1" smtClean="0">
                <a:solidFill>
                  <a:srgbClr val="FFFFFF"/>
                </a:solidFill>
                <a:latin typeface="Verdana" pitchFamily="34" charset="0"/>
              </a:rPr>
              <a:pPr eaLnBrk="1" hangingPunct="1">
                <a:spcBef>
                  <a:spcPct val="0"/>
                </a:spcBef>
                <a:buFontTx/>
                <a:buNone/>
              </a:pPr>
              <a:t>9</a:t>
            </a:fld>
            <a:endParaRPr lang="en-US" altLang="en-US" sz="1000" b="1" smtClean="0">
              <a:solidFill>
                <a:srgbClr val="FFFFFF"/>
              </a:solidFill>
              <a:latin typeface="Verdana" pitchFamily="34" charset="0"/>
            </a:endParaRPr>
          </a:p>
        </p:txBody>
      </p:sp>
      <p:cxnSp>
        <p:nvCxnSpPr>
          <p:cNvPr id="1464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47700" y="0"/>
            <a:ext cx="7848600" cy="708025"/>
          </a:xfrm>
          <a:prstGeom prst="rect">
            <a:avLst/>
          </a:prstGeom>
          <a:noFill/>
          <a:ln>
            <a:noFill/>
          </a:ln>
          <a:effectLst>
            <a:outerShdw blurRad="50800"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 14</a:t>
            </a:r>
          </a:p>
        </p:txBody>
      </p:sp>
      <p:sp>
        <p:nvSpPr>
          <p:cNvPr id="1464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14 Lesson</a:t>
            </a:r>
          </a:p>
        </p:txBody>
      </p:sp>
      <p:sp>
        <p:nvSpPr>
          <p:cNvPr id="1464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C5FBB47-3994-4A21-844C-0D845808A1C0}" type="datetime1">
              <a:rPr lang="en-US" altLang="en-US" sz="1000" b="1" smtClean="0">
                <a:solidFill>
                  <a:prstClr val="white"/>
                </a:solidFill>
                <a:latin typeface="Verdana" pitchFamily="34" charset="0"/>
              </a:rPr>
              <a:pPr eaLnBrk="1" hangingPunct="1">
                <a:spcBef>
                  <a:spcPct val="0"/>
                </a:spcBef>
                <a:buFontTx/>
                <a:buNone/>
              </a:pPr>
              <a:t>3/20/2022</a:t>
            </a:fld>
            <a:endParaRPr lang="en-US" altLang="en-US" sz="1000" b="1" smtClean="0">
              <a:solidFill>
                <a:prstClr val="white"/>
              </a:solidFill>
              <a:latin typeface="Verdana" pitchFamily="34" charset="0"/>
            </a:endParaRPr>
          </a:p>
        </p:txBody>
      </p:sp>
      <p:sp>
        <p:nvSpPr>
          <p:cNvPr id="19" name="TextBox 18"/>
          <p:cNvSpPr txBox="1">
            <a:spLocks noChangeArrowheads="1"/>
          </p:cNvSpPr>
          <p:nvPr/>
        </p:nvSpPr>
        <p:spPr bwMode="auto">
          <a:xfrm>
            <a:off x="647700" y="708025"/>
            <a:ext cx="8039100" cy="646113"/>
          </a:xfrm>
          <a:prstGeom prst="rect">
            <a:avLst/>
          </a:prstGeom>
          <a:noFill/>
          <a:ln>
            <a:noFill/>
          </a:ln>
          <a:effectLst>
            <a:outerShdw blurRad="50800"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en-US" sz="3600" b="1" i="1" dirty="0">
                <a:solidFill>
                  <a:prstClr val="white"/>
                </a:solidFill>
                <a:latin typeface="Verdana"/>
                <a:ea typeface="MS PGothic" pitchFamily="34" charset="-128"/>
                <a:cs typeface="Verdana"/>
              </a:rPr>
              <a:t>The Everlasting Gospel</a:t>
            </a:r>
          </a:p>
        </p:txBody>
      </p:sp>
      <p:sp>
        <p:nvSpPr>
          <p:cNvPr id="146440" name="TextBox 12"/>
          <p:cNvSpPr txBox="1">
            <a:spLocks noChangeArrowheads="1"/>
          </p:cNvSpPr>
          <p:nvPr/>
        </p:nvSpPr>
        <p:spPr bwMode="auto">
          <a:xfrm>
            <a:off x="419893" y="1984162"/>
            <a:ext cx="53187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14:3. </a:t>
            </a:r>
            <a:r>
              <a:rPr lang="en-US" altLang="en-US" sz="2000" b="1" i="1" dirty="0">
                <a:solidFill>
                  <a:srgbClr val="FFFF00"/>
                </a:solidFill>
                <a:latin typeface="Verdana" pitchFamily="34" charset="0"/>
              </a:rPr>
              <a:t>And they sung as it were a new song before the throne, and before the four beasts, and the elders: and no man could learn that song but the hundred and forty and four thousand, which were redeemed from the earth.</a:t>
            </a:r>
          </a:p>
        </p:txBody>
      </p:sp>
      <p:sp>
        <p:nvSpPr>
          <p:cNvPr id="20" name="TextBox 19"/>
          <p:cNvSpPr txBox="1">
            <a:spLocks noChangeArrowheads="1"/>
          </p:cNvSpPr>
          <p:nvPr/>
        </p:nvSpPr>
        <p:spPr bwMode="auto">
          <a:xfrm>
            <a:off x="458788" y="5474672"/>
            <a:ext cx="8685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song which they would sing no one else could ever really “learn”.  Only the 144,000 could truly understand its meaning.</a:t>
            </a:r>
          </a:p>
        </p:txBody>
      </p:sp>
      <p:sp>
        <p:nvSpPr>
          <p:cNvPr id="14" name="TextBox 13"/>
          <p:cNvSpPr txBox="1">
            <a:spLocks noChangeArrowheads="1"/>
          </p:cNvSpPr>
          <p:nvPr/>
        </p:nvSpPr>
        <p:spPr bwMode="auto">
          <a:xfrm>
            <a:off x="419893" y="4331412"/>
            <a:ext cx="8685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prstClr val="white"/>
                </a:solidFill>
                <a:latin typeface="Verdana" pitchFamily="34" charset="0"/>
              </a:rPr>
              <a:t> The song was a new song, never heard before in earth or heaven.  It is uniquely appropriate to the unique body of 144,000 dedicated Christian witnesses.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615" y="2159244"/>
            <a:ext cx="3366491" cy="20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18480" y="1367786"/>
            <a:ext cx="6749387" cy="523220"/>
          </a:xfrm>
          <a:prstGeom prst="rect">
            <a:avLst/>
          </a:prstGeom>
          <a:noFill/>
        </p:spPr>
        <p:txBody>
          <a:bodyPr wrap="square" rtlCol="0">
            <a:spAutoFit/>
          </a:bodyPr>
          <a:lstStyle/>
          <a:p>
            <a:pPr defTabSz="457200" fontAlgn="base">
              <a:spcBef>
                <a:spcPct val="0"/>
              </a:spcBef>
              <a:spcAft>
                <a:spcPct val="0"/>
              </a:spcAft>
            </a:pPr>
            <a:r>
              <a:rPr lang="en-US" sz="2800" b="1" spc="-35" dirty="0">
                <a:solidFill>
                  <a:prstClr val="white"/>
                </a:solidFill>
                <a:latin typeface="Verdana" panose="020B0604030504040204" pitchFamily="34" charset="0"/>
                <a:ea typeface="Verdana" panose="020B0604030504040204" pitchFamily="34" charset="0"/>
              </a:rPr>
              <a:t>The 144,000 Servants Of God</a:t>
            </a:r>
            <a:endParaRPr lang="en-US" sz="2800" b="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7433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Lst>
  </p:timing>
</p:sld>
</file>

<file path=ppt/theme/theme1.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TotalTime>
  <Words>10138</Words>
  <Application>Microsoft Office PowerPoint</Application>
  <PresentationFormat>On-screen Show (4:3)</PresentationFormat>
  <Paragraphs>662</Paragraphs>
  <Slides>55</Slides>
  <Notes>53</Notes>
  <HiddenSlides>0</HiddenSlides>
  <MMClips>0</MMClips>
  <ScaleCrop>false</ScaleCrop>
  <HeadingPairs>
    <vt:vector size="4" baseType="variant">
      <vt:variant>
        <vt:lpstr>Theme</vt:lpstr>
      </vt:variant>
      <vt:variant>
        <vt:i4>55</vt:i4>
      </vt:variant>
      <vt:variant>
        <vt:lpstr>Slide Titles</vt:lpstr>
      </vt:variant>
      <vt:variant>
        <vt:i4>55</vt:i4>
      </vt:variant>
    </vt:vector>
  </HeadingPairs>
  <TitlesOfParts>
    <vt:vector size="110" baseType="lpstr">
      <vt:lpstr>69_Office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70_Office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dc:creator>
  <cp:lastModifiedBy>Herman</cp:lastModifiedBy>
  <cp:revision>2</cp:revision>
  <dcterms:created xsi:type="dcterms:W3CDTF">2022-03-20T18:08:55Z</dcterms:created>
  <dcterms:modified xsi:type="dcterms:W3CDTF">2022-03-20T18:25:48Z</dcterms:modified>
</cp:coreProperties>
</file>