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slideLayouts/slideLayout63.xml" ContentType="application/vnd.openxmlformats-officedocument.presentationml.slideLayout+xml"/>
  <Override PartName="/ppt/theme/theme53.xml" ContentType="application/vnd.openxmlformats-officedocument.theme+xml"/>
  <Override PartName="/ppt/slideLayouts/slideLayout64.xml" ContentType="application/vnd.openxmlformats-officedocument.presentationml.slideLayout+xml"/>
  <Override PartName="/ppt/theme/theme54.xml" ContentType="application/vnd.openxmlformats-officedocument.theme+xml"/>
  <Override PartName="/ppt/slideLayouts/slideLayout65.xml" ContentType="application/vnd.openxmlformats-officedocument.presentationml.slideLayout+xml"/>
  <Override PartName="/ppt/theme/theme55.xml" ContentType="application/vnd.openxmlformats-officedocument.theme+xml"/>
  <Override PartName="/ppt/slideLayouts/slideLayout66.xml" ContentType="application/vnd.openxmlformats-officedocument.presentationml.slideLayout+xml"/>
  <Override PartName="/ppt/theme/theme56.xml" ContentType="application/vnd.openxmlformats-officedocument.theme+xml"/>
  <Override PartName="/ppt/slideLayouts/slideLayout67.xml" ContentType="application/vnd.openxmlformats-officedocument.presentationml.slideLayout+xml"/>
  <Override PartName="/ppt/theme/theme57.xml" ContentType="application/vnd.openxmlformats-officedocument.theme+xml"/>
  <Override PartName="/ppt/slideLayouts/slideLayout68.xml" ContentType="application/vnd.openxmlformats-officedocument.presentationml.slideLayout+xml"/>
  <Override PartName="/ppt/theme/theme58.xml" ContentType="application/vnd.openxmlformats-officedocument.theme+xml"/>
  <Override PartName="/ppt/slideLayouts/slideLayout69.xml" ContentType="application/vnd.openxmlformats-officedocument.presentationml.slideLayout+xml"/>
  <Override PartName="/ppt/theme/theme59.xml" ContentType="application/vnd.openxmlformats-officedocument.theme+xml"/>
  <Override PartName="/ppt/slideLayouts/slideLayout70.xml" ContentType="application/vnd.openxmlformats-officedocument.presentationml.slideLayout+xml"/>
  <Override PartName="/ppt/theme/theme60.xml" ContentType="application/vnd.openxmlformats-officedocument.theme+xml"/>
  <Override PartName="/ppt/slideLayouts/slideLayout71.xml" ContentType="application/vnd.openxmlformats-officedocument.presentationml.slideLayout+xml"/>
  <Override PartName="/ppt/theme/theme61.xml" ContentType="application/vnd.openxmlformats-officedocument.theme+xml"/>
  <Override PartName="/ppt/slideLayouts/slideLayout72.xml" ContentType="application/vnd.openxmlformats-officedocument.presentationml.slideLayout+xml"/>
  <Override PartName="/ppt/theme/theme6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3.xml" ContentType="application/vnd.openxmlformats-officedocument.theme+xml"/>
  <Override PartName="/ppt/slideLayouts/slideLayout84.xml" ContentType="application/vnd.openxmlformats-officedocument.presentationml.slideLayout+xml"/>
  <Override PartName="/ppt/theme/theme64.xml" ContentType="application/vnd.openxmlformats-officedocument.theme+xml"/>
  <Override PartName="/ppt/slideLayouts/slideLayout85.xml" ContentType="application/vnd.openxmlformats-officedocument.presentationml.slideLayout+xml"/>
  <Override PartName="/ppt/theme/theme65.xml" ContentType="application/vnd.openxmlformats-officedocument.theme+xml"/>
  <Override PartName="/ppt/slideLayouts/slideLayout86.xml" ContentType="application/vnd.openxmlformats-officedocument.presentationml.slideLayout+xml"/>
  <Override PartName="/ppt/theme/theme6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78" r:id="rId5"/>
    <p:sldMasterId id="2147483680" r:id="rId6"/>
    <p:sldMasterId id="2147483682" r:id="rId7"/>
    <p:sldMasterId id="2147483684" r:id="rId8"/>
    <p:sldMasterId id="2147483686" r:id="rId9"/>
    <p:sldMasterId id="2147483688" r:id="rId10"/>
    <p:sldMasterId id="2147483690" r:id="rId11"/>
    <p:sldMasterId id="2147483692" r:id="rId12"/>
    <p:sldMasterId id="2147483694" r:id="rId13"/>
    <p:sldMasterId id="2147483696" r:id="rId14"/>
    <p:sldMasterId id="2147483698" r:id="rId15"/>
    <p:sldMasterId id="2147483700" r:id="rId16"/>
    <p:sldMasterId id="2147483702" r:id="rId17"/>
    <p:sldMasterId id="2147483704" r:id="rId18"/>
    <p:sldMasterId id="2147483706" r:id="rId19"/>
    <p:sldMasterId id="2147483708" r:id="rId20"/>
    <p:sldMasterId id="2147483710" r:id="rId21"/>
    <p:sldMasterId id="2147483712" r:id="rId22"/>
    <p:sldMasterId id="2147483714" r:id="rId23"/>
    <p:sldMasterId id="2147483716" r:id="rId24"/>
    <p:sldMasterId id="2147483718" r:id="rId25"/>
    <p:sldMasterId id="2147483720" r:id="rId26"/>
    <p:sldMasterId id="2147483722" r:id="rId27"/>
    <p:sldMasterId id="2147483724" r:id="rId28"/>
    <p:sldMasterId id="2147483726" r:id="rId29"/>
    <p:sldMasterId id="2147483728" r:id="rId30"/>
    <p:sldMasterId id="2147483730" r:id="rId31"/>
    <p:sldMasterId id="2147483732" r:id="rId32"/>
    <p:sldMasterId id="2147483734" r:id="rId33"/>
    <p:sldMasterId id="2147483736" r:id="rId34"/>
    <p:sldMasterId id="2147483738" r:id="rId35"/>
    <p:sldMasterId id="2147483740" r:id="rId36"/>
    <p:sldMasterId id="2147483742" r:id="rId37"/>
    <p:sldMasterId id="2147483744" r:id="rId38"/>
    <p:sldMasterId id="2147483746" r:id="rId39"/>
    <p:sldMasterId id="2147483748" r:id="rId40"/>
    <p:sldMasterId id="2147483750" r:id="rId41"/>
    <p:sldMasterId id="2147483752" r:id="rId42"/>
    <p:sldMasterId id="2147483754" r:id="rId43"/>
    <p:sldMasterId id="2147483756" r:id="rId44"/>
    <p:sldMasterId id="2147483758" r:id="rId45"/>
    <p:sldMasterId id="2147483760" r:id="rId46"/>
    <p:sldMasterId id="2147483762" r:id="rId47"/>
    <p:sldMasterId id="2147483764" r:id="rId48"/>
    <p:sldMasterId id="2147483766" r:id="rId49"/>
    <p:sldMasterId id="2147483768" r:id="rId50"/>
    <p:sldMasterId id="2147483770" r:id="rId51"/>
    <p:sldMasterId id="2147483772" r:id="rId52"/>
    <p:sldMasterId id="2147483774" r:id="rId53"/>
    <p:sldMasterId id="2147483776" r:id="rId54"/>
    <p:sldMasterId id="2147483778" r:id="rId55"/>
    <p:sldMasterId id="2147483780" r:id="rId56"/>
    <p:sldMasterId id="2147483782" r:id="rId57"/>
    <p:sldMasterId id="2147483784" r:id="rId58"/>
    <p:sldMasterId id="2147483786" r:id="rId59"/>
    <p:sldMasterId id="2147483788" r:id="rId60"/>
    <p:sldMasterId id="2147483790" r:id="rId61"/>
    <p:sldMasterId id="2147483792" r:id="rId62"/>
    <p:sldMasterId id="2147483794" r:id="rId63"/>
    <p:sldMasterId id="2147483806" r:id="rId64"/>
    <p:sldMasterId id="2147483808" r:id="rId65"/>
    <p:sldMasterId id="2147483810" r:id="rId66"/>
    <p:sldMasterId id="2147483812" r:id="rId67"/>
  </p:sldMasterIdLst>
  <p:notesMasterIdLst>
    <p:notesMasterId r:id="rId135"/>
  </p:notesMasterIdLst>
  <p:sldIdLst>
    <p:sldId id="257" r:id="rId68"/>
    <p:sldId id="258" r:id="rId69"/>
    <p:sldId id="259" r:id="rId70"/>
    <p:sldId id="260" r:id="rId71"/>
    <p:sldId id="261" r:id="rId72"/>
    <p:sldId id="262" r:id="rId73"/>
    <p:sldId id="263" r:id="rId74"/>
    <p:sldId id="264" r:id="rId75"/>
    <p:sldId id="265" r:id="rId76"/>
    <p:sldId id="266" r:id="rId77"/>
    <p:sldId id="267" r:id="rId78"/>
    <p:sldId id="268" r:id="rId79"/>
    <p:sldId id="269" r:id="rId80"/>
    <p:sldId id="270" r:id="rId81"/>
    <p:sldId id="271" r:id="rId82"/>
    <p:sldId id="272" r:id="rId83"/>
    <p:sldId id="273" r:id="rId84"/>
    <p:sldId id="274" r:id="rId85"/>
    <p:sldId id="275" r:id="rId86"/>
    <p:sldId id="276" r:id="rId87"/>
    <p:sldId id="277" r:id="rId88"/>
    <p:sldId id="278" r:id="rId89"/>
    <p:sldId id="279" r:id="rId90"/>
    <p:sldId id="280" r:id="rId91"/>
    <p:sldId id="281" r:id="rId92"/>
    <p:sldId id="282" r:id="rId93"/>
    <p:sldId id="283" r:id="rId94"/>
    <p:sldId id="284" r:id="rId95"/>
    <p:sldId id="285" r:id="rId96"/>
    <p:sldId id="286" r:id="rId97"/>
    <p:sldId id="287" r:id="rId98"/>
    <p:sldId id="288" r:id="rId99"/>
    <p:sldId id="289" r:id="rId100"/>
    <p:sldId id="290" r:id="rId101"/>
    <p:sldId id="291" r:id="rId102"/>
    <p:sldId id="292" r:id="rId103"/>
    <p:sldId id="293" r:id="rId104"/>
    <p:sldId id="294" r:id="rId105"/>
    <p:sldId id="295" r:id="rId106"/>
    <p:sldId id="296" r:id="rId107"/>
    <p:sldId id="297" r:id="rId108"/>
    <p:sldId id="298" r:id="rId109"/>
    <p:sldId id="299" r:id="rId110"/>
    <p:sldId id="300" r:id="rId111"/>
    <p:sldId id="301" r:id="rId112"/>
    <p:sldId id="302" r:id="rId113"/>
    <p:sldId id="303" r:id="rId114"/>
    <p:sldId id="304" r:id="rId115"/>
    <p:sldId id="305" r:id="rId116"/>
    <p:sldId id="306" r:id="rId117"/>
    <p:sldId id="307" r:id="rId118"/>
    <p:sldId id="308" r:id="rId119"/>
    <p:sldId id="309" r:id="rId120"/>
    <p:sldId id="310" r:id="rId121"/>
    <p:sldId id="311" r:id="rId122"/>
    <p:sldId id="312" r:id="rId123"/>
    <p:sldId id="313" r:id="rId124"/>
    <p:sldId id="314" r:id="rId125"/>
    <p:sldId id="315" r:id="rId126"/>
    <p:sldId id="316" r:id="rId127"/>
    <p:sldId id="317" r:id="rId128"/>
    <p:sldId id="318" r:id="rId129"/>
    <p:sldId id="319" r:id="rId130"/>
    <p:sldId id="320" r:id="rId131"/>
    <p:sldId id="321" r:id="rId132"/>
    <p:sldId id="322" r:id="rId133"/>
    <p:sldId id="323"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6" d="100"/>
          <a:sy n="36" d="100"/>
        </p:scale>
        <p:origin x="-84" y="-10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7.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4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7.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28"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slide" Target="slides/slide23.xml"/><Relationship Id="rId95" Type="http://schemas.openxmlformats.org/officeDocument/2006/relationships/slide" Target="slides/slide2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2.xml"/><Relationship Id="rId113" Type="http://schemas.openxmlformats.org/officeDocument/2006/relationships/slide" Target="slides/slide46.xml"/><Relationship Id="rId118" Type="http://schemas.openxmlformats.org/officeDocument/2006/relationships/slide" Target="slides/slide51.xml"/><Relationship Id="rId134" Type="http://schemas.openxmlformats.org/officeDocument/2006/relationships/slide" Target="slides/slide67.xml"/><Relationship Id="rId139" Type="http://schemas.openxmlformats.org/officeDocument/2006/relationships/tableStyles" Target="tableStyles.xml"/><Relationship Id="rId80" Type="http://schemas.openxmlformats.org/officeDocument/2006/relationships/slide" Target="slides/slide13.xml"/><Relationship Id="rId85" Type="http://schemas.openxmlformats.org/officeDocument/2006/relationships/slide" Target="slides/slide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08" Type="http://schemas.openxmlformats.org/officeDocument/2006/relationships/slide" Target="slides/slide41.xml"/><Relationship Id="rId124" Type="http://schemas.openxmlformats.org/officeDocument/2006/relationships/slide" Target="slides/slide57.xml"/><Relationship Id="rId129" Type="http://schemas.openxmlformats.org/officeDocument/2006/relationships/slide" Target="slides/slide62.xml"/><Relationship Id="rId54" Type="http://schemas.openxmlformats.org/officeDocument/2006/relationships/slideMaster" Target="slideMasters/slideMaster54.xml"/><Relationship Id="rId70" Type="http://schemas.openxmlformats.org/officeDocument/2006/relationships/slide" Target="slides/slide3.xml"/><Relationship Id="rId75" Type="http://schemas.openxmlformats.org/officeDocument/2006/relationships/slide" Target="slides/slide8.xml"/><Relationship Id="rId91" Type="http://schemas.openxmlformats.org/officeDocument/2006/relationships/slide" Target="slides/slide24.xml"/><Relationship Id="rId96"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119" Type="http://schemas.openxmlformats.org/officeDocument/2006/relationships/slide" Target="slides/slide52.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4.xml"/><Relationship Id="rId86" Type="http://schemas.openxmlformats.org/officeDocument/2006/relationships/slide" Target="slides/slide19.xml"/><Relationship Id="rId130" Type="http://schemas.openxmlformats.org/officeDocument/2006/relationships/slide" Target="slides/slide63.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9.xml"/><Relationship Id="rId97" Type="http://schemas.openxmlformats.org/officeDocument/2006/relationships/slide" Target="slides/slide30.xml"/><Relationship Id="rId104" Type="http://schemas.openxmlformats.org/officeDocument/2006/relationships/slide" Target="slides/slide37.xml"/><Relationship Id="rId120" Type="http://schemas.openxmlformats.org/officeDocument/2006/relationships/slide" Target="slides/slide53.xml"/><Relationship Id="rId125"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4.xml"/><Relationship Id="rId92" Type="http://schemas.openxmlformats.org/officeDocument/2006/relationships/slide" Target="slides/slide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15" Type="http://schemas.openxmlformats.org/officeDocument/2006/relationships/slide" Target="slides/slide48.xml"/><Relationship Id="rId131" Type="http://schemas.openxmlformats.org/officeDocument/2006/relationships/slide" Target="slides/slide64.xml"/><Relationship Id="rId136" Type="http://schemas.openxmlformats.org/officeDocument/2006/relationships/presProps" Target="presProps.xml"/><Relationship Id="rId61" Type="http://schemas.openxmlformats.org/officeDocument/2006/relationships/slideMaster" Target="slideMasters/slideMaster61.xml"/><Relationship Id="rId82" Type="http://schemas.openxmlformats.org/officeDocument/2006/relationships/slide" Target="slides/slide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105" Type="http://schemas.openxmlformats.org/officeDocument/2006/relationships/slide" Target="slides/slide38.xml"/><Relationship Id="rId126"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98" Type="http://schemas.openxmlformats.org/officeDocument/2006/relationships/slide" Target="slides/slide31.xml"/><Relationship Id="rId121" Type="http://schemas.openxmlformats.org/officeDocument/2006/relationships/slide" Target="slides/slide5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9.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9.xml"/><Relationship Id="rId127" Type="http://schemas.openxmlformats.org/officeDocument/2006/relationships/slide" Target="slides/slide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78" Type="http://schemas.openxmlformats.org/officeDocument/2006/relationships/slide" Target="slides/slide11.xml"/><Relationship Id="rId94" Type="http://schemas.openxmlformats.org/officeDocument/2006/relationships/slide" Target="slides/slide27.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2A1571-3FFA-4219-91FF-6DD505F18F95}" type="datetimeFigureOut">
              <a:rPr lang="en-US" smtClean="0"/>
              <a:t>3/13/2022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7DC922-759F-4B40-A8AA-E75F2F9BAED4}" type="slidenum">
              <a:rPr lang="en-US" smtClean="0"/>
              <a:t>‹#›</a:t>
            </a:fld>
            <a:endParaRPr lang="en-US"/>
          </a:p>
        </p:txBody>
      </p:sp>
    </p:spTree>
    <p:extLst>
      <p:ext uri="{BB962C8B-B14F-4D97-AF65-F5344CB8AC3E}">
        <p14:creationId xmlns:p14="http://schemas.microsoft.com/office/powerpoint/2010/main" val="178162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58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10C9D4F-67E9-4E10-886F-86DACC51CE80}" type="slidenum">
              <a:rPr lang="en-US" altLang="en-US" smtClean="0">
                <a:solidFill>
                  <a:srgbClr val="000000"/>
                </a:solidFill>
              </a:rPr>
              <a:pPr eaLnBrk="1" hangingPunct="1">
                <a:spcBef>
                  <a:spcPct val="0"/>
                </a:spcBef>
              </a:pPr>
              <a:t>2</a:t>
            </a:fld>
            <a:endParaRPr lang="en-US" alt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7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17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09220F-0D89-43A4-AF95-D39A0E5CBECA}" type="slidenum">
              <a:rPr lang="en-US" altLang="en-US" smtClean="0">
                <a:solidFill>
                  <a:srgbClr val="000000"/>
                </a:solidFill>
              </a:rPr>
              <a:pPr eaLnBrk="1" hangingPunct="1">
                <a:spcBef>
                  <a:spcPct val="0"/>
                </a:spcBef>
              </a:pPr>
              <a:t>11</a:t>
            </a:fld>
            <a:endParaRPr lang="en-US" alt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8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Rev. 17:9-11-And here is the mind which hath wisdom. The seven heads are seven mountains, on which the woman </a:t>
            </a:r>
            <a:r>
              <a:rPr lang="en-US" altLang="en-US" dirty="0" err="1" smtClean="0"/>
              <a:t>sitteth</a:t>
            </a:r>
            <a:r>
              <a:rPr lang="en-US" altLang="en-US" dirty="0" smtClean="0"/>
              <a:t>.</a:t>
            </a:r>
          </a:p>
          <a:p>
            <a:pPr>
              <a:spcBef>
                <a:spcPct val="0"/>
              </a:spcBef>
            </a:pPr>
            <a:r>
              <a:rPr lang="en-US" altLang="en-US" dirty="0" smtClean="0"/>
              <a:t>10And there are seven kings: five are fallen, and one is, and the other is not yet come; and when he cometh, he must continue a short space.</a:t>
            </a:r>
          </a:p>
          <a:p>
            <a:pPr>
              <a:spcBef>
                <a:spcPct val="0"/>
              </a:spcBef>
            </a:pPr>
            <a:r>
              <a:rPr lang="en-US" altLang="en-US" dirty="0" smtClean="0"/>
              <a:t>11And the beast that was, and is not, even he is the eighth, and is of the seven, and </a:t>
            </a:r>
            <a:r>
              <a:rPr lang="en-US" altLang="en-US" dirty="0" err="1" smtClean="0"/>
              <a:t>goeth</a:t>
            </a:r>
            <a:r>
              <a:rPr lang="en-US" altLang="en-US" dirty="0" smtClean="0"/>
              <a:t> into perdition.</a:t>
            </a:r>
          </a:p>
          <a:p>
            <a:pPr>
              <a:spcBef>
                <a:spcPct val="0"/>
              </a:spcBef>
            </a:pPr>
            <a:endParaRPr lang="en-US" altLang="en-US" dirty="0" smtClean="0"/>
          </a:p>
        </p:txBody>
      </p:sp>
      <p:sp>
        <p:nvSpPr>
          <p:cNvPr id="1718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9570BA1-0CC8-4B45-AA92-1D9C79B98993}" type="slidenum">
              <a:rPr lang="en-US" altLang="en-US" smtClean="0">
                <a:solidFill>
                  <a:srgbClr val="000000"/>
                </a:solidFill>
              </a:rPr>
              <a:pPr eaLnBrk="1" hangingPunct="1">
                <a:spcBef>
                  <a:spcPct val="0"/>
                </a:spcBef>
              </a:pPr>
              <a:t>12</a:t>
            </a:fld>
            <a:endParaRPr lang="en-US" alt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9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19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E11F810-8264-446C-856F-34C8F33C1BBE}" type="slidenum">
              <a:rPr lang="en-US" altLang="en-US" smtClean="0">
                <a:solidFill>
                  <a:srgbClr val="000000"/>
                </a:solidFill>
              </a:rPr>
              <a:pPr eaLnBrk="1" hangingPunct="1">
                <a:spcBef>
                  <a:spcPct val="0"/>
                </a:spcBef>
              </a:pPr>
              <a:t>13</a:t>
            </a:fld>
            <a:endParaRPr lang="en-US" alt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0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EDC41EF-4DB1-4ED9-A14B-5A7D458A635C}" type="slidenum">
              <a:rPr lang="en-US" altLang="en-US" smtClean="0">
                <a:solidFill>
                  <a:srgbClr val="000000"/>
                </a:solidFill>
              </a:rPr>
              <a:pPr eaLnBrk="1" hangingPunct="1">
                <a:spcBef>
                  <a:spcPct val="0"/>
                </a:spcBef>
              </a:pPr>
              <a:t>14</a:t>
            </a:fld>
            <a:endParaRPr lang="en-US" alt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1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1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C0CACA4-026C-4F65-BB0C-0C87FD97B14C}" type="slidenum">
              <a:rPr lang="en-US" altLang="en-US" smtClean="0">
                <a:solidFill>
                  <a:srgbClr val="000000"/>
                </a:solidFill>
              </a:rPr>
              <a:pPr eaLnBrk="1" hangingPunct="1">
                <a:spcBef>
                  <a:spcPct val="0"/>
                </a:spcBef>
              </a:pPr>
              <a:t>15</a:t>
            </a:fld>
            <a:endParaRPr lang="en-US" alt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2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2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4D3613F-48EB-4779-8C49-84B1BD0BE386}" type="slidenum">
              <a:rPr lang="en-US" altLang="en-US" smtClean="0">
                <a:solidFill>
                  <a:srgbClr val="000000"/>
                </a:solidFill>
              </a:rPr>
              <a:pPr eaLnBrk="1" hangingPunct="1">
                <a:spcBef>
                  <a:spcPct val="0"/>
                </a:spcBef>
              </a:pPr>
              <a:t>16</a:t>
            </a:fld>
            <a:endParaRPr lang="en-US" alt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3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23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053E0E3-0647-483F-B01A-DEDEBAD510D5}" type="slidenum">
              <a:rPr lang="en-US" altLang="en-US" smtClean="0">
                <a:solidFill>
                  <a:srgbClr val="000000"/>
                </a:solidFill>
              </a:rPr>
              <a:pPr eaLnBrk="1" hangingPunct="1">
                <a:spcBef>
                  <a:spcPct val="0"/>
                </a:spcBef>
              </a:pPr>
              <a:t>17</a:t>
            </a:fld>
            <a:endParaRPr lang="en-US" alt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4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Rev. 11:7-And when they shall have finished their testimony, the beast that </a:t>
            </a:r>
            <a:r>
              <a:rPr lang="en-US" altLang="en-US" dirty="0" err="1" smtClean="0"/>
              <a:t>ascendeth</a:t>
            </a:r>
            <a:r>
              <a:rPr lang="en-US" altLang="en-US" dirty="0" smtClean="0"/>
              <a:t> out of the bottomless pit shall make war against them, and shall overcome them, and kill them.</a:t>
            </a:r>
          </a:p>
        </p:txBody>
      </p:sp>
      <p:sp>
        <p:nvSpPr>
          <p:cNvPr id="1724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380987C-EF97-4893-805B-D11A5ADC8B78}" type="slidenum">
              <a:rPr lang="en-US" altLang="en-US" smtClean="0">
                <a:solidFill>
                  <a:srgbClr val="000000"/>
                </a:solidFill>
              </a:rPr>
              <a:pPr eaLnBrk="1" hangingPunct="1">
                <a:spcBef>
                  <a:spcPct val="0"/>
                </a:spcBef>
              </a:pPr>
              <a:t>18</a:t>
            </a:fld>
            <a:endParaRPr lang="en-US" alt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5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5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2050382-D40F-412B-9E46-BB01D59483C8}" type="slidenum">
              <a:rPr lang="en-US" altLang="en-US" smtClean="0">
                <a:solidFill>
                  <a:srgbClr val="000000"/>
                </a:solidFill>
              </a:rPr>
              <a:pPr eaLnBrk="1" hangingPunct="1">
                <a:spcBef>
                  <a:spcPct val="0"/>
                </a:spcBef>
              </a:pPr>
              <a:t>19</a:t>
            </a:fld>
            <a:endParaRPr lang="en-US" alt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6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6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B159CA6-C518-4265-A607-64F69B957E79}" type="slidenum">
              <a:rPr lang="en-US" altLang="en-US" smtClean="0">
                <a:solidFill>
                  <a:srgbClr val="000000"/>
                </a:solidFill>
              </a:rPr>
              <a:pPr eaLnBrk="1" hangingPunct="1">
                <a:spcBef>
                  <a:spcPct val="0"/>
                </a:spcBef>
              </a:pPr>
              <a:t>20</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10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AD58D7F-AC57-491D-80DE-4441F99F5B19}" type="slidenum">
              <a:rPr lang="en-US" altLang="en-US" smtClean="0">
                <a:solidFill>
                  <a:srgbClr val="000000"/>
                </a:solidFill>
              </a:rPr>
              <a:pPr eaLnBrk="1" hangingPunct="1">
                <a:spcBef>
                  <a:spcPct val="0"/>
                </a:spcBef>
              </a:pPr>
              <a:t>3</a:t>
            </a:fld>
            <a:endParaRPr lang="en-US"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7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7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FACEF92-E284-497F-861B-27B36B14AAFB}" type="slidenum">
              <a:rPr lang="en-US" altLang="en-US" smtClean="0">
                <a:solidFill>
                  <a:srgbClr val="000000"/>
                </a:solidFill>
              </a:rPr>
              <a:pPr eaLnBrk="1" hangingPunct="1">
                <a:spcBef>
                  <a:spcPct val="0"/>
                </a:spcBef>
              </a:pPr>
              <a:t>21</a:t>
            </a:fld>
            <a:endParaRPr lang="en-US" alt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8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8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BBFA172-95EB-4AAF-A18F-477496E9A0B2}" type="slidenum">
              <a:rPr lang="en-US" altLang="en-US" smtClean="0">
                <a:solidFill>
                  <a:srgbClr val="000000"/>
                </a:solidFill>
              </a:rPr>
              <a:pPr eaLnBrk="1" hangingPunct="1">
                <a:spcBef>
                  <a:spcPct val="0"/>
                </a:spcBef>
              </a:pPr>
              <a:t>22</a:t>
            </a:fld>
            <a:endParaRPr lang="en-US" altLang="en-US"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9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29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BCB7657-C641-499F-BE8C-F05E5AD18764}" type="slidenum">
              <a:rPr lang="en-US" altLang="en-US" smtClean="0">
                <a:solidFill>
                  <a:srgbClr val="000000"/>
                </a:solidFill>
              </a:rPr>
              <a:pPr eaLnBrk="1" hangingPunct="1">
                <a:spcBef>
                  <a:spcPct val="0"/>
                </a:spcBef>
              </a:pPr>
              <a:t>23</a:t>
            </a:fld>
            <a:endParaRPr lang="en-US" altLang="en-US"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30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8DB447E-CBB2-4025-A1E9-5C78A90FFC7C}" type="slidenum">
              <a:rPr lang="en-US" altLang="en-US" smtClean="0">
                <a:solidFill>
                  <a:srgbClr val="000000"/>
                </a:solidFill>
              </a:rPr>
              <a:pPr eaLnBrk="1" hangingPunct="1">
                <a:spcBef>
                  <a:spcPct val="0"/>
                </a:spcBef>
              </a:pPr>
              <a:t>24</a:t>
            </a:fld>
            <a:endParaRPr lang="en-US" alt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2 Corinthians 4:4-In whom the god of this world hath blinded the minds of them which believe not, lest the light of the glorious gospel of Christ, who is the image of God, should shine unto them.</a:t>
            </a:r>
          </a:p>
          <a:p>
            <a:pPr>
              <a:spcBef>
                <a:spcPct val="0"/>
              </a:spcBef>
            </a:pPr>
            <a:r>
              <a:rPr lang="en-US" altLang="en-US" smtClean="0"/>
              <a:t>Revelation 12:9-And the great dragon was cast out, that old serpent, called the Devil, and Satan, which deceiveth the whole world: he was cast out into the earth, and his angels were cast out with him.</a:t>
            </a:r>
          </a:p>
          <a:p>
            <a:pPr>
              <a:spcBef>
                <a:spcPct val="0"/>
              </a:spcBef>
            </a:pPr>
            <a:r>
              <a:rPr lang="en-US" altLang="en-US" smtClean="0"/>
              <a:t>Revelation 9:21-Neither repented they of their murders, nor of their sorceries, nor of their fornication, nor of their thefts.</a:t>
            </a:r>
          </a:p>
          <a:p>
            <a:pPr>
              <a:spcBef>
                <a:spcPct val="0"/>
              </a:spcBef>
            </a:pPr>
            <a:r>
              <a:rPr lang="en-US" altLang="en-US" smtClean="0"/>
              <a:t>2 Thessalonians 2:9-12-Even him, whose coming is after the working of Satan with all power and signs and lying wonders,</a:t>
            </a:r>
          </a:p>
          <a:p>
            <a:pPr>
              <a:spcBef>
                <a:spcPct val="0"/>
              </a:spcBef>
            </a:pPr>
            <a:r>
              <a:rPr lang="en-US" altLang="en-US" smtClean="0"/>
              <a:t>10And with all deceivableness of unrighteousness in them that perish; because they received not the love of the truth, that they might be saved.</a:t>
            </a:r>
          </a:p>
          <a:p>
            <a:pPr>
              <a:spcBef>
                <a:spcPct val="0"/>
              </a:spcBef>
            </a:pPr>
            <a:r>
              <a:rPr lang="en-US" altLang="en-US" smtClean="0"/>
              <a:t>11And for this cause God shall send them strong delusion, that they should believe a lie:</a:t>
            </a:r>
          </a:p>
          <a:p>
            <a:pPr>
              <a:spcBef>
                <a:spcPct val="0"/>
              </a:spcBef>
            </a:pPr>
            <a:r>
              <a:rPr lang="en-US" altLang="en-US" smtClean="0"/>
              <a:t>12That they all might be damned who believed not the truth, but had pleasure in unrighteousness.</a:t>
            </a:r>
          </a:p>
          <a:p>
            <a:pPr>
              <a:spcBef>
                <a:spcPct val="0"/>
              </a:spcBef>
            </a:pPr>
            <a:r>
              <a:rPr lang="en-US" altLang="en-US" smtClean="0"/>
              <a:t>Revelation 12:6-And the woman fled into the wilderness, where she hath a place prepared of God, that they should feed her there a thousand two hundred and threescore days.</a:t>
            </a:r>
          </a:p>
          <a:p>
            <a:pPr>
              <a:spcBef>
                <a:spcPct val="0"/>
              </a:spcBef>
            </a:pPr>
            <a:r>
              <a:rPr lang="en-US" altLang="en-US" smtClean="0"/>
              <a:t>Revelation 12:14-And to the woman were given two wings of a great eagle, that she might fly into the wilderness, into her place, where she is nourished for a time, and times, and half a time, from the face of the serpent.</a:t>
            </a:r>
          </a:p>
        </p:txBody>
      </p:sp>
      <p:sp>
        <p:nvSpPr>
          <p:cNvPr id="1730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8DB447E-CBB2-4025-A1E9-5C78A90FFC7C}" type="slidenum">
              <a:rPr lang="en-US" altLang="en-US" smtClean="0">
                <a:solidFill>
                  <a:srgbClr val="000000"/>
                </a:solidFill>
              </a:rPr>
              <a:pPr eaLnBrk="1" hangingPunct="1">
                <a:spcBef>
                  <a:spcPct val="0"/>
                </a:spcBef>
              </a:pPr>
              <a:t>25</a:t>
            </a:fld>
            <a:endParaRPr lang="en-US" altLang="en-US"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1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altLang="en-US" smtClean="0"/>
              <a:t>Daniel 7:8</a:t>
            </a:r>
            <a:r>
              <a:rPr lang="en-US" altLang="en-US" smtClean="0"/>
              <a:t>-I considered the horns, and, behold, there came up among them another little horn, before whom there were three of the first horns plucked up by the roots: and, behold, in this horn were eyes like the eyes of man, and a mouth speaking great things.</a:t>
            </a:r>
          </a:p>
          <a:p>
            <a:pPr>
              <a:spcBef>
                <a:spcPct val="0"/>
              </a:spcBef>
            </a:pPr>
            <a:r>
              <a:rPr lang="pl-PL" altLang="en-US" smtClean="0"/>
              <a:t>Daniel 7:20</a:t>
            </a:r>
            <a:r>
              <a:rPr lang="en-US" altLang="en-US" smtClean="0"/>
              <a:t>-And of the ten horns that were in his head, and of the other which came up, and before whom three fell; even of that horn that had eyes, and a mouth that spake very great things, whose look was more stout than his fellows.</a:t>
            </a:r>
          </a:p>
          <a:p>
            <a:pPr>
              <a:spcBef>
                <a:spcPct val="0"/>
              </a:spcBef>
            </a:pPr>
            <a:r>
              <a:rPr lang="pl-PL" altLang="en-US" smtClean="0"/>
              <a:t>Daniel 7:25</a:t>
            </a:r>
            <a:r>
              <a:rPr lang="en-US" altLang="en-US" smtClean="0"/>
              <a:t>-And he shall speak great words against the most High, and shall wear out the saints of the most High, and think to change times and laws: and they shall be given into his hand until a time and times and the dividing of time.</a:t>
            </a:r>
          </a:p>
          <a:p>
            <a:pPr>
              <a:spcBef>
                <a:spcPct val="0"/>
              </a:spcBef>
            </a:pPr>
            <a:r>
              <a:rPr lang="pl-PL" altLang="en-US" smtClean="0"/>
              <a:t>Daniel 11:36</a:t>
            </a:r>
            <a:r>
              <a:rPr lang="en-US" altLang="en-US" smtClean="0"/>
              <a:t>-And the king shall do according to his will; and he shall exalt himself, and magnify himself above every god, and shall speak marvellous things against the God of gods, and shall prosper till the indignation be accomplished: for that that is determined shall be done.</a:t>
            </a:r>
          </a:p>
        </p:txBody>
      </p:sp>
      <p:sp>
        <p:nvSpPr>
          <p:cNvPr id="1731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124A735-0A12-456A-88D1-CB8A8E073725}" type="slidenum">
              <a:rPr lang="en-US" altLang="en-US" smtClean="0">
                <a:solidFill>
                  <a:srgbClr val="000000"/>
                </a:solidFill>
              </a:rPr>
              <a:pPr eaLnBrk="1" hangingPunct="1">
                <a:spcBef>
                  <a:spcPct val="0"/>
                </a:spcBef>
              </a:pPr>
              <a:t>26</a:t>
            </a:fld>
            <a:endParaRPr lang="en-US" alt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2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32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0A3220-C506-48BD-91C2-0484BF791B80}" type="slidenum">
              <a:rPr lang="en-US" altLang="en-US" smtClean="0">
                <a:solidFill>
                  <a:srgbClr val="000000"/>
                </a:solidFill>
              </a:rPr>
              <a:pPr eaLnBrk="1" hangingPunct="1">
                <a:spcBef>
                  <a:spcPct val="0"/>
                </a:spcBef>
              </a:pPr>
              <a:t>27</a:t>
            </a:fld>
            <a:endParaRPr lang="en-US" altLang="en-US"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3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Daniel 7:21-I beheld, and the same horn made war with the saints, and prevailed against them;</a:t>
            </a:r>
          </a:p>
        </p:txBody>
      </p:sp>
      <p:sp>
        <p:nvSpPr>
          <p:cNvPr id="1733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DFFCAA1-F4B8-4992-8EC7-F6EAB6A2AA8D}" type="slidenum">
              <a:rPr lang="en-US" altLang="en-US" smtClean="0">
                <a:solidFill>
                  <a:srgbClr val="000000"/>
                </a:solidFill>
              </a:rPr>
              <a:pPr eaLnBrk="1" hangingPunct="1">
                <a:spcBef>
                  <a:spcPct val="0"/>
                </a:spcBef>
              </a:pPr>
              <a:t>28</a:t>
            </a:fld>
            <a:endParaRPr lang="en-US" alt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3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Revelation 12:6-And the woman fled into the wilderness, where she hath a place prepared of God, that they should feed her there a thousand two hundred and threescore days.</a:t>
            </a:r>
          </a:p>
          <a:p>
            <a:pPr>
              <a:spcBef>
                <a:spcPct val="0"/>
              </a:spcBef>
            </a:pPr>
            <a:r>
              <a:rPr lang="en-US" altLang="en-US" dirty="0" smtClean="0"/>
              <a:t>Revelation 12:13-16-And when the dragon saw that he was cast unto the earth, he persecuted the woman which brought forth the man child.</a:t>
            </a:r>
          </a:p>
          <a:p>
            <a:pPr>
              <a:spcBef>
                <a:spcPct val="0"/>
              </a:spcBef>
            </a:pPr>
            <a:r>
              <a:rPr lang="en-US" altLang="en-US" dirty="0" smtClean="0"/>
              <a:t>14And to the woman were given two wings of a great eagle, that she might fly into the wilderness, into her place, where she is nourished for a time, and times, and half a time, from the face of the serpent.</a:t>
            </a:r>
          </a:p>
          <a:p>
            <a:pPr>
              <a:spcBef>
                <a:spcPct val="0"/>
              </a:spcBef>
            </a:pPr>
            <a:r>
              <a:rPr lang="en-US" altLang="en-US" dirty="0" smtClean="0"/>
              <a:t>15And the serpent cast out of his mouth water as a flood after the woman, that he might cause her to be carried away of the flood.</a:t>
            </a:r>
          </a:p>
          <a:p>
            <a:pPr>
              <a:spcBef>
                <a:spcPct val="0"/>
              </a:spcBef>
            </a:pPr>
            <a:r>
              <a:rPr lang="en-US" altLang="en-US" dirty="0" smtClean="0"/>
              <a:t>16And the earth helped the woman, and the earth opened her mouth, and swallowed up the flood which the dragon cast out of his mouth.</a:t>
            </a:r>
          </a:p>
        </p:txBody>
      </p:sp>
      <p:sp>
        <p:nvSpPr>
          <p:cNvPr id="1733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DFFCAA1-F4B8-4992-8EC7-F6EAB6A2AA8D}" type="slidenum">
              <a:rPr lang="en-US" altLang="en-US" smtClean="0">
                <a:solidFill>
                  <a:srgbClr val="000000"/>
                </a:solidFill>
              </a:rPr>
              <a:pPr eaLnBrk="1" hangingPunct="1">
                <a:spcBef>
                  <a:spcPct val="0"/>
                </a:spcBef>
              </a:pPr>
              <a:t>29</a:t>
            </a:fld>
            <a:endParaRPr lang="en-US" alt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4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Daniel 7:3-8-And there appeared another wonder in heaven; and behold a great red dragon, having seven heads and ten horns, and seven crowns upon his heads.</a:t>
            </a:r>
          </a:p>
          <a:p>
            <a:pPr>
              <a:spcBef>
                <a:spcPct val="0"/>
              </a:spcBef>
            </a:pPr>
            <a:r>
              <a:rPr lang="en-US" altLang="en-US" smtClean="0"/>
              <a:t>4And his tail drew the third part of the stars of heaven, and did cast them to the earth: and the dragon stood before the woman which was ready to be delivered, for to devour her child as soon as it was born.</a:t>
            </a:r>
          </a:p>
          <a:p>
            <a:pPr>
              <a:spcBef>
                <a:spcPct val="0"/>
              </a:spcBef>
            </a:pPr>
            <a:r>
              <a:rPr lang="en-US" altLang="en-US" smtClean="0"/>
              <a:t>5And she brought forth a man child, who was to rule all nations with a rod of iron: and her child was caught up unto God, and to his throne.</a:t>
            </a:r>
          </a:p>
          <a:p>
            <a:pPr>
              <a:spcBef>
                <a:spcPct val="0"/>
              </a:spcBef>
            </a:pPr>
            <a:r>
              <a:rPr lang="en-US" altLang="en-US" smtClean="0"/>
              <a:t>6And the woman fled into the wilderness, where she hath a place prepared of God, that they should feed her there a thousand two hundred and threescore days.</a:t>
            </a:r>
          </a:p>
          <a:p>
            <a:pPr>
              <a:spcBef>
                <a:spcPct val="0"/>
              </a:spcBef>
            </a:pPr>
            <a:r>
              <a:rPr lang="en-US" altLang="en-US" smtClean="0"/>
              <a:t>7And there was war in heaven: Michael and his angels fought against the dragon; and the dragon fought and his angels,</a:t>
            </a:r>
          </a:p>
          <a:p>
            <a:pPr>
              <a:spcBef>
                <a:spcPct val="0"/>
              </a:spcBef>
            </a:pPr>
            <a:r>
              <a:rPr lang="en-US" altLang="en-US" smtClean="0"/>
              <a:t>8And prevailed not; neither was their place found any more in heaven.</a:t>
            </a:r>
          </a:p>
          <a:p>
            <a:pPr>
              <a:spcBef>
                <a:spcPct val="0"/>
              </a:spcBef>
            </a:pPr>
            <a:r>
              <a:rPr lang="en-US" altLang="en-US" smtClean="0"/>
              <a:t>Daniel 11:19-25-Then he shall turn his face toward the fort of his own land: but he shall stumble and fall, and not be found.</a:t>
            </a:r>
          </a:p>
          <a:p>
            <a:pPr>
              <a:spcBef>
                <a:spcPct val="0"/>
              </a:spcBef>
            </a:pPr>
            <a:r>
              <a:rPr lang="en-US" altLang="en-US" smtClean="0"/>
              <a:t>20Then shall stand up in his estate a raiser of taxes in the glory of the kingdom: but within few days he shall be destroyed, neither in anger, nor in battle.</a:t>
            </a:r>
          </a:p>
          <a:p>
            <a:pPr>
              <a:spcBef>
                <a:spcPct val="0"/>
              </a:spcBef>
            </a:pPr>
            <a:r>
              <a:rPr lang="en-US" altLang="en-US" smtClean="0"/>
              <a:t>21And in his estate shall stand up a vile person, to whom they shall not give the honour of the kingdom: but he shall come in peaceably, and obtain the kingdom by flatteries.</a:t>
            </a:r>
          </a:p>
          <a:p>
            <a:pPr>
              <a:spcBef>
                <a:spcPct val="0"/>
              </a:spcBef>
            </a:pPr>
            <a:r>
              <a:rPr lang="en-US" altLang="en-US" smtClean="0"/>
              <a:t>22And with the arms of a flood shall they be overflown from before him, and shall be broken; yea, also the prince of the covenant.</a:t>
            </a:r>
          </a:p>
          <a:p>
            <a:pPr>
              <a:spcBef>
                <a:spcPct val="0"/>
              </a:spcBef>
            </a:pPr>
            <a:r>
              <a:rPr lang="en-US" altLang="en-US" smtClean="0"/>
              <a:t>23And after the league made with him he shall work deceitfully: for he shall come up, and shall become strong with a small people.</a:t>
            </a:r>
          </a:p>
          <a:p>
            <a:pPr>
              <a:spcBef>
                <a:spcPct val="0"/>
              </a:spcBef>
            </a:pPr>
            <a:r>
              <a:rPr lang="en-US" altLang="en-US" smtClean="0"/>
              <a:t>24He shall enter peaceably even upon the fattest places of the province; and he shall do that which his fathers have not done, nor his fathers' fathers; he shall scatter among them the prey, and spoil, and riches: yea, and he shall forecast his devices against the strong holds, even for a time.</a:t>
            </a:r>
          </a:p>
          <a:p>
            <a:pPr>
              <a:spcBef>
                <a:spcPct val="0"/>
              </a:spcBef>
            </a:pPr>
            <a:r>
              <a:rPr lang="en-US" altLang="en-US" smtClean="0"/>
              <a:t>25And he shall stir up his power and his courage against the king of the south with a great army; and the king of the south shall be stirred up to battle with a very great and mighty army; but he shall not stand: for they shall forecast devices against him.</a:t>
            </a:r>
          </a:p>
          <a:p>
            <a:pPr>
              <a:spcBef>
                <a:spcPct val="0"/>
              </a:spcBef>
            </a:pPr>
            <a:r>
              <a:rPr lang="en-US" altLang="en-US" smtClean="0"/>
              <a:t>Daniel 11:45-And he shall plant the tabernacles of his palace between the seas in the glorious holy mountain; yet he shall come to his end, and none shall help him.</a:t>
            </a:r>
          </a:p>
          <a:p>
            <a:pPr>
              <a:spcBef>
                <a:spcPct val="0"/>
              </a:spcBef>
            </a:pPr>
            <a:r>
              <a:rPr lang="en-US" altLang="en-US" smtClean="0"/>
              <a:t>Daniel 12:1-And at that time shall Michael stand up, the great prince which standeth for the children of thy people: and there shall be a time of trouble, such as never was since there was a nation even to that same time: and at that time thy people shall be delivered, every one that shall be found written in the book.</a:t>
            </a:r>
          </a:p>
          <a:p>
            <a:pPr>
              <a:spcBef>
                <a:spcPct val="0"/>
              </a:spcBef>
            </a:pPr>
            <a:r>
              <a:rPr lang="en-US" altLang="en-US" smtClean="0"/>
              <a:t>Daniel 12:6-7-And one said to the man clothed in linen, which was upon the waters of the river, How long shall it be to the end of these wonders?</a:t>
            </a:r>
          </a:p>
          <a:p>
            <a:pPr>
              <a:spcBef>
                <a:spcPct val="0"/>
              </a:spcBef>
            </a:pPr>
            <a:r>
              <a:rPr lang="en-US" altLang="en-US" smtClean="0"/>
              <a:t>7And I heard the man clothed in linen, which was upon the waters of the river, when he held up his right hand and his left hand unto heaven, and sware by him that liveth for ever that it shall be for a time, times, and an half; and when he shall have accomplished to scatter the power of the holy people, all these things shall be finished.</a:t>
            </a:r>
          </a:p>
        </p:txBody>
      </p:sp>
      <p:sp>
        <p:nvSpPr>
          <p:cNvPr id="1734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DA7EC0D-FF41-4B95-91E1-9711DFEFCF09}" type="slidenum">
              <a:rPr lang="en-US" altLang="en-US" smtClean="0">
                <a:solidFill>
                  <a:srgbClr val="000000"/>
                </a:solidFill>
              </a:rPr>
              <a:pPr eaLnBrk="1" hangingPunct="1">
                <a:spcBef>
                  <a:spcPct val="0"/>
                </a:spcBef>
              </a:pPr>
              <a:t>30</a:t>
            </a:fld>
            <a:endParaRPr lang="en-US"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1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11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8946FA2-CBB6-425F-A562-6C06E6F1241B}" type="slidenum">
              <a:rPr lang="en-US" altLang="en-US" smtClean="0">
                <a:solidFill>
                  <a:srgbClr val="000000"/>
                </a:solidFill>
              </a:rPr>
              <a:pPr eaLnBrk="1" hangingPunct="1">
                <a:spcBef>
                  <a:spcPct val="0"/>
                </a:spcBef>
              </a:pPr>
              <a:t>4</a:t>
            </a:fld>
            <a:endParaRPr lang="en-US" alt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5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Romans 1:25-Who changed the truth of God into a lie, and worshipped and served the creature more than the Creator, who is blessed for ever. Amen.</a:t>
            </a:r>
          </a:p>
        </p:txBody>
      </p:sp>
      <p:sp>
        <p:nvSpPr>
          <p:cNvPr id="1735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1F8345F-0341-4057-9B53-6554FE7481A2}" type="slidenum">
              <a:rPr lang="en-US" altLang="en-US" smtClean="0">
                <a:solidFill>
                  <a:srgbClr val="000000"/>
                </a:solidFill>
              </a:rPr>
              <a:pPr eaLnBrk="1" hangingPunct="1">
                <a:spcBef>
                  <a:spcPct val="0"/>
                </a:spcBef>
              </a:pPr>
              <a:t>31</a:t>
            </a:fld>
            <a:endParaRPr lang="en-US" alt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5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35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1F8345F-0341-4057-9B53-6554FE7481A2}" type="slidenum">
              <a:rPr lang="en-US" altLang="en-US" smtClean="0">
                <a:solidFill>
                  <a:srgbClr val="000000"/>
                </a:solidFill>
              </a:rPr>
              <a:pPr eaLnBrk="1" hangingPunct="1">
                <a:spcBef>
                  <a:spcPct val="0"/>
                </a:spcBef>
              </a:pPr>
              <a:t>32</a:t>
            </a:fld>
            <a:endParaRPr lang="en-US" altLang="en-US"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6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36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E058589-2D59-42DB-B553-B1525E2D5532}" type="slidenum">
              <a:rPr lang="en-US" altLang="en-US" smtClean="0">
                <a:solidFill>
                  <a:srgbClr val="000000"/>
                </a:solidFill>
              </a:rPr>
              <a:pPr eaLnBrk="1" hangingPunct="1">
                <a:spcBef>
                  <a:spcPct val="0"/>
                </a:spcBef>
              </a:pPr>
              <a:t>33</a:t>
            </a:fld>
            <a:endParaRPr lang="en-US" alt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6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36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E058589-2D59-42DB-B553-B1525E2D5532}" type="slidenum">
              <a:rPr lang="en-US" altLang="en-US" smtClean="0">
                <a:solidFill>
                  <a:srgbClr val="000000"/>
                </a:solidFill>
              </a:rPr>
              <a:pPr eaLnBrk="1" hangingPunct="1">
                <a:spcBef>
                  <a:spcPct val="0"/>
                </a:spcBef>
              </a:pPr>
              <a:t>34</a:t>
            </a:fld>
            <a:endParaRPr lang="en-US" alt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Rev. 19:15-And out of his mouth </a:t>
            </a:r>
            <a:r>
              <a:rPr lang="en-US" altLang="en-US" dirty="0" err="1" smtClean="0"/>
              <a:t>goeth</a:t>
            </a:r>
            <a:r>
              <a:rPr lang="en-US" altLang="en-US" dirty="0" smtClean="0"/>
              <a:t> a sharp sword, that with it he should smite the nations: and he shall rule them with a rod of iron: and he </a:t>
            </a:r>
            <a:r>
              <a:rPr lang="en-US" altLang="en-US" dirty="0" err="1" smtClean="0"/>
              <a:t>treadeth</a:t>
            </a:r>
            <a:r>
              <a:rPr lang="en-US" altLang="en-US" dirty="0" smtClean="0"/>
              <a:t> the winepress of the fierceness and wrath of Almighty God.</a:t>
            </a:r>
          </a:p>
        </p:txBody>
      </p:sp>
      <p:sp>
        <p:nvSpPr>
          <p:cNvPr id="1737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7F1AE72-615B-49A0-9525-3E9D7B6F0CF7}" type="slidenum">
              <a:rPr lang="en-US" altLang="en-US" smtClean="0">
                <a:solidFill>
                  <a:srgbClr val="000000"/>
                </a:solidFill>
              </a:rPr>
              <a:pPr eaLnBrk="1" hangingPunct="1">
                <a:spcBef>
                  <a:spcPct val="0"/>
                </a:spcBef>
              </a:pPr>
              <a:t>35</a:t>
            </a:fld>
            <a:endParaRPr lang="en-US" altLang="en-US"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Heb. 12:2-Looking unto Jesus the author and finisher of our faith; who for the joy that was set before him endured the cross, despising the shame, and is set down at the right hand of the throne of God.</a:t>
            </a:r>
          </a:p>
        </p:txBody>
      </p:sp>
      <p:sp>
        <p:nvSpPr>
          <p:cNvPr id="1737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7F1AE72-615B-49A0-9525-3E9D7B6F0CF7}" type="slidenum">
              <a:rPr lang="en-US" altLang="en-US" smtClean="0">
                <a:solidFill>
                  <a:srgbClr val="000000"/>
                </a:solidFill>
              </a:rPr>
              <a:pPr eaLnBrk="1" hangingPunct="1">
                <a:spcBef>
                  <a:spcPct val="0"/>
                </a:spcBef>
              </a:pPr>
              <a:t>36</a:t>
            </a:fld>
            <a:endParaRPr lang="en-US" altLang="en-US"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8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Revelation 16:13-And I saw three unclean spirits like frogs come out of the mouth of the dragon, and out of the mouth of the beast, and out of the mouth of the false prophet.</a:t>
            </a:r>
          </a:p>
          <a:p>
            <a:pPr>
              <a:spcBef>
                <a:spcPct val="0"/>
              </a:spcBef>
            </a:pPr>
            <a:r>
              <a:rPr lang="en-US" altLang="en-US" dirty="0" smtClean="0"/>
              <a:t>Revelation 19:20-And the beast was taken, and with him the false prophet that wrought miracles before him, with which he deceived them that had received the mark of the beast, and them that worshipped his image. These both were cast alive into a lake of fire burning with brimstone.</a:t>
            </a:r>
          </a:p>
          <a:p>
            <a:pPr>
              <a:spcBef>
                <a:spcPct val="0"/>
              </a:spcBef>
            </a:pPr>
            <a:r>
              <a:rPr lang="en-US" altLang="en-US" dirty="0" smtClean="0"/>
              <a:t>Revelation 20:10-And the devil that deceived them was cast into the lake of fire and brimstone, where the beast and the false prophet are, and shall be tormented day and night for ever and ever.</a:t>
            </a:r>
          </a:p>
        </p:txBody>
      </p:sp>
      <p:sp>
        <p:nvSpPr>
          <p:cNvPr id="1738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4FFCE48-A36F-41EE-BB04-F1E348090F1A}" type="slidenum">
              <a:rPr lang="en-US" altLang="en-US" smtClean="0">
                <a:solidFill>
                  <a:srgbClr val="000000"/>
                </a:solidFill>
              </a:rPr>
              <a:pPr eaLnBrk="1" hangingPunct="1">
                <a:spcBef>
                  <a:spcPct val="0"/>
                </a:spcBef>
              </a:pPr>
              <a:t>37</a:t>
            </a:fld>
            <a:endParaRPr lang="en-US" alt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8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38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4FFCE48-A36F-41EE-BB04-F1E348090F1A}" type="slidenum">
              <a:rPr lang="en-US" altLang="en-US" smtClean="0">
                <a:solidFill>
                  <a:srgbClr val="000000"/>
                </a:solidFill>
              </a:rPr>
              <a:pPr eaLnBrk="1" hangingPunct="1">
                <a:spcBef>
                  <a:spcPct val="0"/>
                </a:spcBef>
              </a:pPr>
              <a:t>38</a:t>
            </a:fld>
            <a:endParaRPr lang="en-US" alt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Daniel 9:27 -And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a:p>
            <a:pPr>
              <a:spcBef>
                <a:spcPct val="0"/>
              </a:spcBef>
            </a:pPr>
            <a:r>
              <a:rPr lang="en-US" altLang="en-US" dirty="0" smtClean="0"/>
              <a:t>The “overspreading of abominations” has</a:t>
            </a:r>
            <a:r>
              <a:rPr lang="en-US" altLang="en-US" baseline="0" dirty="0" smtClean="0"/>
              <a:t> been interpreted in some commentaries </a:t>
            </a:r>
            <a:r>
              <a:rPr lang="en-US" altLang="en-US" dirty="0" smtClean="0"/>
              <a:t>to be the ancient Roman eagle ensigns that being namely, an idol set up on a wing or pinnacle of the temple.</a:t>
            </a:r>
          </a:p>
        </p:txBody>
      </p:sp>
      <p:sp>
        <p:nvSpPr>
          <p:cNvPr id="1739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004ACA0-B33A-4C36-90DC-315B524339D9}" type="slidenum">
              <a:rPr lang="en-US" altLang="en-US" smtClean="0">
                <a:solidFill>
                  <a:srgbClr val="000000"/>
                </a:solidFill>
              </a:rPr>
              <a:pPr eaLnBrk="1" hangingPunct="1">
                <a:spcBef>
                  <a:spcPct val="0"/>
                </a:spcBef>
              </a:pPr>
              <a:t>39</a:t>
            </a:fld>
            <a:endParaRPr lang="en-US" alt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40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D4EE170-8417-4DC2-BECA-8ED0AFAF08FD}" type="slidenum">
              <a:rPr lang="en-US" altLang="en-US" smtClean="0">
                <a:solidFill>
                  <a:srgbClr val="000000"/>
                </a:solidFill>
              </a:rPr>
              <a:pPr eaLnBrk="1" hangingPunct="1">
                <a:spcBef>
                  <a:spcPct val="0"/>
                </a:spcBef>
              </a:pPr>
              <a:t>40</a:t>
            </a:fld>
            <a:endParaRPr lang="en-US" alt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2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Rev. 11:7-And when they shall have finished their testimony, the beast that ascendeth out of the bottomless pit shall make war against them, and shall overcome them, and kill them.</a:t>
            </a:r>
          </a:p>
        </p:txBody>
      </p:sp>
      <p:sp>
        <p:nvSpPr>
          <p:cNvPr id="1712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E48DD12-7C14-48A9-9484-F0560E50B4D1}" type="slidenum">
              <a:rPr lang="en-US" altLang="en-US" smtClean="0">
                <a:solidFill>
                  <a:srgbClr val="000000"/>
                </a:solidFill>
              </a:rPr>
              <a:pPr eaLnBrk="1" hangingPunct="1">
                <a:spcBef>
                  <a:spcPct val="0"/>
                </a:spcBef>
              </a:pPr>
              <a:t>5</a:t>
            </a:fld>
            <a:endParaRPr lang="en-US" altLang="en-US"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1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EE76679-D755-4325-B797-8797EB6569C4}" type="slidenum">
              <a:rPr lang="en-US" altLang="en-US" smtClean="0">
                <a:solidFill>
                  <a:srgbClr val="000000"/>
                </a:solidFill>
              </a:rPr>
              <a:pPr eaLnBrk="1" hangingPunct="1">
                <a:spcBef>
                  <a:spcPct val="0"/>
                </a:spcBef>
              </a:pPr>
              <a:t>41</a:t>
            </a:fld>
            <a:endParaRPr lang="en-US" alt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1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EE76679-D755-4325-B797-8797EB6569C4}" type="slidenum">
              <a:rPr lang="en-US" altLang="en-US" smtClean="0">
                <a:solidFill>
                  <a:srgbClr val="000000"/>
                </a:solidFill>
              </a:rPr>
              <a:pPr eaLnBrk="1" hangingPunct="1">
                <a:spcBef>
                  <a:spcPct val="0"/>
                </a:spcBef>
              </a:pPr>
              <a:t>42</a:t>
            </a:fld>
            <a:endParaRPr lang="en-US" alt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2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Rev. 11:5-And if any man will hurt them, fire proceedeth out of their mouth, and devoureth their enemies: and if any man will hurt them, he must in this manner be killed.</a:t>
            </a:r>
          </a:p>
        </p:txBody>
      </p:sp>
      <p:sp>
        <p:nvSpPr>
          <p:cNvPr id="1742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B9F95E-0ED3-415B-BB94-AABFDC60EE48}" type="slidenum">
              <a:rPr lang="en-US" altLang="en-US" smtClean="0">
                <a:solidFill>
                  <a:srgbClr val="000000"/>
                </a:solidFill>
              </a:rPr>
              <a:pPr eaLnBrk="1" hangingPunct="1">
                <a:spcBef>
                  <a:spcPct val="0"/>
                </a:spcBef>
              </a:pPr>
              <a:t>43</a:t>
            </a:fld>
            <a:endParaRPr lang="en-US" alt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2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Rev. 11:5-And if any man will hurt them, fire proceedeth out of their mouth, and devoureth their enemies: and if any man will hurt them, he must in this manner be killed.</a:t>
            </a:r>
          </a:p>
        </p:txBody>
      </p:sp>
      <p:sp>
        <p:nvSpPr>
          <p:cNvPr id="1742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B9F95E-0ED3-415B-BB94-AABFDC60EE48}" type="slidenum">
              <a:rPr lang="en-US" altLang="en-US" smtClean="0">
                <a:solidFill>
                  <a:srgbClr val="000000"/>
                </a:solidFill>
              </a:rPr>
              <a:pPr eaLnBrk="1" hangingPunct="1">
                <a:spcBef>
                  <a:spcPct val="0"/>
                </a:spcBef>
              </a:pPr>
              <a:t>44</a:t>
            </a:fld>
            <a:endParaRPr lang="en-US" alt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3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43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532E999-8D20-4F25-864B-DD6DBA74A8DD}" type="slidenum">
              <a:rPr lang="en-US" altLang="en-US" smtClean="0">
                <a:solidFill>
                  <a:srgbClr val="000000"/>
                </a:solidFill>
              </a:rPr>
              <a:pPr eaLnBrk="1" hangingPunct="1">
                <a:spcBef>
                  <a:spcPct val="0"/>
                </a:spcBef>
              </a:pPr>
              <a:t>45</a:t>
            </a:fld>
            <a:endParaRPr lang="en-US" alt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3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Isaiah 8:20-To the law and to the testimony: if they speak not according to this word, it is because there is no light in them.</a:t>
            </a:r>
          </a:p>
        </p:txBody>
      </p:sp>
      <p:sp>
        <p:nvSpPr>
          <p:cNvPr id="1743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532E999-8D20-4F25-864B-DD6DBA74A8DD}" type="slidenum">
              <a:rPr lang="en-US" altLang="en-US" smtClean="0">
                <a:solidFill>
                  <a:srgbClr val="000000"/>
                </a:solidFill>
              </a:rPr>
              <a:pPr eaLnBrk="1" hangingPunct="1">
                <a:spcBef>
                  <a:spcPct val="0"/>
                </a:spcBef>
              </a:pPr>
              <a:t>46</a:t>
            </a:fld>
            <a:endParaRPr lang="en-US" alt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Matthew 24:24-For there shall arise false Christs, and false prophets, and shall shew great signs and wonders; insomuch that, if it were possible, they shall deceive the very elect.</a:t>
            </a:r>
          </a:p>
          <a:p>
            <a:pPr>
              <a:spcBef>
                <a:spcPct val="0"/>
              </a:spcBef>
            </a:pPr>
            <a:r>
              <a:rPr lang="en-US" altLang="en-US" smtClean="0"/>
              <a:t>2 Thessalonians 2:9-Even him, whose coming is after the working of Satan with all power and signs and lying wonders,</a:t>
            </a:r>
          </a:p>
          <a:p>
            <a:pPr>
              <a:spcBef>
                <a:spcPct val="0"/>
              </a:spcBef>
            </a:pPr>
            <a:r>
              <a:rPr lang="en-US" altLang="en-US" smtClean="0"/>
              <a:t>2 Thessalonians  2:11-And for this cause God shall send them strong delusion, that they should believe a lie:</a:t>
            </a:r>
          </a:p>
          <a:p>
            <a:pPr>
              <a:spcBef>
                <a:spcPct val="0"/>
              </a:spcBef>
            </a:pPr>
            <a:r>
              <a:rPr lang="en-US" altLang="en-US" smtClean="0"/>
              <a:t>2 Thessalonians 2:3-4-Let no man deceive you by any means: for that day shall not come, except there come a falling away first, and that man of sin be revealed, the son of perdition;</a:t>
            </a:r>
          </a:p>
          <a:p>
            <a:pPr>
              <a:spcBef>
                <a:spcPct val="0"/>
              </a:spcBef>
            </a:pPr>
            <a:r>
              <a:rPr lang="en-US" altLang="en-US" smtClean="0"/>
              <a:t>4Who opposeth and exalteth himself above all that is called God, or that is worshipped; so that he as God sitteth in the temple of God, shewing himself that he is God.</a:t>
            </a:r>
          </a:p>
          <a:p>
            <a:pPr>
              <a:spcBef>
                <a:spcPct val="0"/>
              </a:spcBef>
            </a:pPr>
            <a:endParaRPr lang="en-US" altLang="en-US" smtClean="0"/>
          </a:p>
          <a:p>
            <a:pPr>
              <a:spcBef>
                <a:spcPct val="0"/>
              </a:spcBef>
            </a:pPr>
            <a:endParaRPr lang="en-US" altLang="en-US" smtClean="0"/>
          </a:p>
          <a:p>
            <a:pPr>
              <a:spcBef>
                <a:spcPct val="0"/>
              </a:spcBef>
            </a:pPr>
            <a:endParaRPr lang="en-US" altLang="en-US" smtClean="0"/>
          </a:p>
          <a:p>
            <a:pPr>
              <a:spcBef>
                <a:spcPct val="0"/>
              </a:spcBef>
            </a:pPr>
            <a:endParaRPr lang="en-US" altLang="en-US" smtClean="0"/>
          </a:p>
        </p:txBody>
      </p:sp>
      <p:sp>
        <p:nvSpPr>
          <p:cNvPr id="1744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E710596-2E56-4B38-A9BD-58C7505ABAD6}" type="slidenum">
              <a:rPr lang="en-US" altLang="en-US" smtClean="0">
                <a:solidFill>
                  <a:srgbClr val="000000"/>
                </a:solidFill>
              </a:rPr>
              <a:pPr eaLnBrk="1" hangingPunct="1">
                <a:spcBef>
                  <a:spcPct val="0"/>
                </a:spcBef>
              </a:pPr>
              <a:t>47</a:t>
            </a:fld>
            <a:endParaRPr lang="en-US" alt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5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5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836D523-D050-429D-BA07-9EF7FC65BB8A}" type="slidenum">
              <a:rPr lang="en-US" altLang="en-US" smtClean="0">
                <a:solidFill>
                  <a:srgbClr val="000000"/>
                </a:solidFill>
              </a:rPr>
              <a:pPr eaLnBrk="1" hangingPunct="1">
                <a:spcBef>
                  <a:spcPct val="0"/>
                </a:spcBef>
              </a:pPr>
              <a:t>48</a:t>
            </a:fld>
            <a:endParaRPr lang="en-US" alt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Daniel 9:27-And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a:p>
            <a:pPr>
              <a:spcBef>
                <a:spcPct val="0"/>
              </a:spcBef>
            </a:pPr>
            <a:r>
              <a:rPr lang="en-US" altLang="en-US" smtClean="0"/>
              <a:t>Matthew 24:15-21-When ye therefore shall see the abomination of desolation, spoken of by Daniel the prophet, stand in the holy place, (whoso readeth, let him understand:)</a:t>
            </a:r>
          </a:p>
          <a:p>
            <a:pPr>
              <a:spcBef>
                <a:spcPct val="0"/>
              </a:spcBef>
            </a:pPr>
            <a:r>
              <a:rPr lang="en-US" altLang="en-US" smtClean="0"/>
              <a:t>16Then let them which be in Judaea flee into the mountains:</a:t>
            </a:r>
          </a:p>
          <a:p>
            <a:pPr>
              <a:spcBef>
                <a:spcPct val="0"/>
              </a:spcBef>
            </a:pPr>
            <a:r>
              <a:rPr lang="en-US" altLang="en-US" smtClean="0"/>
              <a:t>17Let him which is on the housetop not come down to take any thing out of his house:</a:t>
            </a:r>
          </a:p>
          <a:p>
            <a:pPr>
              <a:spcBef>
                <a:spcPct val="0"/>
              </a:spcBef>
            </a:pPr>
            <a:r>
              <a:rPr lang="en-US" altLang="en-US" smtClean="0"/>
              <a:t>18Neither let him which is in the field return back to take his clothes.</a:t>
            </a:r>
          </a:p>
          <a:p>
            <a:pPr>
              <a:spcBef>
                <a:spcPct val="0"/>
              </a:spcBef>
            </a:pPr>
            <a:r>
              <a:rPr lang="en-US" altLang="en-US" smtClean="0"/>
              <a:t>19And woe unto them that are with child, and to them that give suck in those days!</a:t>
            </a:r>
          </a:p>
          <a:p>
            <a:pPr>
              <a:spcBef>
                <a:spcPct val="0"/>
              </a:spcBef>
            </a:pPr>
            <a:r>
              <a:rPr lang="en-US" altLang="en-US" smtClean="0"/>
              <a:t>20But pray ye that your flight be not in the winter, neither on the sabbath day:</a:t>
            </a:r>
          </a:p>
          <a:p>
            <a:pPr>
              <a:spcBef>
                <a:spcPct val="0"/>
              </a:spcBef>
            </a:pPr>
            <a:r>
              <a:rPr lang="en-US" altLang="en-US" smtClean="0"/>
              <a:t>21For then shall be great tribulation, such as was not since the beginning of the world to this time, no, nor ever shall be.</a:t>
            </a:r>
          </a:p>
          <a:p>
            <a:pPr>
              <a:spcBef>
                <a:spcPct val="0"/>
              </a:spcBef>
            </a:pPr>
            <a:r>
              <a:rPr lang="en-US" altLang="en-US" smtClean="0"/>
              <a:t>2 Thessalonians 2:3-4-Let no man deceive you by any means: for that day shall not come, except there come a falling away first, and that man of sin be revealed, the son of perdition;</a:t>
            </a:r>
          </a:p>
          <a:p>
            <a:pPr>
              <a:spcBef>
                <a:spcPct val="0"/>
              </a:spcBef>
            </a:pPr>
            <a:r>
              <a:rPr lang="en-US" altLang="en-US" smtClean="0"/>
              <a:t>4Who opposeth and exalteth himself above all that is called God, or that is worshipped; so that he as God sitteth in the temple of God, shewing himself that he is God.</a:t>
            </a:r>
          </a:p>
        </p:txBody>
      </p:sp>
      <p:sp>
        <p:nvSpPr>
          <p:cNvPr id="1746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62D7383-3BBE-4883-8103-76C4D4A4A4BC}" type="slidenum">
              <a:rPr lang="en-US" altLang="en-US" smtClean="0">
                <a:solidFill>
                  <a:srgbClr val="000000"/>
                </a:solidFill>
              </a:rPr>
              <a:pPr eaLnBrk="1" hangingPunct="1">
                <a:spcBef>
                  <a:spcPct val="0"/>
                </a:spcBef>
              </a:pPr>
              <a:t>49</a:t>
            </a:fld>
            <a:endParaRPr lang="en-US" alt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7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7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96D67ED-C01E-46AC-9CC8-1C070B24EBAC}" type="slidenum">
              <a:rPr lang="en-US" altLang="en-US" smtClean="0">
                <a:solidFill>
                  <a:srgbClr val="000000"/>
                </a:solidFill>
              </a:rPr>
              <a:pPr eaLnBrk="1" hangingPunct="1">
                <a:spcBef>
                  <a:spcPct val="0"/>
                </a:spcBef>
              </a:pPr>
              <a:t>50</a:t>
            </a:fld>
            <a:endParaRPr lang="en-US" alt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3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13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1363D7C-C051-4B3C-945E-94C121B79A6A}" type="slidenum">
              <a:rPr lang="en-US" altLang="en-US" smtClean="0">
                <a:solidFill>
                  <a:srgbClr val="000000"/>
                </a:solidFill>
              </a:rPr>
              <a:pPr eaLnBrk="1" hangingPunct="1">
                <a:spcBef>
                  <a:spcPct val="0"/>
                </a:spcBef>
              </a:pPr>
              <a:t>6</a:t>
            </a:fld>
            <a:endParaRPr lang="en-US" altLang="en-US"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8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8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5CC862C-76EA-4444-BF79-58AE9EBC8789}" type="slidenum">
              <a:rPr lang="en-US" altLang="en-US" smtClean="0">
                <a:solidFill>
                  <a:srgbClr val="000000"/>
                </a:solidFill>
              </a:rPr>
              <a:pPr eaLnBrk="1" hangingPunct="1">
                <a:spcBef>
                  <a:spcPct val="0"/>
                </a:spcBef>
              </a:pPr>
              <a:t>51</a:t>
            </a:fld>
            <a:endParaRPr lang="en-US" altLang="en-US"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0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0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F05D66D-D3DC-4DB2-A0A6-1FD07B7FB2F7}" type="slidenum">
              <a:rPr lang="en-US" altLang="en-US" smtClean="0">
                <a:solidFill>
                  <a:srgbClr val="000000"/>
                </a:solidFill>
              </a:rPr>
              <a:pPr eaLnBrk="1" hangingPunct="1">
                <a:spcBef>
                  <a:spcPct val="0"/>
                </a:spcBef>
              </a:pPr>
              <a:t>52</a:t>
            </a:fld>
            <a:endParaRPr lang="en-US" alt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0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0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F05D66D-D3DC-4DB2-A0A6-1FD07B7FB2F7}" type="slidenum">
              <a:rPr lang="en-US" altLang="en-US" smtClean="0">
                <a:solidFill>
                  <a:srgbClr val="000000"/>
                </a:solidFill>
              </a:rPr>
              <a:pPr eaLnBrk="1" hangingPunct="1">
                <a:spcBef>
                  <a:spcPct val="0"/>
                </a:spcBef>
              </a:pPr>
              <a:t>53</a:t>
            </a:fld>
            <a:endParaRPr lang="en-US" altLang="en-US"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1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1E2E259-1D13-4BE6-A9EF-4D5E6FC641CB}" type="slidenum">
              <a:rPr lang="en-US" altLang="en-US" smtClean="0">
                <a:solidFill>
                  <a:srgbClr val="000000"/>
                </a:solidFill>
              </a:rPr>
              <a:pPr eaLnBrk="1" hangingPunct="1">
                <a:spcBef>
                  <a:spcPct val="0"/>
                </a:spcBef>
              </a:pPr>
              <a:t>54</a:t>
            </a:fld>
            <a:endParaRPr lang="en-US" altLang="en-US"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1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1E2E259-1D13-4BE6-A9EF-4D5E6FC641CB}" type="slidenum">
              <a:rPr lang="en-US" altLang="en-US" smtClean="0">
                <a:solidFill>
                  <a:srgbClr val="000000"/>
                </a:solidFill>
              </a:rPr>
              <a:pPr eaLnBrk="1" hangingPunct="1">
                <a:spcBef>
                  <a:spcPct val="0"/>
                </a:spcBef>
              </a:pPr>
              <a:t>55</a:t>
            </a:fld>
            <a:endParaRPr lang="en-US" altLang="en-US" smtClean="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2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Matthew 25:31-46-When the Son of man shall come in his glory, and all the holy angels with him, then shall he sit upon the throne of his glory:</a:t>
            </a:r>
          </a:p>
          <a:p>
            <a:pPr>
              <a:spcBef>
                <a:spcPct val="0"/>
              </a:spcBef>
            </a:pPr>
            <a:r>
              <a:rPr lang="en-US" altLang="en-US" smtClean="0"/>
              <a:t>32And before him shall be gathered all nations: and he shall separate them one from another, as a shepherd divideth his sheep from the goats:</a:t>
            </a:r>
          </a:p>
          <a:p>
            <a:pPr>
              <a:spcBef>
                <a:spcPct val="0"/>
              </a:spcBef>
            </a:pPr>
            <a:r>
              <a:rPr lang="en-US" altLang="en-US" smtClean="0"/>
              <a:t>33And he shall set the sheep on his right hand, but the goats on the left.</a:t>
            </a:r>
          </a:p>
          <a:p>
            <a:pPr>
              <a:spcBef>
                <a:spcPct val="0"/>
              </a:spcBef>
            </a:pPr>
            <a:r>
              <a:rPr lang="en-US" altLang="en-US" smtClean="0"/>
              <a:t>34Then shall the King say unto them on his right hand, Come, ye blessed of my Father, inherit the kingdom prepared for you from the foundation of the world:</a:t>
            </a:r>
          </a:p>
          <a:p>
            <a:pPr>
              <a:spcBef>
                <a:spcPct val="0"/>
              </a:spcBef>
            </a:pPr>
            <a:r>
              <a:rPr lang="en-US" altLang="en-US" smtClean="0"/>
              <a:t>35For I was an hungred, and ye gave me meat: I was thirsty, and ye gave me drink: I was a stranger, and ye took me in:</a:t>
            </a:r>
          </a:p>
          <a:p>
            <a:pPr>
              <a:spcBef>
                <a:spcPct val="0"/>
              </a:spcBef>
            </a:pPr>
            <a:r>
              <a:rPr lang="en-US" altLang="en-US" smtClean="0"/>
              <a:t>36Naked, and ye clothed me: I was sick, and ye visited me: I was in prison, and ye came unto me.</a:t>
            </a:r>
          </a:p>
          <a:p>
            <a:pPr>
              <a:spcBef>
                <a:spcPct val="0"/>
              </a:spcBef>
            </a:pPr>
            <a:r>
              <a:rPr lang="en-US" altLang="en-US" smtClean="0"/>
              <a:t>37Then shall the righteous answer him, saying, Lord, when saw we thee an hungred, and fed thee? or thirsty, and gave thee drink?</a:t>
            </a:r>
          </a:p>
          <a:p>
            <a:pPr>
              <a:spcBef>
                <a:spcPct val="0"/>
              </a:spcBef>
            </a:pPr>
            <a:r>
              <a:rPr lang="en-US" altLang="en-US" smtClean="0"/>
              <a:t>38When saw we thee a stranger, and took thee in? or naked, and clothed thee?</a:t>
            </a:r>
          </a:p>
          <a:p>
            <a:pPr>
              <a:spcBef>
                <a:spcPct val="0"/>
              </a:spcBef>
            </a:pPr>
            <a:r>
              <a:rPr lang="en-US" altLang="en-US" smtClean="0"/>
              <a:t>39Or when saw we thee sick, or in prison, and came unto thee?</a:t>
            </a:r>
          </a:p>
          <a:p>
            <a:pPr>
              <a:spcBef>
                <a:spcPct val="0"/>
              </a:spcBef>
            </a:pPr>
            <a:r>
              <a:rPr lang="en-US" altLang="en-US" smtClean="0"/>
              <a:t>40And the King shall answer and say unto them, Verily I say unto you, Inasmuch as ye have done it unto one of the least of these my brethren, ye have done it unto me.</a:t>
            </a:r>
          </a:p>
          <a:p>
            <a:pPr>
              <a:spcBef>
                <a:spcPct val="0"/>
              </a:spcBef>
            </a:pPr>
            <a:r>
              <a:rPr lang="en-US" altLang="en-US" smtClean="0"/>
              <a:t>41Then shall he say also unto them on the left hand, Depart from me, ye cursed, into everlasting fire, prepared for the devil and his angels:</a:t>
            </a:r>
          </a:p>
          <a:p>
            <a:pPr>
              <a:spcBef>
                <a:spcPct val="0"/>
              </a:spcBef>
            </a:pPr>
            <a:r>
              <a:rPr lang="en-US" altLang="en-US" smtClean="0"/>
              <a:t>42For I was an hungred, and ye gave me no meat: I was thirsty, and ye gave me no drink:</a:t>
            </a:r>
          </a:p>
          <a:p>
            <a:pPr>
              <a:spcBef>
                <a:spcPct val="0"/>
              </a:spcBef>
            </a:pPr>
            <a:r>
              <a:rPr lang="en-US" altLang="en-US" smtClean="0"/>
              <a:t>43I was a stranger, and ye took me not in: naked, and ye clothed me not: sick, and in prison, and ye visited me not.</a:t>
            </a:r>
          </a:p>
          <a:p>
            <a:pPr>
              <a:spcBef>
                <a:spcPct val="0"/>
              </a:spcBef>
            </a:pPr>
            <a:r>
              <a:rPr lang="en-US" altLang="en-US" smtClean="0"/>
              <a:t>44Then shall they also answer him, saying, Lord, when saw we thee an hungred, or athirst, or a stranger, or naked, or sick, or in prison, and did not minister unto thee?</a:t>
            </a:r>
          </a:p>
          <a:p>
            <a:pPr>
              <a:spcBef>
                <a:spcPct val="0"/>
              </a:spcBef>
            </a:pPr>
            <a:r>
              <a:rPr lang="en-US" altLang="en-US" smtClean="0"/>
              <a:t>45Then shall he answer them, saying, Verily I say unto you, Inasmuch as ye did it not to one of the least of these, ye did it not to me.</a:t>
            </a:r>
          </a:p>
          <a:p>
            <a:pPr>
              <a:spcBef>
                <a:spcPct val="0"/>
              </a:spcBef>
            </a:pPr>
            <a:r>
              <a:rPr lang="en-US" altLang="en-US" smtClean="0"/>
              <a:t>46And these shall go away into everlasting punishment: but the righteous into life eternal.</a:t>
            </a:r>
          </a:p>
        </p:txBody>
      </p:sp>
      <p:sp>
        <p:nvSpPr>
          <p:cNvPr id="1752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6760B67-9C56-495C-BFFB-DA40FD20CB25}" type="slidenum">
              <a:rPr lang="en-US" altLang="en-US" smtClean="0">
                <a:solidFill>
                  <a:srgbClr val="000000"/>
                </a:solidFill>
              </a:rPr>
              <a:pPr eaLnBrk="1" hangingPunct="1">
                <a:spcBef>
                  <a:spcPct val="0"/>
                </a:spcBef>
              </a:pPr>
              <a:t>56</a:t>
            </a:fld>
            <a:endParaRPr lang="en-US" altLang="en-US"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3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3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F3DC3FE-0C00-4C43-8B0E-93C6A53A58BA}" type="slidenum">
              <a:rPr lang="en-US" altLang="en-US" smtClean="0">
                <a:solidFill>
                  <a:srgbClr val="000000"/>
                </a:solidFill>
              </a:rPr>
              <a:pPr eaLnBrk="1" hangingPunct="1">
                <a:spcBef>
                  <a:spcPct val="0"/>
                </a:spcBef>
              </a:pPr>
              <a:t>57</a:t>
            </a:fld>
            <a:endParaRPr lang="en-US" altLang="en-US" smtClean="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4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4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F192740-D53A-41ED-B974-787E81994517}" type="slidenum">
              <a:rPr lang="en-US" altLang="en-US" smtClean="0">
                <a:solidFill>
                  <a:srgbClr val="000000"/>
                </a:solidFill>
              </a:rPr>
              <a:pPr eaLnBrk="1" hangingPunct="1">
                <a:spcBef>
                  <a:spcPct val="0"/>
                </a:spcBef>
              </a:pPr>
              <a:t>58</a:t>
            </a:fld>
            <a:endParaRPr lang="en-US" altLang="en-US" smtClean="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Proverbs 2:1-6-My son, if thou wilt receive my words, and hide my commandments with thee;</a:t>
            </a:r>
          </a:p>
          <a:p>
            <a:pPr>
              <a:spcBef>
                <a:spcPct val="0"/>
              </a:spcBef>
            </a:pPr>
            <a:r>
              <a:rPr lang="en-US" altLang="en-US" smtClean="0"/>
              <a:t>2So that thou incline thine ear unto wisdom, and apply thine heart to understanding;</a:t>
            </a:r>
          </a:p>
          <a:p>
            <a:pPr>
              <a:spcBef>
                <a:spcPct val="0"/>
              </a:spcBef>
            </a:pPr>
            <a:r>
              <a:rPr lang="en-US" altLang="en-US" smtClean="0"/>
              <a:t>3Yea, if thou criest after knowledge, and liftest up thy voice for understanding;</a:t>
            </a:r>
          </a:p>
          <a:p>
            <a:pPr>
              <a:spcBef>
                <a:spcPct val="0"/>
              </a:spcBef>
            </a:pPr>
            <a:r>
              <a:rPr lang="en-US" altLang="en-US" smtClean="0"/>
              <a:t>4If thou seekest her as silver, and searchest for her as for hid treasures;</a:t>
            </a:r>
          </a:p>
          <a:p>
            <a:pPr>
              <a:spcBef>
                <a:spcPct val="0"/>
              </a:spcBef>
            </a:pPr>
            <a:r>
              <a:rPr lang="en-US" altLang="en-US" smtClean="0"/>
              <a:t>5Then shalt thou understand the fear of the LORD, and find the knowledge of God.</a:t>
            </a:r>
          </a:p>
          <a:p>
            <a:pPr>
              <a:spcBef>
                <a:spcPct val="0"/>
              </a:spcBef>
            </a:pPr>
            <a:r>
              <a:rPr lang="en-US" altLang="en-US" smtClean="0"/>
              <a:t>6For the LORD giveth wisdom: out of his mouth cometh knowledge and understanding.</a:t>
            </a:r>
          </a:p>
          <a:p>
            <a:pPr>
              <a:spcBef>
                <a:spcPct val="0"/>
              </a:spcBef>
            </a:pPr>
            <a:r>
              <a:rPr lang="en-US" altLang="en-US" smtClean="0"/>
              <a:t>Daniel 12:10-Many shall be purified, and made white, and tried; but the wicked shall do wickedly: and none of the wicked shall understand; but the wise shall understand.</a:t>
            </a:r>
          </a:p>
          <a:p>
            <a:pPr>
              <a:spcBef>
                <a:spcPct val="0"/>
              </a:spcBef>
            </a:pPr>
            <a:r>
              <a:rPr lang="en-US" altLang="en-US" smtClean="0"/>
              <a:t>Matthew 13:10-11-And the disciples came, and said unto him, Why speakest thou unto them in parables?</a:t>
            </a:r>
          </a:p>
          <a:p>
            <a:pPr>
              <a:spcBef>
                <a:spcPct val="0"/>
              </a:spcBef>
            </a:pPr>
            <a:r>
              <a:rPr lang="en-US" altLang="en-US" smtClean="0"/>
              <a:t>11He answered and said unto them, Because it is given unto you to know the mysteries of the kingdom of heaven, but to them it is not given.</a:t>
            </a:r>
          </a:p>
        </p:txBody>
      </p:sp>
      <p:sp>
        <p:nvSpPr>
          <p:cNvPr id="1755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F92B84-C2FD-4243-8CB1-6CA5455D658F}" type="slidenum">
              <a:rPr lang="en-US" altLang="en-US" smtClean="0">
                <a:solidFill>
                  <a:srgbClr val="000000"/>
                </a:solidFill>
              </a:rPr>
              <a:pPr eaLnBrk="1" hangingPunct="1">
                <a:spcBef>
                  <a:spcPct val="0"/>
                </a:spcBef>
              </a:pPr>
              <a:t>59</a:t>
            </a:fld>
            <a:endParaRPr lang="en-US" altLang="en-US" smtClean="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55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F92B84-C2FD-4243-8CB1-6CA5455D658F}" type="slidenum">
              <a:rPr lang="en-US" altLang="en-US" smtClean="0">
                <a:solidFill>
                  <a:srgbClr val="000000"/>
                </a:solidFill>
              </a:rPr>
              <a:pPr eaLnBrk="1" hangingPunct="1">
                <a:spcBef>
                  <a:spcPct val="0"/>
                </a:spcBef>
              </a:pPr>
              <a:t>60</a:t>
            </a:fld>
            <a:endParaRPr lang="en-US" alt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4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714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5EE2489-809E-4035-9EE2-ABE1B30E2909}" type="slidenum">
              <a:rPr lang="en-US" altLang="en-US" smtClean="0">
                <a:solidFill>
                  <a:srgbClr val="000000"/>
                </a:solidFill>
              </a:rPr>
              <a:pPr eaLnBrk="1" hangingPunct="1">
                <a:spcBef>
                  <a:spcPct val="0"/>
                </a:spcBef>
              </a:pPr>
              <a:t>7</a:t>
            </a:fld>
            <a:endParaRPr lang="en-US" altLang="en-US" smtClean="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6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6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64F9047-DE95-4283-97A2-B79438CB66BF}" type="slidenum">
              <a:rPr lang="en-US" altLang="en-US" smtClean="0">
                <a:solidFill>
                  <a:srgbClr val="000000"/>
                </a:solidFill>
              </a:rPr>
              <a:pPr eaLnBrk="1" hangingPunct="1">
                <a:spcBef>
                  <a:spcPct val="0"/>
                </a:spcBef>
              </a:pPr>
              <a:t>61</a:t>
            </a:fld>
            <a:endParaRPr lang="en-US" altLang="en-US"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7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7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9836D3F-302C-47E1-83E3-4C06EDCF502F}" type="slidenum">
              <a:rPr lang="en-US" altLang="en-US" smtClean="0">
                <a:solidFill>
                  <a:srgbClr val="000000"/>
                </a:solidFill>
              </a:rPr>
              <a:pPr eaLnBrk="1" hangingPunct="1">
                <a:spcBef>
                  <a:spcPct val="0"/>
                </a:spcBef>
              </a:pPr>
              <a:t>62</a:t>
            </a:fld>
            <a:endParaRPr lang="en-US" altLang="en-US" smtClean="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8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85E2B9B-B020-47A4-BEE8-FB4E8B5F61C9}" type="slidenum">
              <a:rPr lang="en-US" altLang="en-US" smtClean="0">
                <a:solidFill>
                  <a:srgbClr val="000000"/>
                </a:solidFill>
              </a:rPr>
              <a:pPr eaLnBrk="1" hangingPunct="1">
                <a:spcBef>
                  <a:spcPct val="0"/>
                </a:spcBef>
              </a:pPr>
              <a:t>64</a:t>
            </a:fld>
            <a:endParaRPr lang="en-US" altLang="en-US" smtClean="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8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85E2B9B-B020-47A4-BEE8-FB4E8B5F61C9}" type="slidenum">
              <a:rPr lang="en-US" altLang="en-US" smtClean="0">
                <a:solidFill>
                  <a:srgbClr val="000000"/>
                </a:solidFill>
              </a:rPr>
              <a:pPr eaLnBrk="1" hangingPunct="1">
                <a:spcBef>
                  <a:spcPct val="0"/>
                </a:spcBef>
              </a:pPr>
              <a:t>65</a:t>
            </a:fld>
            <a:endParaRPr lang="en-US" alt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9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59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33EEE5B-F331-4CB7-B95E-72AEB5B42BA1}" type="slidenum">
              <a:rPr lang="en-US" altLang="en-US" smtClean="0">
                <a:solidFill>
                  <a:srgbClr val="000000"/>
                </a:solidFill>
              </a:rPr>
              <a:pPr eaLnBrk="1" hangingPunct="1">
                <a:spcBef>
                  <a:spcPct val="0"/>
                </a:spcBef>
              </a:pPr>
              <a:t>66</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4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Dan. 7:3-And four great beasts came up from the sea, diverse one from another.</a:t>
            </a:r>
          </a:p>
          <a:p>
            <a:pPr>
              <a:spcBef>
                <a:spcPct val="0"/>
              </a:spcBef>
            </a:pPr>
            <a:r>
              <a:rPr lang="en-US" altLang="en-US" dirty="0" smtClean="0"/>
              <a:t>Dan. 7:17-These great beasts, which are four, are four kings, which shall arise out of the earth.</a:t>
            </a:r>
          </a:p>
        </p:txBody>
      </p:sp>
      <p:sp>
        <p:nvSpPr>
          <p:cNvPr id="1714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5EE2489-809E-4035-9EE2-ABE1B30E2909}" type="slidenum">
              <a:rPr lang="en-US" altLang="en-US" smtClean="0">
                <a:solidFill>
                  <a:srgbClr val="000000"/>
                </a:solidFill>
              </a:rPr>
              <a:pPr eaLnBrk="1" hangingPunct="1">
                <a:spcBef>
                  <a:spcPct val="0"/>
                </a:spcBef>
              </a:pPr>
              <a:t>8</a:t>
            </a:fld>
            <a:endParaRPr lang="en-US" alt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5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15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268610F-F420-449B-A404-F09DFFBC48A4}" type="slidenum">
              <a:rPr lang="en-US" altLang="en-US" smtClean="0">
                <a:solidFill>
                  <a:srgbClr val="000000"/>
                </a:solidFill>
              </a:rPr>
              <a:pPr eaLnBrk="1" hangingPunct="1">
                <a:spcBef>
                  <a:spcPct val="0"/>
                </a:spcBef>
              </a:pPr>
              <a:t>9</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6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en-US" smtClean="0"/>
              <a:t>Dan. 7:2-</a:t>
            </a:r>
            <a:r>
              <a:rPr lang="en-US" altLang="en-US" smtClean="0"/>
              <a:t>Daniel spake and said, I saw in my vision by night, and, behold, the four winds of the heaven strove upon the great sea.</a:t>
            </a:r>
            <a:endParaRPr lang="nl-NL" altLang="en-US" smtClean="0"/>
          </a:p>
          <a:p>
            <a:pPr>
              <a:spcBef>
                <a:spcPct val="0"/>
              </a:spcBef>
            </a:pPr>
            <a:r>
              <a:rPr lang="nl-NL" altLang="en-US" smtClean="0"/>
              <a:t>Dan. 7:11-12-</a:t>
            </a:r>
            <a:r>
              <a:rPr lang="en-US" altLang="en-US" smtClean="0"/>
              <a:t>I beheld then because of the voice of the great words which the horn spake: I beheld even till the beast was slain, and his body destroyed, and given to the burning flame.</a:t>
            </a:r>
          </a:p>
          <a:p>
            <a:pPr>
              <a:spcBef>
                <a:spcPct val="0"/>
              </a:spcBef>
            </a:pPr>
            <a:r>
              <a:rPr lang="en-US" altLang="en-US" smtClean="0"/>
              <a:t>12As concerning the rest of the beasts, they had their dominion taken away: yet their lives were prolonged for a season and time.</a:t>
            </a:r>
            <a:endParaRPr lang="nl-NL" altLang="en-US" smtClean="0"/>
          </a:p>
          <a:p>
            <a:pPr>
              <a:spcBef>
                <a:spcPct val="0"/>
              </a:spcBef>
            </a:pPr>
            <a:r>
              <a:rPr lang="nl-NL" altLang="en-US" smtClean="0"/>
              <a:t>Dan. 7:17-</a:t>
            </a:r>
            <a:r>
              <a:rPr lang="en-US" altLang="en-US" smtClean="0"/>
              <a:t>These great beasts, which are four, are four kings, which shall arise out of the earth.</a:t>
            </a:r>
          </a:p>
        </p:txBody>
      </p:sp>
      <p:sp>
        <p:nvSpPr>
          <p:cNvPr id="1716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A1D2E76-BBFD-452B-8601-3DE909E28704}" type="slidenum">
              <a:rPr lang="en-US" altLang="en-US" smtClean="0">
                <a:solidFill>
                  <a:srgbClr val="000000"/>
                </a:solidFill>
              </a:rPr>
              <a:pPr eaLnBrk="1" hangingPunct="1">
                <a:spcBef>
                  <a:spcPct val="0"/>
                </a:spcBef>
              </a:pPr>
              <a:t>10</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a:p>
        </p:txBody>
      </p:sp>
    </p:spTree>
    <p:extLst>
      <p:ext uri="{BB962C8B-B14F-4D97-AF65-F5344CB8AC3E}">
        <p14:creationId xmlns:p14="http://schemas.microsoft.com/office/powerpoint/2010/main" val="3598559019"/>
      </p:ext>
    </p:extLst>
  </p:cSld>
  <p:clrMapOvr>
    <a:masterClrMapping/>
  </p:clrMapOvr>
  <p:transition spd="slow">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a:p>
        </p:txBody>
      </p:sp>
    </p:spTree>
    <p:extLst>
      <p:ext uri="{BB962C8B-B14F-4D97-AF65-F5344CB8AC3E}">
        <p14:creationId xmlns:p14="http://schemas.microsoft.com/office/powerpoint/2010/main" val="1722045205"/>
      </p:ext>
    </p:extLst>
  </p:cSld>
  <p:clrMapOvr>
    <a:masterClrMapping/>
  </p:clrMapOvr>
  <p:transition spd="slow">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a:p>
        </p:txBody>
      </p:sp>
    </p:spTree>
    <p:extLst>
      <p:ext uri="{BB962C8B-B14F-4D97-AF65-F5344CB8AC3E}">
        <p14:creationId xmlns:p14="http://schemas.microsoft.com/office/powerpoint/2010/main" val="415223335"/>
      </p:ext>
    </p:extLst>
  </p:cSld>
  <p:clrMapOvr>
    <a:masterClrMapping/>
  </p:clrMapOvr>
  <p:transition spd="slow">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EAC00E5-D163-47F7-ADA6-D9AAB0EA86BD}"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6CCF5C-BF07-446A-AF5A-82A9B3B509DB}" type="slidenum">
              <a:rPr lang="en-US"/>
              <a:pPr>
                <a:defRPr/>
              </a:pPr>
              <a:t>‹#›</a:t>
            </a:fld>
            <a:endParaRPr lang="en-US"/>
          </a:p>
        </p:txBody>
      </p:sp>
    </p:spTree>
    <p:extLst>
      <p:ext uri="{BB962C8B-B14F-4D97-AF65-F5344CB8AC3E}">
        <p14:creationId xmlns:p14="http://schemas.microsoft.com/office/powerpoint/2010/main" val="109227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399C6-E71C-4210-AC20-9E9EA74B34DC}" type="slidenum">
              <a:rPr lang="en-US"/>
              <a:pPr>
                <a:defRPr/>
              </a:pPr>
              <a:t>‹#›</a:t>
            </a:fld>
            <a:endParaRPr lang="en-US"/>
          </a:p>
        </p:txBody>
      </p:sp>
    </p:spTree>
    <p:extLst>
      <p:ext uri="{BB962C8B-B14F-4D97-AF65-F5344CB8AC3E}">
        <p14:creationId xmlns:p14="http://schemas.microsoft.com/office/powerpoint/2010/main" val="41970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6B6E12-BB9C-4C4A-96B7-FB64C734BC85}" type="slidenum">
              <a:rPr lang="en-US"/>
              <a:pPr>
                <a:defRPr/>
              </a:pPr>
              <a:t>‹#›</a:t>
            </a:fld>
            <a:endParaRPr lang="en-US"/>
          </a:p>
        </p:txBody>
      </p:sp>
    </p:spTree>
    <p:extLst>
      <p:ext uri="{BB962C8B-B14F-4D97-AF65-F5344CB8AC3E}">
        <p14:creationId xmlns:p14="http://schemas.microsoft.com/office/powerpoint/2010/main" val="3140298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D6697A-064E-4D9D-BDBC-971A8DA3B15D}" type="slidenum">
              <a:rPr lang="en-US"/>
              <a:pPr>
                <a:defRPr/>
              </a:pPr>
              <a:t>‹#›</a:t>
            </a:fld>
            <a:endParaRPr lang="en-US"/>
          </a:p>
        </p:txBody>
      </p:sp>
    </p:spTree>
    <p:extLst>
      <p:ext uri="{BB962C8B-B14F-4D97-AF65-F5344CB8AC3E}">
        <p14:creationId xmlns:p14="http://schemas.microsoft.com/office/powerpoint/2010/main" val="2928793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AA7C27-E042-441B-8711-D9708C0330B3}" type="slidenum">
              <a:rPr lang="en-US"/>
              <a:pPr>
                <a:defRPr/>
              </a:pPr>
              <a:t>‹#›</a:t>
            </a:fld>
            <a:endParaRPr lang="en-US"/>
          </a:p>
        </p:txBody>
      </p:sp>
    </p:spTree>
    <p:extLst>
      <p:ext uri="{BB962C8B-B14F-4D97-AF65-F5344CB8AC3E}">
        <p14:creationId xmlns:p14="http://schemas.microsoft.com/office/powerpoint/2010/main" val="50573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B9FC8F-902C-4853-8519-B7A72C9E58AA}" type="slidenum">
              <a:rPr lang="en-US"/>
              <a:pPr>
                <a:defRPr/>
              </a:pPr>
              <a:t>‹#›</a:t>
            </a:fld>
            <a:endParaRPr lang="en-US"/>
          </a:p>
        </p:txBody>
      </p:sp>
    </p:spTree>
    <p:extLst>
      <p:ext uri="{BB962C8B-B14F-4D97-AF65-F5344CB8AC3E}">
        <p14:creationId xmlns:p14="http://schemas.microsoft.com/office/powerpoint/2010/main" val="328123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B9FC8F-902C-4853-8519-B7A72C9E58AA}" type="slidenum">
              <a:rPr lang="en-US"/>
              <a:pPr>
                <a:defRPr/>
              </a:pPr>
              <a:t>‹#›</a:t>
            </a:fld>
            <a:endParaRPr lang="en-US"/>
          </a:p>
        </p:txBody>
      </p:sp>
    </p:spTree>
    <p:extLst>
      <p:ext uri="{BB962C8B-B14F-4D97-AF65-F5344CB8AC3E}">
        <p14:creationId xmlns:p14="http://schemas.microsoft.com/office/powerpoint/2010/main" val="3716382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7953BF-F612-48E8-AAF7-6F08D0E9FE8F}" type="slidenum">
              <a:rPr lang="en-US"/>
              <a:pPr>
                <a:defRPr/>
              </a:pPr>
              <a:t>‹#›</a:t>
            </a:fld>
            <a:endParaRPr lang="en-US"/>
          </a:p>
        </p:txBody>
      </p:sp>
    </p:spTree>
    <p:extLst>
      <p:ext uri="{BB962C8B-B14F-4D97-AF65-F5344CB8AC3E}">
        <p14:creationId xmlns:p14="http://schemas.microsoft.com/office/powerpoint/2010/main" val="373974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a:p>
        </p:txBody>
      </p:sp>
    </p:spTree>
    <p:extLst>
      <p:ext uri="{BB962C8B-B14F-4D97-AF65-F5344CB8AC3E}">
        <p14:creationId xmlns:p14="http://schemas.microsoft.com/office/powerpoint/2010/main" val="1178057422"/>
      </p:ext>
    </p:extLst>
  </p:cSld>
  <p:clrMapOvr>
    <a:masterClrMapping/>
  </p:clrMapOvr>
  <p:transition spd="slow">
    <p:check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9E06ED-658F-4909-BF97-3E59986775F6}" type="slidenum">
              <a:rPr lang="en-US"/>
              <a:pPr>
                <a:defRPr/>
              </a:pPr>
              <a:t>‹#›</a:t>
            </a:fld>
            <a:endParaRPr lang="en-US"/>
          </a:p>
        </p:txBody>
      </p:sp>
    </p:spTree>
    <p:extLst>
      <p:ext uri="{BB962C8B-B14F-4D97-AF65-F5344CB8AC3E}">
        <p14:creationId xmlns:p14="http://schemas.microsoft.com/office/powerpoint/2010/main" val="1181676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0234F0-296A-4EF1-AA0B-20AF65F2987F}" type="slidenum">
              <a:rPr lang="en-US"/>
              <a:pPr>
                <a:defRPr/>
              </a:pPr>
              <a:t>‹#›</a:t>
            </a:fld>
            <a:endParaRPr lang="en-US"/>
          </a:p>
        </p:txBody>
      </p:sp>
    </p:spTree>
    <p:extLst>
      <p:ext uri="{BB962C8B-B14F-4D97-AF65-F5344CB8AC3E}">
        <p14:creationId xmlns:p14="http://schemas.microsoft.com/office/powerpoint/2010/main" val="2838913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9BEE5C-314E-4A7D-ABBD-2E1314C716F6}" type="slidenum">
              <a:rPr lang="en-US"/>
              <a:pPr>
                <a:defRPr/>
              </a:pPr>
              <a:t>‹#›</a:t>
            </a:fld>
            <a:endParaRPr lang="en-US"/>
          </a:p>
        </p:txBody>
      </p:sp>
    </p:spTree>
    <p:extLst>
      <p:ext uri="{BB962C8B-B14F-4D97-AF65-F5344CB8AC3E}">
        <p14:creationId xmlns:p14="http://schemas.microsoft.com/office/powerpoint/2010/main" val="62753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CD2969-EE51-4DF5-A1AE-8BF5D7A10D66}" type="slidenum">
              <a:rPr lang="en-US"/>
              <a:pPr>
                <a:defRPr/>
              </a:pPr>
              <a:t>‹#›</a:t>
            </a:fld>
            <a:endParaRPr lang="en-US"/>
          </a:p>
        </p:txBody>
      </p:sp>
    </p:spTree>
    <p:extLst>
      <p:ext uri="{BB962C8B-B14F-4D97-AF65-F5344CB8AC3E}">
        <p14:creationId xmlns:p14="http://schemas.microsoft.com/office/powerpoint/2010/main" val="2333949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72992C-A32B-461F-B255-A49440258F0C}" type="slidenum">
              <a:rPr lang="en-US"/>
              <a:pPr>
                <a:defRPr/>
              </a:pPr>
              <a:t>‹#›</a:t>
            </a:fld>
            <a:endParaRPr lang="en-US"/>
          </a:p>
        </p:txBody>
      </p:sp>
    </p:spTree>
    <p:extLst>
      <p:ext uri="{BB962C8B-B14F-4D97-AF65-F5344CB8AC3E}">
        <p14:creationId xmlns:p14="http://schemas.microsoft.com/office/powerpoint/2010/main" val="1867315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65DD92-07E7-4189-BBE8-7C2643BA7E44}" type="slidenum">
              <a:rPr lang="en-US"/>
              <a:pPr>
                <a:defRPr/>
              </a:pPr>
              <a:t>‹#›</a:t>
            </a:fld>
            <a:endParaRPr lang="en-US"/>
          </a:p>
        </p:txBody>
      </p:sp>
    </p:spTree>
    <p:extLst>
      <p:ext uri="{BB962C8B-B14F-4D97-AF65-F5344CB8AC3E}">
        <p14:creationId xmlns:p14="http://schemas.microsoft.com/office/powerpoint/2010/main" val="1111893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5B45E8-8596-489B-A8FB-5D78C1547859}" type="slidenum">
              <a:rPr lang="en-US"/>
              <a:pPr>
                <a:defRPr/>
              </a:pPr>
              <a:t>‹#›</a:t>
            </a:fld>
            <a:endParaRPr lang="en-US"/>
          </a:p>
        </p:txBody>
      </p:sp>
    </p:spTree>
    <p:extLst>
      <p:ext uri="{BB962C8B-B14F-4D97-AF65-F5344CB8AC3E}">
        <p14:creationId xmlns:p14="http://schemas.microsoft.com/office/powerpoint/2010/main" val="3348543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B00DC9-DEB2-4A0D-BE0D-D1451A068C4C}" type="slidenum">
              <a:rPr lang="en-US"/>
              <a:pPr>
                <a:defRPr/>
              </a:pPr>
              <a:t>‹#›</a:t>
            </a:fld>
            <a:endParaRPr lang="en-US"/>
          </a:p>
        </p:txBody>
      </p:sp>
    </p:spTree>
    <p:extLst>
      <p:ext uri="{BB962C8B-B14F-4D97-AF65-F5344CB8AC3E}">
        <p14:creationId xmlns:p14="http://schemas.microsoft.com/office/powerpoint/2010/main" val="2604536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3FEAA4-6924-454A-8E74-8492CABF9DFB}" type="slidenum">
              <a:rPr lang="en-US"/>
              <a:pPr>
                <a:defRPr/>
              </a:pPr>
              <a:t>‹#›</a:t>
            </a:fld>
            <a:endParaRPr lang="en-US"/>
          </a:p>
        </p:txBody>
      </p:sp>
    </p:spTree>
    <p:extLst>
      <p:ext uri="{BB962C8B-B14F-4D97-AF65-F5344CB8AC3E}">
        <p14:creationId xmlns:p14="http://schemas.microsoft.com/office/powerpoint/2010/main" val="3762894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B18420-480E-43BF-BABF-61FC3703AAB6}" type="slidenum">
              <a:rPr lang="en-US"/>
              <a:pPr>
                <a:defRPr/>
              </a:pPr>
              <a:t>‹#›</a:t>
            </a:fld>
            <a:endParaRPr lang="en-US"/>
          </a:p>
        </p:txBody>
      </p:sp>
    </p:spTree>
    <p:extLst>
      <p:ext uri="{BB962C8B-B14F-4D97-AF65-F5344CB8AC3E}">
        <p14:creationId xmlns:p14="http://schemas.microsoft.com/office/powerpoint/2010/main" val="220569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a:p>
        </p:txBody>
      </p:sp>
    </p:spTree>
    <p:extLst>
      <p:ext uri="{BB962C8B-B14F-4D97-AF65-F5344CB8AC3E}">
        <p14:creationId xmlns:p14="http://schemas.microsoft.com/office/powerpoint/2010/main" val="1270509934"/>
      </p:ext>
    </p:extLst>
  </p:cSld>
  <p:clrMapOvr>
    <a:masterClrMapping/>
  </p:clrMapOvr>
  <p:transition spd="slow">
    <p:check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2C0F01-E721-4CD6-931F-B79EA303EFFD}" type="slidenum">
              <a:rPr lang="en-US"/>
              <a:pPr>
                <a:defRPr/>
              </a:pPr>
              <a:t>‹#›</a:t>
            </a:fld>
            <a:endParaRPr lang="en-US"/>
          </a:p>
        </p:txBody>
      </p:sp>
    </p:spTree>
    <p:extLst>
      <p:ext uri="{BB962C8B-B14F-4D97-AF65-F5344CB8AC3E}">
        <p14:creationId xmlns:p14="http://schemas.microsoft.com/office/powerpoint/2010/main" val="3681555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6DCC23-404D-477D-925D-3320E5E508EC}" type="slidenum">
              <a:rPr lang="en-US"/>
              <a:pPr>
                <a:defRPr/>
              </a:pPr>
              <a:t>‹#›</a:t>
            </a:fld>
            <a:endParaRPr lang="en-US"/>
          </a:p>
        </p:txBody>
      </p:sp>
    </p:spTree>
    <p:extLst>
      <p:ext uri="{BB962C8B-B14F-4D97-AF65-F5344CB8AC3E}">
        <p14:creationId xmlns:p14="http://schemas.microsoft.com/office/powerpoint/2010/main" val="2611662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810F06-9817-4BD2-9B82-E3EFC0247A8D}" type="slidenum">
              <a:rPr lang="en-US"/>
              <a:pPr>
                <a:defRPr/>
              </a:pPr>
              <a:t>‹#›</a:t>
            </a:fld>
            <a:endParaRPr lang="en-US"/>
          </a:p>
        </p:txBody>
      </p:sp>
    </p:spTree>
    <p:extLst>
      <p:ext uri="{BB962C8B-B14F-4D97-AF65-F5344CB8AC3E}">
        <p14:creationId xmlns:p14="http://schemas.microsoft.com/office/powerpoint/2010/main" val="778668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A5F891-3585-4240-8876-9E90594BCD95}" type="slidenum">
              <a:rPr lang="en-US"/>
              <a:pPr>
                <a:defRPr/>
              </a:pPr>
              <a:t>‹#›</a:t>
            </a:fld>
            <a:endParaRPr lang="en-US"/>
          </a:p>
        </p:txBody>
      </p:sp>
    </p:spTree>
    <p:extLst>
      <p:ext uri="{BB962C8B-B14F-4D97-AF65-F5344CB8AC3E}">
        <p14:creationId xmlns:p14="http://schemas.microsoft.com/office/powerpoint/2010/main" val="1451732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4F9DDB-A4AF-4702-AF6E-86BE4945B17C}" type="slidenum">
              <a:rPr lang="en-US"/>
              <a:pPr>
                <a:defRPr/>
              </a:pPr>
              <a:t>‹#›</a:t>
            </a:fld>
            <a:endParaRPr lang="en-US"/>
          </a:p>
        </p:txBody>
      </p:sp>
    </p:spTree>
    <p:extLst>
      <p:ext uri="{BB962C8B-B14F-4D97-AF65-F5344CB8AC3E}">
        <p14:creationId xmlns:p14="http://schemas.microsoft.com/office/powerpoint/2010/main" val="368590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4F9DDB-A4AF-4702-AF6E-86BE4945B17C}" type="slidenum">
              <a:rPr lang="en-US"/>
              <a:pPr>
                <a:defRPr/>
              </a:pPr>
              <a:t>‹#›</a:t>
            </a:fld>
            <a:endParaRPr lang="en-US"/>
          </a:p>
        </p:txBody>
      </p:sp>
    </p:spTree>
    <p:extLst>
      <p:ext uri="{BB962C8B-B14F-4D97-AF65-F5344CB8AC3E}">
        <p14:creationId xmlns:p14="http://schemas.microsoft.com/office/powerpoint/2010/main" val="119403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E90F60-79A8-495A-9B8E-9FEBF4CAFB54}" type="slidenum">
              <a:rPr lang="en-US"/>
              <a:pPr>
                <a:defRPr/>
              </a:pPr>
              <a:t>‹#›</a:t>
            </a:fld>
            <a:endParaRPr lang="en-US"/>
          </a:p>
        </p:txBody>
      </p:sp>
    </p:spTree>
    <p:extLst>
      <p:ext uri="{BB962C8B-B14F-4D97-AF65-F5344CB8AC3E}">
        <p14:creationId xmlns:p14="http://schemas.microsoft.com/office/powerpoint/2010/main" val="889959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B0DCEB-439D-471D-B2D3-8E597DCD8CB0}" type="slidenum">
              <a:rPr lang="en-US"/>
              <a:pPr>
                <a:defRPr/>
              </a:pPr>
              <a:t>‹#›</a:t>
            </a:fld>
            <a:endParaRPr lang="en-US"/>
          </a:p>
        </p:txBody>
      </p:sp>
    </p:spTree>
    <p:extLst>
      <p:ext uri="{BB962C8B-B14F-4D97-AF65-F5344CB8AC3E}">
        <p14:creationId xmlns:p14="http://schemas.microsoft.com/office/powerpoint/2010/main" val="1646704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0F2D2F-4301-4E16-93F4-04C8C3D1DFAD}" type="slidenum">
              <a:rPr lang="en-US"/>
              <a:pPr>
                <a:defRPr/>
              </a:pPr>
              <a:t>‹#›</a:t>
            </a:fld>
            <a:endParaRPr lang="en-US"/>
          </a:p>
        </p:txBody>
      </p:sp>
    </p:spTree>
    <p:extLst>
      <p:ext uri="{BB962C8B-B14F-4D97-AF65-F5344CB8AC3E}">
        <p14:creationId xmlns:p14="http://schemas.microsoft.com/office/powerpoint/2010/main" val="3539066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0F2D2F-4301-4E16-93F4-04C8C3D1DFAD}" type="slidenum">
              <a:rPr lang="en-US"/>
              <a:pPr>
                <a:defRPr/>
              </a:pPr>
              <a:t>‹#›</a:t>
            </a:fld>
            <a:endParaRPr lang="en-US"/>
          </a:p>
        </p:txBody>
      </p:sp>
    </p:spTree>
    <p:extLst>
      <p:ext uri="{BB962C8B-B14F-4D97-AF65-F5344CB8AC3E}">
        <p14:creationId xmlns:p14="http://schemas.microsoft.com/office/powerpoint/2010/main" val="209947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a:p>
        </p:txBody>
      </p:sp>
    </p:spTree>
    <p:extLst>
      <p:ext uri="{BB962C8B-B14F-4D97-AF65-F5344CB8AC3E}">
        <p14:creationId xmlns:p14="http://schemas.microsoft.com/office/powerpoint/2010/main" val="4154995384"/>
      </p:ext>
    </p:extLst>
  </p:cSld>
  <p:clrMapOvr>
    <a:masterClrMapping/>
  </p:clrMapOvr>
  <p:transition spd="slow">
    <p:check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88928A-91D9-477C-8A6E-B013B8CC8C1B}" type="slidenum">
              <a:rPr lang="en-US"/>
              <a:pPr>
                <a:defRPr/>
              </a:pPr>
              <a:t>‹#›</a:t>
            </a:fld>
            <a:endParaRPr lang="en-US"/>
          </a:p>
        </p:txBody>
      </p:sp>
    </p:spTree>
    <p:extLst>
      <p:ext uri="{BB962C8B-B14F-4D97-AF65-F5344CB8AC3E}">
        <p14:creationId xmlns:p14="http://schemas.microsoft.com/office/powerpoint/2010/main" val="3137256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04A49A-0413-4CDA-BC87-B13151F5D1A7}" type="slidenum">
              <a:rPr lang="en-US"/>
              <a:pPr>
                <a:defRPr/>
              </a:pPr>
              <a:t>‹#›</a:t>
            </a:fld>
            <a:endParaRPr lang="en-US"/>
          </a:p>
        </p:txBody>
      </p:sp>
    </p:spTree>
    <p:extLst>
      <p:ext uri="{BB962C8B-B14F-4D97-AF65-F5344CB8AC3E}">
        <p14:creationId xmlns:p14="http://schemas.microsoft.com/office/powerpoint/2010/main" val="2495104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04A49A-0413-4CDA-BC87-B13151F5D1A7}" type="slidenum">
              <a:rPr lang="en-US"/>
              <a:pPr>
                <a:defRPr/>
              </a:pPr>
              <a:t>‹#›</a:t>
            </a:fld>
            <a:endParaRPr lang="en-US"/>
          </a:p>
        </p:txBody>
      </p:sp>
    </p:spTree>
    <p:extLst>
      <p:ext uri="{BB962C8B-B14F-4D97-AF65-F5344CB8AC3E}">
        <p14:creationId xmlns:p14="http://schemas.microsoft.com/office/powerpoint/2010/main" val="723790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B84B91-6582-423C-B2CE-3B4BC30AD0C7}" type="slidenum">
              <a:rPr lang="en-US"/>
              <a:pPr>
                <a:defRPr/>
              </a:pPr>
              <a:t>‹#›</a:t>
            </a:fld>
            <a:endParaRPr lang="en-US"/>
          </a:p>
        </p:txBody>
      </p:sp>
    </p:spTree>
    <p:extLst>
      <p:ext uri="{BB962C8B-B14F-4D97-AF65-F5344CB8AC3E}">
        <p14:creationId xmlns:p14="http://schemas.microsoft.com/office/powerpoint/2010/main" val="2971941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B84B91-6582-423C-B2CE-3B4BC30AD0C7}" type="slidenum">
              <a:rPr lang="en-US"/>
              <a:pPr>
                <a:defRPr/>
              </a:pPr>
              <a:t>‹#›</a:t>
            </a:fld>
            <a:endParaRPr lang="en-US"/>
          </a:p>
        </p:txBody>
      </p:sp>
    </p:spTree>
    <p:extLst>
      <p:ext uri="{BB962C8B-B14F-4D97-AF65-F5344CB8AC3E}">
        <p14:creationId xmlns:p14="http://schemas.microsoft.com/office/powerpoint/2010/main" val="3342935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3760F3-D92B-4568-A7BD-D04091C33ED7}" type="slidenum">
              <a:rPr lang="en-US"/>
              <a:pPr>
                <a:defRPr/>
              </a:pPr>
              <a:t>‹#›</a:t>
            </a:fld>
            <a:endParaRPr lang="en-US"/>
          </a:p>
        </p:txBody>
      </p:sp>
    </p:spTree>
    <p:extLst>
      <p:ext uri="{BB962C8B-B14F-4D97-AF65-F5344CB8AC3E}">
        <p14:creationId xmlns:p14="http://schemas.microsoft.com/office/powerpoint/2010/main" val="2392588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3760F3-D92B-4568-A7BD-D04091C33ED7}" type="slidenum">
              <a:rPr lang="en-US"/>
              <a:pPr>
                <a:defRPr/>
              </a:pPr>
              <a:t>‹#›</a:t>
            </a:fld>
            <a:endParaRPr lang="en-US"/>
          </a:p>
        </p:txBody>
      </p:sp>
    </p:spTree>
    <p:extLst>
      <p:ext uri="{BB962C8B-B14F-4D97-AF65-F5344CB8AC3E}">
        <p14:creationId xmlns:p14="http://schemas.microsoft.com/office/powerpoint/2010/main" val="2552889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172112-1E62-4B9A-94DC-07B436C638F8}" type="slidenum">
              <a:rPr lang="en-US"/>
              <a:pPr>
                <a:defRPr/>
              </a:pPr>
              <a:t>‹#›</a:t>
            </a:fld>
            <a:endParaRPr lang="en-US"/>
          </a:p>
        </p:txBody>
      </p:sp>
    </p:spTree>
    <p:extLst>
      <p:ext uri="{BB962C8B-B14F-4D97-AF65-F5344CB8AC3E}">
        <p14:creationId xmlns:p14="http://schemas.microsoft.com/office/powerpoint/2010/main" val="1619860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172112-1E62-4B9A-94DC-07B436C638F8}" type="slidenum">
              <a:rPr lang="en-US"/>
              <a:pPr>
                <a:defRPr/>
              </a:pPr>
              <a:t>‹#›</a:t>
            </a:fld>
            <a:endParaRPr lang="en-US"/>
          </a:p>
        </p:txBody>
      </p:sp>
    </p:spTree>
    <p:extLst>
      <p:ext uri="{BB962C8B-B14F-4D97-AF65-F5344CB8AC3E}">
        <p14:creationId xmlns:p14="http://schemas.microsoft.com/office/powerpoint/2010/main" val="2561524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EBAAD-AAFB-4343-B239-98B3C24D1CC4}" type="slidenum">
              <a:rPr lang="en-US"/>
              <a:pPr>
                <a:defRPr/>
              </a:pPr>
              <a:t>‹#›</a:t>
            </a:fld>
            <a:endParaRPr lang="en-US"/>
          </a:p>
        </p:txBody>
      </p:sp>
    </p:spTree>
    <p:extLst>
      <p:ext uri="{BB962C8B-B14F-4D97-AF65-F5344CB8AC3E}">
        <p14:creationId xmlns:p14="http://schemas.microsoft.com/office/powerpoint/2010/main" val="139701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3/13/2022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a:p>
        </p:txBody>
      </p:sp>
    </p:spTree>
    <p:extLst>
      <p:ext uri="{BB962C8B-B14F-4D97-AF65-F5344CB8AC3E}">
        <p14:creationId xmlns:p14="http://schemas.microsoft.com/office/powerpoint/2010/main" val="1032092115"/>
      </p:ext>
    </p:extLst>
  </p:cSld>
  <p:clrMapOvr>
    <a:masterClrMapping/>
  </p:clrMapOvr>
  <p:transition spd="slow">
    <p:check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7E325E-221C-4E29-BE9C-7E23CD29FB67}" type="slidenum">
              <a:rPr lang="en-US"/>
              <a:pPr>
                <a:defRPr/>
              </a:pPr>
              <a:t>‹#›</a:t>
            </a:fld>
            <a:endParaRPr lang="en-US"/>
          </a:p>
        </p:txBody>
      </p:sp>
    </p:spTree>
    <p:extLst>
      <p:ext uri="{BB962C8B-B14F-4D97-AF65-F5344CB8AC3E}">
        <p14:creationId xmlns:p14="http://schemas.microsoft.com/office/powerpoint/2010/main" val="279004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3EF641-E737-4A41-8A55-CD0702E0F8E6}" type="slidenum">
              <a:rPr lang="en-US"/>
              <a:pPr>
                <a:defRPr/>
              </a:pPr>
              <a:t>‹#›</a:t>
            </a:fld>
            <a:endParaRPr lang="en-US"/>
          </a:p>
        </p:txBody>
      </p:sp>
    </p:spTree>
    <p:extLst>
      <p:ext uri="{BB962C8B-B14F-4D97-AF65-F5344CB8AC3E}">
        <p14:creationId xmlns:p14="http://schemas.microsoft.com/office/powerpoint/2010/main" val="1245922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3EF641-E737-4A41-8A55-CD0702E0F8E6}" type="slidenum">
              <a:rPr lang="en-US"/>
              <a:pPr>
                <a:defRPr/>
              </a:pPr>
              <a:t>‹#›</a:t>
            </a:fld>
            <a:endParaRPr lang="en-US"/>
          </a:p>
        </p:txBody>
      </p:sp>
    </p:spTree>
    <p:extLst>
      <p:ext uri="{BB962C8B-B14F-4D97-AF65-F5344CB8AC3E}">
        <p14:creationId xmlns:p14="http://schemas.microsoft.com/office/powerpoint/2010/main" val="2562758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BBBC62-DDE2-4729-BB2F-F4D9B015029D}" type="slidenum">
              <a:rPr lang="en-US"/>
              <a:pPr>
                <a:defRPr/>
              </a:pPr>
              <a:t>‹#›</a:t>
            </a:fld>
            <a:endParaRPr lang="en-US"/>
          </a:p>
        </p:txBody>
      </p:sp>
    </p:spTree>
    <p:extLst>
      <p:ext uri="{BB962C8B-B14F-4D97-AF65-F5344CB8AC3E}">
        <p14:creationId xmlns:p14="http://schemas.microsoft.com/office/powerpoint/2010/main" val="3880555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BBBC62-DDE2-4729-BB2F-F4D9B015029D}" type="slidenum">
              <a:rPr lang="en-US"/>
              <a:pPr>
                <a:defRPr/>
              </a:pPr>
              <a:t>‹#›</a:t>
            </a:fld>
            <a:endParaRPr lang="en-US"/>
          </a:p>
        </p:txBody>
      </p:sp>
    </p:spTree>
    <p:extLst>
      <p:ext uri="{BB962C8B-B14F-4D97-AF65-F5344CB8AC3E}">
        <p14:creationId xmlns:p14="http://schemas.microsoft.com/office/powerpoint/2010/main" val="1725845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9128F4-6C04-49F1-94F9-F70EE4BB30B3}" type="slidenum">
              <a:rPr lang="en-US"/>
              <a:pPr>
                <a:defRPr/>
              </a:pPr>
              <a:t>‹#›</a:t>
            </a:fld>
            <a:endParaRPr lang="en-US"/>
          </a:p>
        </p:txBody>
      </p:sp>
    </p:spTree>
    <p:extLst>
      <p:ext uri="{BB962C8B-B14F-4D97-AF65-F5344CB8AC3E}">
        <p14:creationId xmlns:p14="http://schemas.microsoft.com/office/powerpoint/2010/main" val="4109661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9128F4-6C04-49F1-94F9-F70EE4BB30B3}" type="slidenum">
              <a:rPr lang="en-US"/>
              <a:pPr>
                <a:defRPr/>
              </a:pPr>
              <a:t>‹#›</a:t>
            </a:fld>
            <a:endParaRPr lang="en-US"/>
          </a:p>
        </p:txBody>
      </p:sp>
    </p:spTree>
    <p:extLst>
      <p:ext uri="{BB962C8B-B14F-4D97-AF65-F5344CB8AC3E}">
        <p14:creationId xmlns:p14="http://schemas.microsoft.com/office/powerpoint/2010/main" val="3628782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5ADC03-31C7-4D4A-885D-0E420005B0B5}" type="slidenum">
              <a:rPr lang="en-US"/>
              <a:pPr>
                <a:defRPr/>
              </a:pPr>
              <a:t>‹#›</a:t>
            </a:fld>
            <a:endParaRPr lang="en-US"/>
          </a:p>
        </p:txBody>
      </p:sp>
    </p:spTree>
    <p:extLst>
      <p:ext uri="{BB962C8B-B14F-4D97-AF65-F5344CB8AC3E}">
        <p14:creationId xmlns:p14="http://schemas.microsoft.com/office/powerpoint/2010/main" val="4064601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314D0-BDF5-454D-BBCC-31AE39D45E0C}" type="slidenum">
              <a:rPr lang="en-US"/>
              <a:pPr>
                <a:defRPr/>
              </a:pPr>
              <a:t>‹#›</a:t>
            </a:fld>
            <a:endParaRPr lang="en-US"/>
          </a:p>
        </p:txBody>
      </p:sp>
    </p:spTree>
    <p:extLst>
      <p:ext uri="{BB962C8B-B14F-4D97-AF65-F5344CB8AC3E}">
        <p14:creationId xmlns:p14="http://schemas.microsoft.com/office/powerpoint/2010/main" val="1106079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BB1A3-A13C-4009-90C1-AC89D3A9F338}" type="slidenum">
              <a:rPr lang="en-US"/>
              <a:pPr>
                <a:defRPr/>
              </a:pPr>
              <a:t>‹#›</a:t>
            </a:fld>
            <a:endParaRPr lang="en-US"/>
          </a:p>
        </p:txBody>
      </p:sp>
    </p:spTree>
    <p:extLst>
      <p:ext uri="{BB962C8B-B14F-4D97-AF65-F5344CB8AC3E}">
        <p14:creationId xmlns:p14="http://schemas.microsoft.com/office/powerpoint/2010/main" val="2766697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3/13/2022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a:p>
        </p:txBody>
      </p:sp>
    </p:spTree>
    <p:extLst>
      <p:ext uri="{BB962C8B-B14F-4D97-AF65-F5344CB8AC3E}">
        <p14:creationId xmlns:p14="http://schemas.microsoft.com/office/powerpoint/2010/main" val="3526773967"/>
      </p:ext>
    </p:extLst>
  </p:cSld>
  <p:clrMapOvr>
    <a:masterClrMapping/>
  </p:clrMapOvr>
  <p:transition spd="slow">
    <p:check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F5B90E-16FC-4CE2-9DE9-DB7AA6DC28FF}" type="slidenum">
              <a:rPr lang="en-US"/>
              <a:pPr>
                <a:defRPr/>
              </a:pPr>
              <a:t>‹#›</a:t>
            </a:fld>
            <a:endParaRPr lang="en-US"/>
          </a:p>
        </p:txBody>
      </p:sp>
    </p:spTree>
    <p:extLst>
      <p:ext uri="{BB962C8B-B14F-4D97-AF65-F5344CB8AC3E}">
        <p14:creationId xmlns:p14="http://schemas.microsoft.com/office/powerpoint/2010/main" val="1588187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0E52F7-6E41-42B7-BC63-A33B5026EBA2}" type="slidenum">
              <a:rPr lang="en-US"/>
              <a:pPr>
                <a:defRPr/>
              </a:pPr>
              <a:t>‹#›</a:t>
            </a:fld>
            <a:endParaRPr lang="en-US"/>
          </a:p>
        </p:txBody>
      </p:sp>
    </p:spTree>
    <p:extLst>
      <p:ext uri="{BB962C8B-B14F-4D97-AF65-F5344CB8AC3E}">
        <p14:creationId xmlns:p14="http://schemas.microsoft.com/office/powerpoint/2010/main" val="2301187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6F701F-FAFC-40A4-8407-D26BD0BBB5CF}" type="slidenum">
              <a:rPr lang="en-US"/>
              <a:pPr>
                <a:defRPr/>
              </a:pPr>
              <a:t>‹#›</a:t>
            </a:fld>
            <a:endParaRPr lang="en-US"/>
          </a:p>
        </p:txBody>
      </p:sp>
    </p:spTree>
    <p:extLst>
      <p:ext uri="{BB962C8B-B14F-4D97-AF65-F5344CB8AC3E}">
        <p14:creationId xmlns:p14="http://schemas.microsoft.com/office/powerpoint/2010/main" val="149220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6F701F-FAFC-40A4-8407-D26BD0BBB5CF}" type="slidenum">
              <a:rPr lang="en-US"/>
              <a:pPr>
                <a:defRPr/>
              </a:pPr>
              <a:t>‹#›</a:t>
            </a:fld>
            <a:endParaRPr lang="en-US"/>
          </a:p>
        </p:txBody>
      </p:sp>
    </p:spTree>
    <p:extLst>
      <p:ext uri="{BB962C8B-B14F-4D97-AF65-F5344CB8AC3E}">
        <p14:creationId xmlns:p14="http://schemas.microsoft.com/office/powerpoint/2010/main" val="2674623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1D0FD2-BAA0-4454-BBA6-C72C55E74B82}" type="slidenum">
              <a:rPr lang="en-US"/>
              <a:pPr>
                <a:defRPr/>
              </a:pPr>
              <a:t>‹#›</a:t>
            </a:fld>
            <a:endParaRPr lang="en-US"/>
          </a:p>
        </p:txBody>
      </p:sp>
    </p:spTree>
    <p:extLst>
      <p:ext uri="{BB962C8B-B14F-4D97-AF65-F5344CB8AC3E}">
        <p14:creationId xmlns:p14="http://schemas.microsoft.com/office/powerpoint/2010/main" val="24934737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1D0FD2-BAA0-4454-BBA6-C72C55E74B82}" type="slidenum">
              <a:rPr lang="en-US"/>
              <a:pPr>
                <a:defRPr/>
              </a:pPr>
              <a:t>‹#›</a:t>
            </a:fld>
            <a:endParaRPr lang="en-US"/>
          </a:p>
        </p:txBody>
      </p:sp>
    </p:spTree>
    <p:extLst>
      <p:ext uri="{BB962C8B-B14F-4D97-AF65-F5344CB8AC3E}">
        <p14:creationId xmlns:p14="http://schemas.microsoft.com/office/powerpoint/2010/main" val="2718658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CF4E77-072C-457C-AC80-5C4C7808D492}" type="slidenum">
              <a:rPr lang="en-US"/>
              <a:pPr>
                <a:defRPr/>
              </a:pPr>
              <a:t>‹#›</a:t>
            </a:fld>
            <a:endParaRPr lang="en-US"/>
          </a:p>
        </p:txBody>
      </p:sp>
    </p:spTree>
    <p:extLst>
      <p:ext uri="{BB962C8B-B14F-4D97-AF65-F5344CB8AC3E}">
        <p14:creationId xmlns:p14="http://schemas.microsoft.com/office/powerpoint/2010/main" val="13529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D6C0F-57E1-4319-A2D5-7669EE845542}" type="slidenum">
              <a:rPr lang="en-US"/>
              <a:pPr>
                <a:defRPr/>
              </a:pPr>
              <a:t>‹#›</a:t>
            </a:fld>
            <a:endParaRPr lang="en-US"/>
          </a:p>
        </p:txBody>
      </p:sp>
    </p:spTree>
    <p:extLst>
      <p:ext uri="{BB962C8B-B14F-4D97-AF65-F5344CB8AC3E}">
        <p14:creationId xmlns:p14="http://schemas.microsoft.com/office/powerpoint/2010/main" val="2858242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52AFD6-0D24-4D5B-9E03-90FE0475EFFA}" type="slidenum">
              <a:rPr lang="en-US"/>
              <a:pPr>
                <a:defRPr/>
              </a:pPr>
              <a:t>‹#›</a:t>
            </a:fld>
            <a:endParaRPr lang="en-US"/>
          </a:p>
        </p:txBody>
      </p:sp>
    </p:spTree>
    <p:extLst>
      <p:ext uri="{BB962C8B-B14F-4D97-AF65-F5344CB8AC3E}">
        <p14:creationId xmlns:p14="http://schemas.microsoft.com/office/powerpoint/2010/main" val="12085235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465B8-EFDA-4E78-8C8F-D69048D3C335}" type="slidenum">
              <a:rPr lang="en-US"/>
              <a:pPr>
                <a:defRPr/>
              </a:pPr>
              <a:t>‹#›</a:t>
            </a:fld>
            <a:endParaRPr lang="en-US"/>
          </a:p>
        </p:txBody>
      </p:sp>
    </p:spTree>
    <p:extLst>
      <p:ext uri="{BB962C8B-B14F-4D97-AF65-F5344CB8AC3E}">
        <p14:creationId xmlns:p14="http://schemas.microsoft.com/office/powerpoint/2010/main" val="3215058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3/13/2022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a:p>
        </p:txBody>
      </p:sp>
    </p:spTree>
    <p:extLst>
      <p:ext uri="{BB962C8B-B14F-4D97-AF65-F5344CB8AC3E}">
        <p14:creationId xmlns:p14="http://schemas.microsoft.com/office/powerpoint/2010/main" val="3725426901"/>
      </p:ext>
    </p:extLst>
  </p:cSld>
  <p:clrMapOvr>
    <a:masterClrMapping/>
  </p:clrMapOvr>
  <p:transition spd="slow">
    <p:check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465B8-EFDA-4E78-8C8F-D69048D3C335}" type="slidenum">
              <a:rPr lang="en-US"/>
              <a:pPr>
                <a:defRPr/>
              </a:pPr>
              <a:t>‹#›</a:t>
            </a:fld>
            <a:endParaRPr lang="en-US"/>
          </a:p>
        </p:txBody>
      </p:sp>
    </p:spTree>
    <p:extLst>
      <p:ext uri="{BB962C8B-B14F-4D97-AF65-F5344CB8AC3E}">
        <p14:creationId xmlns:p14="http://schemas.microsoft.com/office/powerpoint/2010/main" val="829615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8808D9-005D-4B03-BBB6-0CEB0BB16FBA}" type="slidenum">
              <a:rPr lang="en-US"/>
              <a:pPr>
                <a:defRPr/>
              </a:pPr>
              <a:t>‹#›</a:t>
            </a:fld>
            <a:endParaRPr lang="en-US"/>
          </a:p>
        </p:txBody>
      </p:sp>
    </p:spTree>
    <p:extLst>
      <p:ext uri="{BB962C8B-B14F-4D97-AF65-F5344CB8AC3E}">
        <p14:creationId xmlns:p14="http://schemas.microsoft.com/office/powerpoint/2010/main" val="1090918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BC1548-407D-48E6-B3EE-C764503E6EAE}" type="slidenum">
              <a:rPr lang="en-US"/>
              <a:pPr>
                <a:defRPr/>
              </a:pPr>
              <a:t>‹#›</a:t>
            </a:fld>
            <a:endParaRPr lang="en-US"/>
          </a:p>
        </p:txBody>
      </p:sp>
    </p:spTree>
    <p:extLst>
      <p:ext uri="{BB962C8B-B14F-4D97-AF65-F5344CB8AC3E}">
        <p14:creationId xmlns:p14="http://schemas.microsoft.com/office/powerpoint/2010/main" val="4287050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a:p>
        </p:txBody>
      </p:sp>
    </p:spTree>
    <p:extLst>
      <p:ext uri="{BB962C8B-B14F-4D97-AF65-F5344CB8AC3E}">
        <p14:creationId xmlns:p14="http://schemas.microsoft.com/office/powerpoint/2010/main" val="3772429607"/>
      </p:ext>
    </p:extLst>
  </p:cSld>
  <p:clrMapOvr>
    <a:masterClrMapping/>
  </p:clrMapOvr>
  <p:transition spd="slow">
    <p:check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a:p>
        </p:txBody>
      </p:sp>
    </p:spTree>
    <p:extLst>
      <p:ext uri="{BB962C8B-B14F-4D97-AF65-F5344CB8AC3E}">
        <p14:creationId xmlns:p14="http://schemas.microsoft.com/office/powerpoint/2010/main" val="3459104900"/>
      </p:ext>
    </p:extLst>
  </p:cSld>
  <p:clrMapOvr>
    <a:masterClrMapping/>
  </p:clrMapOvr>
  <p:transition spd="slow">
    <p:check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a:p>
        </p:txBody>
      </p:sp>
    </p:spTree>
    <p:extLst>
      <p:ext uri="{BB962C8B-B14F-4D97-AF65-F5344CB8AC3E}">
        <p14:creationId xmlns:p14="http://schemas.microsoft.com/office/powerpoint/2010/main" val="3050247884"/>
      </p:ext>
    </p:extLst>
  </p:cSld>
  <p:clrMapOvr>
    <a:masterClrMapping/>
  </p:clrMapOvr>
  <p:transition spd="slow">
    <p:check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a:p>
        </p:txBody>
      </p:sp>
    </p:spTree>
    <p:extLst>
      <p:ext uri="{BB962C8B-B14F-4D97-AF65-F5344CB8AC3E}">
        <p14:creationId xmlns:p14="http://schemas.microsoft.com/office/powerpoint/2010/main" val="3736073461"/>
      </p:ext>
    </p:extLst>
  </p:cSld>
  <p:clrMapOvr>
    <a:masterClrMapping/>
  </p:clrMapOvr>
  <p:transition spd="slow">
    <p:check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3/13/2022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a:p>
        </p:txBody>
      </p:sp>
    </p:spTree>
    <p:extLst>
      <p:ext uri="{BB962C8B-B14F-4D97-AF65-F5344CB8AC3E}">
        <p14:creationId xmlns:p14="http://schemas.microsoft.com/office/powerpoint/2010/main" val="3820166932"/>
      </p:ext>
    </p:extLst>
  </p:cSld>
  <p:clrMapOvr>
    <a:masterClrMapping/>
  </p:clrMapOvr>
  <p:transition spd="slow">
    <p:check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3/13/2022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a:p>
        </p:txBody>
      </p:sp>
    </p:spTree>
    <p:extLst>
      <p:ext uri="{BB962C8B-B14F-4D97-AF65-F5344CB8AC3E}">
        <p14:creationId xmlns:p14="http://schemas.microsoft.com/office/powerpoint/2010/main" val="647862191"/>
      </p:ext>
    </p:extLst>
  </p:cSld>
  <p:clrMapOvr>
    <a:masterClrMapping/>
  </p:clrMapOvr>
  <p:transition spd="slow">
    <p:check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3/13/2022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a:p>
        </p:txBody>
      </p:sp>
    </p:spTree>
    <p:extLst>
      <p:ext uri="{BB962C8B-B14F-4D97-AF65-F5344CB8AC3E}">
        <p14:creationId xmlns:p14="http://schemas.microsoft.com/office/powerpoint/2010/main" val="4093345753"/>
      </p:ext>
    </p:extLst>
  </p:cSld>
  <p:clrMapOvr>
    <a:masterClrMapping/>
  </p:clrMapOvr>
  <p:transition spd="slow">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a:p>
        </p:txBody>
      </p:sp>
    </p:spTree>
    <p:extLst>
      <p:ext uri="{BB962C8B-B14F-4D97-AF65-F5344CB8AC3E}">
        <p14:creationId xmlns:p14="http://schemas.microsoft.com/office/powerpoint/2010/main" val="427476270"/>
      </p:ext>
    </p:extLst>
  </p:cSld>
  <p:clrMapOvr>
    <a:masterClrMapping/>
  </p:clrMapOvr>
  <p:transition spd="slow">
    <p:check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a:p>
        </p:txBody>
      </p:sp>
    </p:spTree>
    <p:extLst>
      <p:ext uri="{BB962C8B-B14F-4D97-AF65-F5344CB8AC3E}">
        <p14:creationId xmlns:p14="http://schemas.microsoft.com/office/powerpoint/2010/main" val="3773004881"/>
      </p:ext>
    </p:extLst>
  </p:cSld>
  <p:clrMapOvr>
    <a:masterClrMapping/>
  </p:clrMapOvr>
  <p:transition spd="slow">
    <p:check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a:p>
        </p:txBody>
      </p:sp>
    </p:spTree>
    <p:extLst>
      <p:ext uri="{BB962C8B-B14F-4D97-AF65-F5344CB8AC3E}">
        <p14:creationId xmlns:p14="http://schemas.microsoft.com/office/powerpoint/2010/main" val="1266245584"/>
      </p:ext>
    </p:extLst>
  </p:cSld>
  <p:clrMapOvr>
    <a:masterClrMapping/>
  </p:clrMapOvr>
  <p:transition spd="slow">
    <p:check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a:p>
        </p:txBody>
      </p:sp>
    </p:spTree>
    <p:extLst>
      <p:ext uri="{BB962C8B-B14F-4D97-AF65-F5344CB8AC3E}">
        <p14:creationId xmlns:p14="http://schemas.microsoft.com/office/powerpoint/2010/main" val="2516806278"/>
      </p:ext>
    </p:extLst>
  </p:cSld>
  <p:clrMapOvr>
    <a:masterClrMapping/>
  </p:clrMapOvr>
  <p:transition spd="slow">
    <p:check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a:p>
        </p:txBody>
      </p:sp>
    </p:spTree>
    <p:extLst>
      <p:ext uri="{BB962C8B-B14F-4D97-AF65-F5344CB8AC3E}">
        <p14:creationId xmlns:p14="http://schemas.microsoft.com/office/powerpoint/2010/main" val="2505233263"/>
      </p:ext>
    </p:extLst>
  </p:cSld>
  <p:clrMapOvr>
    <a:masterClrMapping/>
  </p:clrMapOvr>
  <p:transition spd="slow">
    <p:check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90233-2E23-497D-BE54-0E44AF14E4E2}" type="slidenum">
              <a:rPr lang="en-US"/>
              <a:pPr>
                <a:defRPr/>
              </a:pPr>
              <a:t>‹#›</a:t>
            </a:fld>
            <a:endParaRPr lang="en-US"/>
          </a:p>
        </p:txBody>
      </p:sp>
    </p:spTree>
    <p:extLst>
      <p:ext uri="{BB962C8B-B14F-4D97-AF65-F5344CB8AC3E}">
        <p14:creationId xmlns:p14="http://schemas.microsoft.com/office/powerpoint/2010/main" val="25202954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90233-2E23-497D-BE54-0E44AF14E4E2}" type="slidenum">
              <a:rPr lang="en-US"/>
              <a:pPr>
                <a:defRPr/>
              </a:pPr>
              <a:t>‹#›</a:t>
            </a:fld>
            <a:endParaRPr lang="en-US"/>
          </a:p>
        </p:txBody>
      </p:sp>
    </p:spTree>
    <p:extLst>
      <p:ext uri="{BB962C8B-B14F-4D97-AF65-F5344CB8AC3E}">
        <p14:creationId xmlns:p14="http://schemas.microsoft.com/office/powerpoint/2010/main" val="10649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F3E532-979F-4ACA-AA66-D9CA7B26CA03}" type="datetimeFigureOut">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B405E2-4537-4C43-A3C7-168423D28C99}" type="slidenum">
              <a:rPr lang="en-US"/>
              <a:pPr>
                <a:defRPr/>
              </a:pPr>
              <a:t>‹#›</a:t>
            </a:fld>
            <a:endParaRPr lang="en-US"/>
          </a:p>
        </p:txBody>
      </p:sp>
    </p:spTree>
    <p:extLst>
      <p:ext uri="{BB962C8B-B14F-4D97-AF65-F5344CB8AC3E}">
        <p14:creationId xmlns:p14="http://schemas.microsoft.com/office/powerpoint/2010/main" val="3274790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a:p>
        </p:txBody>
      </p:sp>
    </p:spTree>
    <p:extLst>
      <p:ext uri="{BB962C8B-B14F-4D97-AF65-F5344CB8AC3E}">
        <p14:creationId xmlns:p14="http://schemas.microsoft.com/office/powerpoint/2010/main" val="640568843"/>
      </p:ext>
    </p:extLst>
  </p:cSld>
  <p:clrMapOvr>
    <a:masterClrMapping/>
  </p:clrMapOvr>
  <p:transition spd="slow">
    <p:checke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a:p>
        </p:txBody>
      </p:sp>
    </p:spTree>
    <p:extLst>
      <p:ext uri="{BB962C8B-B14F-4D97-AF65-F5344CB8AC3E}">
        <p14:creationId xmlns:p14="http://schemas.microsoft.com/office/powerpoint/2010/main" val="3348841127"/>
      </p:ext>
    </p:extLst>
  </p:cSld>
  <p:clrMapOvr>
    <a:masterClrMapping/>
  </p:clrMapOvr>
  <p:transition spd="slow">
    <p:checke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a:p>
        </p:txBody>
      </p:sp>
    </p:spTree>
    <p:extLst>
      <p:ext uri="{BB962C8B-B14F-4D97-AF65-F5344CB8AC3E}">
        <p14:creationId xmlns:p14="http://schemas.microsoft.com/office/powerpoint/2010/main" val="413412842"/>
      </p:ext>
    </p:extLst>
  </p:cSld>
  <p:clrMapOvr>
    <a:masterClrMapping/>
  </p:clrMapOvr>
  <p:transition spd="slow">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a:p>
        </p:txBody>
      </p:sp>
    </p:spTree>
    <p:extLst>
      <p:ext uri="{BB962C8B-B14F-4D97-AF65-F5344CB8AC3E}">
        <p14:creationId xmlns:p14="http://schemas.microsoft.com/office/powerpoint/2010/main" val="2986140885"/>
      </p:ext>
    </p:extLst>
  </p:cSld>
  <p:clrMapOvr>
    <a:masterClrMapping/>
  </p:clrMapOvr>
  <p:transition spd="slow">
    <p:checke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a:p>
        </p:txBody>
      </p:sp>
    </p:spTree>
    <p:extLst>
      <p:ext uri="{BB962C8B-B14F-4D97-AF65-F5344CB8AC3E}">
        <p14:creationId xmlns:p14="http://schemas.microsoft.com/office/powerpoint/2010/main" val="1321321929"/>
      </p:ext>
    </p:extLst>
  </p:cSld>
  <p:clrMapOvr>
    <a:masterClrMapping/>
  </p:clrMapOvr>
  <p:transition spd="slow">
    <p:checke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3/13/2022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a:p>
        </p:txBody>
      </p:sp>
    </p:spTree>
    <p:extLst>
      <p:ext uri="{BB962C8B-B14F-4D97-AF65-F5344CB8AC3E}">
        <p14:creationId xmlns:p14="http://schemas.microsoft.com/office/powerpoint/2010/main" val="1110094159"/>
      </p:ext>
    </p:extLst>
  </p:cSld>
  <p:clrMapOvr>
    <a:masterClrMapping/>
  </p:clrMapOvr>
  <p:transition spd="slow">
    <p:checke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3/13/2022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a:p>
        </p:txBody>
      </p:sp>
    </p:spTree>
    <p:extLst>
      <p:ext uri="{BB962C8B-B14F-4D97-AF65-F5344CB8AC3E}">
        <p14:creationId xmlns:p14="http://schemas.microsoft.com/office/powerpoint/2010/main" val="2568033362"/>
      </p:ext>
    </p:extLst>
  </p:cSld>
  <p:clrMapOvr>
    <a:masterClrMapping/>
  </p:clrMapOvr>
  <p:transition spd="slow">
    <p:checke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3/13/2022</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a:p>
        </p:txBody>
      </p:sp>
    </p:spTree>
    <p:extLst>
      <p:ext uri="{BB962C8B-B14F-4D97-AF65-F5344CB8AC3E}">
        <p14:creationId xmlns:p14="http://schemas.microsoft.com/office/powerpoint/2010/main" val="2514613023"/>
      </p:ext>
    </p:extLst>
  </p:cSld>
  <p:clrMapOvr>
    <a:masterClrMapping/>
  </p:clrMapOvr>
  <p:transition spd="slow">
    <p:check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a:p>
        </p:txBody>
      </p:sp>
    </p:spTree>
    <p:extLst>
      <p:ext uri="{BB962C8B-B14F-4D97-AF65-F5344CB8AC3E}">
        <p14:creationId xmlns:p14="http://schemas.microsoft.com/office/powerpoint/2010/main" val="4289394099"/>
      </p:ext>
    </p:extLst>
  </p:cSld>
  <p:clrMapOvr>
    <a:masterClrMapping/>
  </p:clrMapOvr>
  <p:transition spd="slow">
    <p:checke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3/13/2022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a:p>
        </p:txBody>
      </p:sp>
    </p:spTree>
    <p:extLst>
      <p:ext uri="{BB962C8B-B14F-4D97-AF65-F5344CB8AC3E}">
        <p14:creationId xmlns:p14="http://schemas.microsoft.com/office/powerpoint/2010/main" val="2225268823"/>
      </p:ext>
    </p:extLst>
  </p:cSld>
  <p:clrMapOvr>
    <a:masterClrMapping/>
  </p:clrMapOvr>
  <p:transition spd="slow">
    <p:checke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a:p>
        </p:txBody>
      </p:sp>
    </p:spTree>
    <p:extLst>
      <p:ext uri="{BB962C8B-B14F-4D97-AF65-F5344CB8AC3E}">
        <p14:creationId xmlns:p14="http://schemas.microsoft.com/office/powerpoint/2010/main" val="3647300643"/>
      </p:ext>
    </p:extLst>
  </p:cSld>
  <p:clrMapOvr>
    <a:masterClrMapping/>
  </p:clrMapOvr>
  <p:transition spd="slow">
    <p:checke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3/13/2022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a:p>
        </p:txBody>
      </p:sp>
    </p:spTree>
    <p:extLst>
      <p:ext uri="{BB962C8B-B14F-4D97-AF65-F5344CB8AC3E}">
        <p14:creationId xmlns:p14="http://schemas.microsoft.com/office/powerpoint/2010/main" val="2241528170"/>
      </p:ext>
    </p:extLst>
  </p:cSld>
  <p:clrMapOvr>
    <a:masterClrMapping/>
  </p:clrMapOvr>
  <p:transition spd="slow">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7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7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3.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8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8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8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15568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03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1E44F4BF-7B94-4136-AC42-B662B1E180F3}"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625445789"/>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1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4A8A64CE-761B-4293-940B-7E64ECFA9C4D}"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992987229"/>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2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676A309C-5FCA-4280-9356-3CFE763D1EF5}"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366485901"/>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33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9172F208-EF6E-465A-8E5C-C042C4F3EDC7}"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25291638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4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1DDD4EDE-008A-4F7A-87DA-CF08E1F745EB}"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729276832"/>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54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BD6240D-9D13-45A1-82C1-2CC5BE2FC0D5}"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422299412"/>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64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B3BB5CAE-BD03-4F8D-AE23-1B9DD99ABD9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184291746"/>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74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FAEE80C5-5DA1-4B6D-879B-2C8CC48974F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212705758"/>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8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8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EC92A121-4C2D-497A-8EFC-14E06057370E}"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641874619"/>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95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95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6E58E467-9809-47D0-8FF2-89FA1528342C}"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707605577"/>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EAC00E5-D163-47F7-ADA6-D9AAB0EA86BD}"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34C4B91-EE49-41CC-B883-D23CAB34A5C0}"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174308269"/>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05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AA1A7068-2258-45EB-9C11-724637224D5A}"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299796955"/>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15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15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58BBE2C-ABD5-4270-881B-40111CDA053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828649256"/>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2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2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003C2759-6D23-4752-83D0-3846920CAD83}"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150806061"/>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36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E1E7884-6082-4CEA-BB8E-9D7E93F207AD}"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953933033"/>
      </p:ext>
    </p:extLst>
  </p:cSld>
  <p:clrMap bg1="lt1" tx1="dk1" bg2="lt2" tx2="dk2" accent1="accent1" accent2="accent2" accent3="accent3" accent4="accent4" accent5="accent5" accent6="accent6" hlink="hlink" folHlink="folHlink"/>
  <p:sldLayoutIdLst>
    <p:sldLayoutId id="214748371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4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8FC2C446-9FD3-4863-B47F-AD522C16188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205661466"/>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4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8FC2C446-9FD3-4863-B47F-AD522C16188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225022130"/>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56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8DCBE44-D2AB-4648-A363-94AC9EA4D88E}"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657607186"/>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6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EB0331F6-653C-4082-8EEB-AAC0A084807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778960444"/>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7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7AF3C79-6943-4AD4-AABF-5F6CB1D9A6D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784180047"/>
      </p:ext>
    </p:extLst>
  </p:cSld>
  <p:clrMap bg1="lt1" tx1="dk1" bg2="lt2" tx2="dk2" accent1="accent1" accent2="accent2" accent3="accent3" accent4="accent4" accent5="accent5" accent6="accent6" hlink="hlink" folHlink="folHlink"/>
  <p:sldLayoutIdLst>
    <p:sldLayoutId id="214748372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7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7AF3C79-6943-4AD4-AABF-5F6CB1D9A6D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582022671"/>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4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D27FE825-E61A-49A3-80EC-D1EF6F7B865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463748915"/>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87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F425D950-EBEB-4B0F-8A27-8B08EA402E82}"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233166869"/>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97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39F412-B17B-40F5-B330-CF0B8F1EA1FC}"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595160569"/>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597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39F412-B17B-40F5-B330-CF0B8F1EA1FC}"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548625496"/>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0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B8E1FC3-4948-4FFD-9A21-9CE873B732BA}"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023105915"/>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0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B8E1FC3-4948-4FFD-9A21-9CE873B732BA}"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118144248"/>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1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1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9A6FC5F-BCBF-47D0-93E2-DB6DB5A8F0DC}"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132000519"/>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1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1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9A6FC5F-BCBF-47D0-93E2-DB6DB5A8F0DC}"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564214256"/>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28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1E66D05F-F595-41EB-8630-7B9CB40CAD4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538767187"/>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28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1E66D05F-F595-41EB-8630-7B9CB40CAD4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778298641"/>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8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38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64FE97A-5904-4813-A3F8-A854923017E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4116363"/>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52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ED9933B6-8505-4FF3-BF67-224BA6B32AC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403189665"/>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4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3261B5DB-9289-46C3-B61A-663DFCE9AB84}"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76880166"/>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59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1F0852F-C600-44C3-84F8-5D783D69683D}"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11147130"/>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59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1F0852F-C600-44C3-84F8-5D783D69683D}"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558402252"/>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69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598E38-620D-464A-86C9-D4803FCAF9E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116434283"/>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69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598E38-620D-464A-86C9-D4803FCAF9E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171559251"/>
      </p:ext>
    </p:extLst>
  </p:cSld>
  <p:clrMap bg1="lt1" tx1="dk1" bg2="lt2" tx2="dk2" accent1="accent1" accent2="accent2" accent3="accent3" accent4="accent4" accent5="accent5" accent6="accent6" hlink="hlink" folHlink="folHlink"/>
  <p:sldLayoutIdLst>
    <p:sldLayoutId id="214748375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79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16AD8F36-8F00-454A-89C7-7B46276F23C2}"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093042244"/>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9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79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16AD8F36-8F00-454A-89C7-7B46276F23C2}"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328924938"/>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89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89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A86FE9A8-1D3A-4865-87F5-A06F64F9D38C}"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74843628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00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00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FD5AB8ED-F943-4094-BB0D-F42F96B99B38}"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71138262"/>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327BE2C1-89BC-402D-8656-E6DB9BF45398}"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945160874"/>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6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97F46110-B800-4F02-A834-8EB8634EA175}"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033200693"/>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20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20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F75B5F3A-7FC4-489F-B5C3-D74C4B990212}"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902787227"/>
      </p:ext>
    </p:extLst>
  </p:cSld>
  <p:clrMap bg1="lt1" tx1="dk1" bg2="lt2" tx2="dk2" accent1="accent1" accent2="accent2" accent3="accent3" accent4="accent4" accent5="accent5" accent6="accent6" hlink="hlink" folHlink="folHlink"/>
  <p:sldLayoutIdLst>
    <p:sldLayoutId id="214748376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30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30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BE7EB4AA-B336-4C25-BFF2-56D6ADE3C9E0}"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333012588"/>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41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ABECA3A-B224-48E5-AA28-B6A154C9680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124875864"/>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41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ABECA3A-B224-48E5-AA28-B6A154C9680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62715148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51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51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E11CCE07-AD03-465F-9869-980B08FCADB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58581785"/>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51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51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E11CCE07-AD03-465F-9869-980B08FCADB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824721528"/>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6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69C6A5DE-6173-47C3-A587-4320F386DD35}"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931304787"/>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7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7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B3237BA9-9236-43D1-868F-598927E19DC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18368329"/>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82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D22E25E2-C66C-4651-849E-F310D596222B}"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366592631"/>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9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9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ABEE675E-2CE2-4191-98BD-C5C08CAB55B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82274772"/>
      </p:ext>
    </p:extLst>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72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72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9D0547DA-2373-49A2-8A42-61B2EDB6C4F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073504162"/>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9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9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ABEE675E-2CE2-4191-98BD-C5C08CAB55B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946168336"/>
      </p:ext>
    </p:extLst>
  </p:cSld>
  <p:clrMap bg1="lt1" tx1="dk1" bg2="lt2" tx2="dk2" accent1="accent1" accent2="accent2" accent3="accent3" accent4="accent4" accent5="accent5" accent6="accent6" hlink="hlink" folHlink="folHlink"/>
  <p:sldLayoutIdLst>
    <p:sldLayoutId id="214748378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02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9B2195C1-A156-41C2-A136-04599726B842}"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987742067"/>
      </p:ext>
    </p:extLst>
  </p:cSld>
  <p:clrMap bg1="lt1" tx1="dk1" bg2="lt2" tx2="dk2" accent1="accent1" accent2="accent2" accent3="accent3" accent4="accent4" accent5="accent5" accent6="accent6" hlink="hlink" folHlink="folHlink"/>
  <p:sldLayoutIdLst>
    <p:sldLayoutId id="214748379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1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B34E4002-384C-4891-98AD-52DC7520AAE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679919248"/>
      </p:ext>
    </p:extLst>
  </p:cSld>
  <p:clrMap bg1="lt1" tx1="dk1" bg2="lt2" tx2="dk2" accent1="accent1" accent2="accent2" accent3="accent3" accent4="accent4" accent5="accent5" accent6="accent6" hlink="hlink" folHlink="folHlink"/>
  <p:sldLayoutIdLst>
    <p:sldLayoutId id="214748379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21079705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23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23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01047717-0744-48B8-98B5-1BBC6082882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500959019"/>
      </p:ext>
    </p:extLst>
  </p:cSld>
  <p:clrMap bg1="lt1" tx1="dk1" bg2="lt2" tx2="dk2" accent1="accent1" accent2="accent2" accent3="accent3" accent4="accent4" accent5="accent5" accent6="accent6" hlink="hlink" folHlink="folHlink"/>
  <p:sldLayoutIdLst>
    <p:sldLayoutId id="214748380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23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23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01047717-0744-48B8-98B5-1BBC60828826}"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4186619445"/>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33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33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3A61EA25-D959-4EE9-A3F3-9CB6C79CD38A}"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825486120"/>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6174150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8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8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AB6A5E0-1578-4FCF-9F96-B4E13E970A5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641609631"/>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8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8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CAB6A5E0-1578-4FCF-9F96-B4E13E970A5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573421095"/>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92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D2F3E532-979F-4ACA-AA66-D9CA7B26CA03}" type="datetimeFigureOut">
              <a:rPr lang="en-US">
                <a:ea typeface="MS PGothic" pitchFamily="34" charset="-128"/>
              </a:rPr>
              <a:pPr defTabSz="457200" fontAlgn="base">
                <a:spcBef>
                  <a:spcPct val="0"/>
                </a:spcBef>
                <a:spcAft>
                  <a:spcPct val="0"/>
                </a:spcAft>
                <a:defRPr/>
              </a:pPr>
              <a:t>3/13/2022</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00407602-E00D-4B1D-9A2A-52DF368C3AC9}" type="slidenum">
              <a:rPr lang="en-US">
                <a:ea typeface="MS PGothic" pitchFamily="34" charset="-128"/>
              </a:rPr>
              <a:pPr defTabSz="4572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679215037"/>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6.xml"/><Relationship Id="rId1" Type="http://schemas.openxmlformats.org/officeDocument/2006/relationships/slideLayout" Target="../slideLayouts/slideLayout67.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06BCB5B-EC91-46FB-B7DD-0B800D0DFC8A}"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A88E56D-AF47-4C74-BC76-C43F41B284C5}" type="slidenum">
              <a:rPr lang="en-US" altLang="en-US" sz="1000" b="1" smtClean="0">
                <a:solidFill>
                  <a:srgbClr val="FFFFFF"/>
                </a:solidFill>
                <a:latin typeface="Verdana" pitchFamily="34" charset="0"/>
              </a:rPr>
              <a:pPr eaLnBrk="1" hangingPunct="1">
                <a:spcBef>
                  <a:spcPct val="0"/>
                </a:spcBef>
                <a:buFontTx/>
                <a:buNone/>
              </a:pPr>
              <a:t>1</a:t>
            </a:fld>
            <a:endParaRPr lang="en-US" altLang="en-US" sz="1000" b="1" smtClean="0">
              <a:solidFill>
                <a:srgbClr val="FFFFFF"/>
              </a:solidFill>
              <a:latin typeface="Verdana" pitchFamily="34" charset="0"/>
            </a:endParaRPr>
          </a:p>
        </p:txBody>
      </p:sp>
      <p:sp>
        <p:nvSpPr>
          <p:cNvPr id="485382"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00"/>
                </a:solidFill>
                <a:latin typeface="Verdana" pitchFamily="34" charset="0"/>
              </a:rPr>
              <a:t>Revelation Introduction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01301"/>
          </a:xfrm>
          <a:prstGeom prst="rect">
            <a:avLst/>
          </a:prstGeom>
        </p:spPr>
      </p:pic>
    </p:spTree>
    <p:extLst>
      <p:ext uri="{BB962C8B-B14F-4D97-AF65-F5344CB8AC3E}">
        <p14:creationId xmlns:p14="http://schemas.microsoft.com/office/powerpoint/2010/main" val="4126509660"/>
      </p:ext>
    </p:extLst>
  </p:cSld>
  <p:clrMapOvr>
    <a:masterClrMapping/>
  </p:clrMapOvr>
  <p:transition spd="slow">
    <p:check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82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1B53C79-5951-4D5A-A1BC-2A9ED074A413}" type="slidenum">
              <a:rPr lang="en-US" altLang="en-US" sz="1000" b="1" smtClean="0">
                <a:solidFill>
                  <a:srgbClr val="FFFFFF"/>
                </a:solidFill>
                <a:latin typeface="Verdana" pitchFamily="34" charset="0"/>
              </a:rPr>
              <a:pPr eaLnBrk="1" hangingPunct="1">
                <a:spcBef>
                  <a:spcPct val="0"/>
                </a:spcBef>
                <a:buFontTx/>
                <a:buNone/>
              </a:pPr>
              <a:t>10</a:t>
            </a:fld>
            <a:endParaRPr lang="en-US" altLang="en-US" sz="1000" b="1" smtClean="0">
              <a:solidFill>
                <a:srgbClr val="FFFFFF"/>
              </a:solidFill>
              <a:latin typeface="Verdana" pitchFamily="34" charset="0"/>
            </a:endParaRPr>
          </a:p>
        </p:txBody>
      </p:sp>
      <p:cxnSp>
        <p:nvCxnSpPr>
          <p:cNvPr id="111821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821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821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821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1AA88C0-8762-4384-866A-D99C347A60F3}"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821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18216" name="TextBox 18"/>
          <p:cNvSpPr txBox="1">
            <a:spLocks noChangeArrowheads="1"/>
          </p:cNvSpPr>
          <p:nvPr/>
        </p:nvSpPr>
        <p:spPr bwMode="auto">
          <a:xfrm>
            <a:off x="647699" y="708025"/>
            <a:ext cx="7213411"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Unholy Trinity</a:t>
            </a:r>
          </a:p>
        </p:txBody>
      </p:sp>
      <p:sp>
        <p:nvSpPr>
          <p:cNvPr id="1118217"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13:2. </a:t>
            </a:r>
            <a:r>
              <a:rPr lang="en-US" altLang="en-US" sz="2000" b="1" i="1">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8" name="TextBox 17"/>
          <p:cNvSpPr txBox="1">
            <a:spLocks noChangeArrowheads="1"/>
          </p:cNvSpPr>
          <p:nvPr/>
        </p:nvSpPr>
        <p:spPr bwMode="auto">
          <a:xfrm>
            <a:off x="647700" y="4600575"/>
            <a:ext cx="8496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Thus it seems probable that the four beasts of Daniel 7 represent four great kingdoms, one each from the north, south, east, and west, like the four winds striving over the sea.</a:t>
            </a:r>
          </a:p>
        </p:txBody>
      </p:sp>
      <p:sp>
        <p:nvSpPr>
          <p:cNvPr id="20" name="TextBox 19"/>
          <p:cNvSpPr txBox="1">
            <a:spLocks noChangeArrowheads="1"/>
          </p:cNvSpPr>
          <p:nvPr/>
        </p:nvSpPr>
        <p:spPr bwMode="auto">
          <a:xfrm>
            <a:off x="647700" y="5529263"/>
            <a:ext cx="8401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The fourth beast, evidently unidentifiable in terms of animals known to Daniel, was “dreadful and terrible, and strong exceedingly,” eventually dominating the other.</a:t>
            </a:r>
          </a:p>
        </p:txBody>
      </p:sp>
      <p:sp>
        <p:nvSpPr>
          <p:cNvPr id="15" name="TextBox 14"/>
          <p:cNvSpPr txBox="1">
            <a:spLocks noChangeArrowheads="1"/>
          </p:cNvSpPr>
          <p:nvPr/>
        </p:nvSpPr>
        <p:spPr bwMode="auto">
          <a:xfrm>
            <a:off x="647700" y="3279775"/>
            <a:ext cx="84010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However, there are difficulties in applying the same interpretation to the beasts of Daniel 7.  </a:t>
            </a:r>
          </a:p>
        </p:txBody>
      </p:sp>
      <p:sp>
        <p:nvSpPr>
          <p:cNvPr id="16" name="TextBox 15"/>
          <p:cNvSpPr txBox="1">
            <a:spLocks noChangeArrowheads="1"/>
          </p:cNvSpPr>
          <p:nvPr/>
        </p:nvSpPr>
        <p:spPr bwMode="auto">
          <a:xfrm>
            <a:off x="647700" y="3940175"/>
            <a:ext cx="84010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Although they do appear in order, the four beasts seem to be contemporaneous rather than sequential </a:t>
            </a:r>
            <a:r>
              <a:rPr lang="en-US" altLang="en-US" sz="1800" b="1" i="1" dirty="0">
                <a:solidFill>
                  <a:srgbClr val="FFFF00"/>
                </a:solidFill>
                <a:latin typeface="Verdana" pitchFamily="34" charset="0"/>
              </a:rPr>
              <a:t>(Dan. 7:2, 11, 12, 17)</a:t>
            </a:r>
            <a:r>
              <a:rPr lang="en-US" altLang="en-US" sz="1800" b="1" i="1" dirty="0">
                <a:solidFill>
                  <a:srgbClr val="FFFFFF"/>
                </a:solidFill>
                <a:latin typeface="Verdana" pitchFamily="34" charset="0"/>
              </a:rPr>
              <a:t>.</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7528" y="0"/>
            <a:ext cx="2306472" cy="163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438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1000"/>
                                        <p:tgtEl>
                                          <p:spTgt spid="16">
                                            <p:txEl>
                                              <p:pRg st="0" end="0"/>
                                            </p:txEl>
                                          </p:spTgt>
                                        </p:tgtEl>
                                      </p:cBhvr>
                                    </p:animEffect>
                                    <p:anim calcmode="lin" valueType="num">
                                      <p:cBhvr>
                                        <p:cTn id="1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92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7EB3435-C3A1-42AC-8D3B-A978B0ED9230}" type="slidenum">
              <a:rPr lang="en-US" altLang="en-US" sz="1000" b="1" smtClean="0">
                <a:solidFill>
                  <a:srgbClr val="FFFFFF"/>
                </a:solidFill>
                <a:latin typeface="Verdana" pitchFamily="34" charset="0"/>
              </a:rPr>
              <a:pPr eaLnBrk="1" hangingPunct="1">
                <a:spcBef>
                  <a:spcPct val="0"/>
                </a:spcBef>
                <a:buFontTx/>
                <a:buNone/>
              </a:pPr>
              <a:t>11</a:t>
            </a:fld>
            <a:endParaRPr lang="en-US" altLang="en-US" sz="1000" b="1" smtClean="0">
              <a:solidFill>
                <a:srgbClr val="FFFFFF"/>
              </a:solidFill>
              <a:latin typeface="Verdana" pitchFamily="34" charset="0"/>
            </a:endParaRPr>
          </a:p>
        </p:txBody>
      </p:sp>
      <p:cxnSp>
        <p:nvCxnSpPr>
          <p:cNvPr id="11192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92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92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92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C4690B5-5EBB-4DD1-B042-C9B455E4E945}"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923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1924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19241"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13:2. </a:t>
            </a:r>
            <a:r>
              <a:rPr lang="en-US" altLang="en-US" sz="2000" b="1" i="1" dirty="0">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360363" y="4711700"/>
            <a:ext cx="8783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 beast, as did the dragon who empowered him, was seen by John to have seven heads and ten horns.</a:t>
            </a:r>
          </a:p>
        </p:txBody>
      </p:sp>
      <p:sp>
        <p:nvSpPr>
          <p:cNvPr id="15" name="TextBox 14"/>
          <p:cNvSpPr txBox="1">
            <a:spLocks noChangeArrowheads="1"/>
          </p:cNvSpPr>
          <p:nvPr/>
        </p:nvSpPr>
        <p:spPr bwMode="auto">
          <a:xfrm>
            <a:off x="363538" y="3279775"/>
            <a:ext cx="8685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It is apparently this last beast that John sees emerging from the sea.</a:t>
            </a:r>
          </a:p>
        </p:txBody>
      </p:sp>
      <p:sp>
        <p:nvSpPr>
          <p:cNvPr id="16" name="TextBox 15"/>
          <p:cNvSpPr txBox="1">
            <a:spLocks noChangeArrowheads="1"/>
          </p:cNvSpPr>
          <p:nvPr/>
        </p:nvSpPr>
        <p:spPr bwMode="auto">
          <a:xfrm>
            <a:off x="363538" y="3987800"/>
            <a:ext cx="8685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It was not by his own strength or his own strategy that the beast has come into such a position of world eminence.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419725"/>
            <a:ext cx="3276600" cy="1400175"/>
          </a:xfrm>
          <a:prstGeom prst="rect">
            <a:avLst/>
          </a:prstGeom>
        </p:spPr>
      </p:pic>
    </p:spTree>
    <p:extLst>
      <p:ext uri="{BB962C8B-B14F-4D97-AF65-F5344CB8AC3E}">
        <p14:creationId xmlns:p14="http://schemas.microsoft.com/office/powerpoint/2010/main" val="4163937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
                                        </p:tgtEl>
                                        <p:attrNameLst>
                                          <p:attrName>ppt_y</p:attrName>
                                        </p:attrNameLst>
                                      </p:cBhvr>
                                      <p:tavLst>
                                        <p:tav tm="0" fmla="#ppt_y+(sin(-2*pi*(1-$))*-#ppt_x+cos(-2*pi*(1-$))*(1-#ppt_y))*(1-$)">
                                          <p:val>
                                            <p:fltVal val="0"/>
                                          </p:val>
                                        </p:tav>
                                        <p:tav tm="100000">
                                          <p:val>
                                            <p:fltVal val="1"/>
                                          </p:val>
                                        </p:tav>
                                      </p:tavLst>
                                    </p:anim>
                                  </p:childTnLst>
                                </p:cTn>
                              </p:par>
                              <p:par>
                                <p:cTn id="27" presetID="6" presetClass="entr" presetSubtype="1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02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81A2240-B1BC-4599-8156-FA6D95A371C7}" type="slidenum">
              <a:rPr lang="en-US" altLang="en-US" sz="1000" b="1" smtClean="0">
                <a:solidFill>
                  <a:srgbClr val="FFFFFF"/>
                </a:solidFill>
                <a:latin typeface="Verdana" pitchFamily="34" charset="0"/>
              </a:rPr>
              <a:pPr eaLnBrk="1" hangingPunct="1">
                <a:spcBef>
                  <a:spcPct val="0"/>
                </a:spcBef>
                <a:buFontTx/>
                <a:buNone/>
              </a:pPr>
              <a:t>12</a:t>
            </a:fld>
            <a:endParaRPr lang="en-US" altLang="en-US" sz="1000" b="1" smtClean="0">
              <a:solidFill>
                <a:srgbClr val="FFFFFF"/>
              </a:solidFill>
              <a:latin typeface="Verdana" pitchFamily="34" charset="0"/>
            </a:endParaRPr>
          </a:p>
        </p:txBody>
      </p:sp>
      <p:cxnSp>
        <p:nvCxnSpPr>
          <p:cNvPr id="112025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026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026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026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31BBF6E-4476-4C62-90BD-CCE902664FFA}"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026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026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0265"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13:2. </a:t>
            </a:r>
            <a:r>
              <a:rPr lang="en-US" altLang="en-US" sz="2000" b="1" i="1">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120266" name="TextBox 14"/>
          <p:cNvSpPr txBox="1">
            <a:spLocks noChangeArrowheads="1"/>
          </p:cNvSpPr>
          <p:nvPr/>
        </p:nvSpPr>
        <p:spPr bwMode="auto">
          <a:xfrm>
            <a:off x="363539" y="3240804"/>
            <a:ext cx="7060844"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a:t>
            </a:r>
            <a:r>
              <a:rPr lang="en-US" altLang="en-US" sz="2000" b="1" i="1" dirty="0">
                <a:solidFill>
                  <a:srgbClr val="FFFFFF"/>
                </a:solidFill>
                <a:latin typeface="Verdana" pitchFamily="34" charset="0"/>
              </a:rPr>
              <a:t>That these seven heads represent seven historical kingdoms is indicated also in </a:t>
            </a:r>
            <a:r>
              <a:rPr lang="en-US" altLang="en-US" sz="2000" b="1" i="1" dirty="0">
                <a:solidFill>
                  <a:srgbClr val="FFFF00"/>
                </a:solidFill>
                <a:latin typeface="Verdana" pitchFamily="34" charset="0"/>
              </a:rPr>
              <a:t>Rev. 17:9-11</a:t>
            </a:r>
            <a:r>
              <a:rPr lang="en-US" altLang="en-US" sz="2000" b="1" i="1" dirty="0" smtClean="0">
                <a:solidFill>
                  <a:srgbClr val="FFFF00"/>
                </a:solidFill>
                <a:latin typeface="Verdana" pitchFamily="34" charset="0"/>
              </a:rPr>
              <a:t>.</a:t>
            </a:r>
          </a:p>
          <a:p>
            <a:pPr defTabSz="457200" eaLnBrk="1" fontAlgn="base" hangingPunct="1">
              <a:spcBef>
                <a:spcPct val="0"/>
              </a:spcBef>
              <a:spcAft>
                <a:spcPct val="0"/>
              </a:spcAft>
              <a:buClr>
                <a:srgbClr val="FFFF00"/>
              </a:buClr>
              <a:buFont typeface="Arial" pitchFamily="34" charset="0"/>
              <a:buNone/>
            </a:pPr>
            <a:endParaRPr lang="en-US" altLang="en-US" sz="2000" b="1" i="1" dirty="0">
              <a:solidFill>
                <a:srgbClr val="FFFFFF"/>
              </a:solidFill>
              <a:latin typeface="Verdana" pitchFamily="34" charset="0"/>
            </a:endParaRPr>
          </a:p>
          <a:p>
            <a:pPr defTabSz="457200" eaLnBrk="1" fontAlgn="base" hangingPunct="1">
              <a:spcBef>
                <a:spcPct val="0"/>
              </a:spcBef>
              <a:spcAft>
                <a:spcPct val="0"/>
              </a:spcAft>
              <a:buClr>
                <a:srgbClr val="FFFF00"/>
              </a:buClr>
              <a:buFont typeface="Lucida Grande" charset="0"/>
              <a:buChar char="➡"/>
            </a:pPr>
            <a:r>
              <a:rPr lang="en-US" altLang="en-US" sz="2000" b="1" i="1" dirty="0" smtClean="0">
                <a:solidFill>
                  <a:srgbClr val="FFFFFF"/>
                </a:solidFill>
                <a:latin typeface="Verdana" pitchFamily="34" charset="0"/>
              </a:rPr>
              <a:t> </a:t>
            </a:r>
            <a:r>
              <a:rPr lang="en-US" altLang="en-US" sz="2000" b="1" i="1" dirty="0">
                <a:solidFill>
                  <a:srgbClr val="FFFFFF"/>
                </a:solidFill>
                <a:latin typeface="Verdana" pitchFamily="34" charset="0"/>
              </a:rPr>
              <a:t>The identity of these kingdoms is not specified, but it seems reasonable that they represent the seven great powers that came into particular opposition to the plan of God as it was unfolding throughout history, as recorded in Scripture</a:t>
            </a:r>
            <a:r>
              <a:rPr lang="en-US" altLang="en-US" sz="2000" b="1" i="1" dirty="0" smtClean="0">
                <a:solidFill>
                  <a:srgbClr val="FFFFFF"/>
                </a:solidFill>
                <a:latin typeface="Verdana" pitchFamily="34" charset="0"/>
              </a:rPr>
              <a:t>.</a:t>
            </a:r>
            <a:endParaRPr lang="en-US" altLang="en-US" sz="2000" b="1" i="1" dirty="0">
              <a:solidFill>
                <a:srgbClr val="FFFFFF"/>
              </a:solidFill>
              <a:latin typeface="Verdana"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395" y="3429000"/>
            <a:ext cx="1684693" cy="2554212"/>
          </a:xfrm>
          <a:prstGeom prst="rect">
            <a:avLst/>
          </a:prstGeom>
        </p:spPr>
      </p:pic>
    </p:spTree>
    <p:extLst>
      <p:ext uri="{BB962C8B-B14F-4D97-AF65-F5344CB8AC3E}">
        <p14:creationId xmlns:p14="http://schemas.microsoft.com/office/powerpoint/2010/main" val="193274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0266">
                                            <p:txEl>
                                              <p:pRg st="0" end="0"/>
                                            </p:txEl>
                                          </p:spTgt>
                                        </p:tgtEl>
                                        <p:attrNameLst>
                                          <p:attrName>style.visibility</p:attrName>
                                        </p:attrNameLst>
                                      </p:cBhvr>
                                      <p:to>
                                        <p:strVal val="visible"/>
                                      </p:to>
                                    </p:set>
                                    <p:animEffect transition="in" filter="circle(in)">
                                      <p:cBhvr>
                                        <p:cTn id="7" dur="2000"/>
                                        <p:tgtEl>
                                          <p:spTgt spid="112026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20266">
                                            <p:txEl>
                                              <p:pRg st="2" end="2"/>
                                            </p:txEl>
                                          </p:spTgt>
                                        </p:tgtEl>
                                        <p:attrNameLst>
                                          <p:attrName>style.visibility</p:attrName>
                                        </p:attrNameLst>
                                      </p:cBhvr>
                                      <p:to>
                                        <p:strVal val="visible"/>
                                      </p:to>
                                    </p:set>
                                    <p:animEffect transition="in" filter="circle(in)">
                                      <p:cBhvr>
                                        <p:cTn id="15" dur="2000"/>
                                        <p:tgtEl>
                                          <p:spTgt spid="11202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12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A6B813E-B916-4082-8EB6-1AE861D85D36}" type="slidenum">
              <a:rPr lang="en-US" altLang="en-US" sz="1000" b="1" smtClean="0">
                <a:solidFill>
                  <a:srgbClr val="FFFFFF"/>
                </a:solidFill>
                <a:latin typeface="Verdana" pitchFamily="34" charset="0"/>
              </a:rPr>
              <a:pPr eaLnBrk="1" hangingPunct="1">
                <a:spcBef>
                  <a:spcPct val="0"/>
                </a:spcBef>
                <a:buFontTx/>
                <a:buNone/>
              </a:pPr>
              <a:t>13</a:t>
            </a:fld>
            <a:endParaRPr lang="en-US" altLang="en-US" sz="1000" b="1" smtClean="0">
              <a:solidFill>
                <a:srgbClr val="FFFFFF"/>
              </a:solidFill>
              <a:latin typeface="Verdana" pitchFamily="34" charset="0"/>
            </a:endParaRPr>
          </a:p>
        </p:txBody>
      </p:sp>
      <p:cxnSp>
        <p:nvCxnSpPr>
          <p:cNvPr id="112128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128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128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128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1AD8BEA-CE26-41DE-9F98-FBBB29DCE90B}"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128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128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1289"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13:2. </a:t>
            </a:r>
            <a:r>
              <a:rPr lang="en-US" altLang="en-US" sz="2000" b="1" i="1">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2" name="TextBox 21"/>
          <p:cNvSpPr txBox="1">
            <a:spLocks noChangeArrowheads="1"/>
          </p:cNvSpPr>
          <p:nvPr/>
        </p:nvSpPr>
        <p:spPr bwMode="auto">
          <a:xfrm>
            <a:off x="360363" y="3413125"/>
            <a:ext cx="8683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With these considerations in mind, the most likely identification of these seven historical kingdoms is as follows:</a:t>
            </a:r>
          </a:p>
        </p:txBody>
      </p:sp>
      <p:sp>
        <p:nvSpPr>
          <p:cNvPr id="24" name="TextBox 23"/>
          <p:cNvSpPr txBox="1">
            <a:spLocks noChangeArrowheads="1"/>
          </p:cNvSpPr>
          <p:nvPr/>
        </p:nvSpPr>
        <p:spPr bwMode="auto">
          <a:xfrm>
            <a:off x="360363" y="4529138"/>
            <a:ext cx="868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 1. </a:t>
            </a:r>
            <a:r>
              <a:rPr lang="en-US" altLang="en-US" sz="2000" b="1" i="1" dirty="0" err="1" smtClean="0">
                <a:solidFill>
                  <a:srgbClr val="FF0000"/>
                </a:solidFill>
                <a:latin typeface="Verdana" pitchFamily="34" charset="0"/>
              </a:rPr>
              <a:t>Sumeria</a:t>
            </a:r>
            <a:r>
              <a:rPr lang="en-US" altLang="en-US" sz="2000" b="1" i="1" dirty="0">
                <a:solidFill>
                  <a:srgbClr val="FF0000"/>
                </a:solidFill>
                <a:latin typeface="Verdana" pitchFamily="34" charset="0"/>
              </a:rPr>
              <a:t> </a:t>
            </a:r>
            <a:r>
              <a:rPr lang="en-US" altLang="en-US" sz="2000" b="1" i="1" dirty="0" smtClean="0">
                <a:solidFill>
                  <a:srgbClr val="FF0000"/>
                </a:solidFill>
                <a:latin typeface="Verdana" pitchFamily="34" charset="0"/>
              </a:rPr>
              <a:t>-</a:t>
            </a:r>
            <a:r>
              <a:rPr lang="en-US" altLang="en-US" sz="2000" b="1" i="1" dirty="0" smtClean="0">
                <a:solidFill>
                  <a:srgbClr val="FFFFFF"/>
                </a:solidFill>
                <a:latin typeface="Verdana" pitchFamily="34" charset="0"/>
              </a:rPr>
              <a:t> Under </a:t>
            </a:r>
            <a:r>
              <a:rPr lang="en-US" altLang="en-US" sz="2000" b="1" i="1" dirty="0">
                <a:solidFill>
                  <a:srgbClr val="FFFFFF"/>
                </a:solidFill>
                <a:latin typeface="Verdana" pitchFamily="34" charset="0"/>
              </a:rPr>
              <a:t>Nimrod, Babel became the first postdiluvian center of human rebellion.</a:t>
            </a:r>
          </a:p>
        </p:txBody>
      </p:sp>
      <p:sp>
        <p:nvSpPr>
          <p:cNvPr id="25" name="TextBox 24"/>
          <p:cNvSpPr txBox="1">
            <a:spLocks noChangeArrowheads="1"/>
          </p:cNvSpPr>
          <p:nvPr/>
        </p:nvSpPr>
        <p:spPr bwMode="auto">
          <a:xfrm>
            <a:off x="450850" y="5345113"/>
            <a:ext cx="8593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2. </a:t>
            </a:r>
            <a:r>
              <a:rPr lang="en-US" altLang="en-US" sz="2000" b="1" i="1" dirty="0" smtClean="0">
                <a:solidFill>
                  <a:srgbClr val="FF0000"/>
                </a:solidFill>
                <a:latin typeface="Verdana" pitchFamily="34" charset="0"/>
              </a:rPr>
              <a:t>Egypt - </a:t>
            </a:r>
            <a:r>
              <a:rPr lang="en-US" altLang="en-US" sz="2000" b="1" i="1" dirty="0" smtClean="0">
                <a:solidFill>
                  <a:srgbClr val="FFFFFF"/>
                </a:solidFill>
                <a:latin typeface="Verdana" pitchFamily="34" charset="0"/>
              </a:rPr>
              <a:t>Israel’s </a:t>
            </a:r>
            <a:r>
              <a:rPr lang="en-US" altLang="en-US" sz="2000" b="1" i="1" dirty="0">
                <a:solidFill>
                  <a:srgbClr val="FFFFFF"/>
                </a:solidFill>
                <a:latin typeface="Verdana" pitchFamily="34" charset="0"/>
              </a:rPr>
              <a:t>first oppressor</a:t>
            </a:r>
          </a:p>
        </p:txBody>
      </p:sp>
    </p:spTree>
    <p:extLst>
      <p:ext uri="{BB962C8B-B14F-4D97-AF65-F5344CB8AC3E}">
        <p14:creationId xmlns:p14="http://schemas.microsoft.com/office/powerpoint/2010/main" val="1302230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23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4773B5D-6AC9-4065-AD42-FA40C356DA11}" type="slidenum">
              <a:rPr lang="en-US" altLang="en-US" sz="1000" b="1" smtClean="0">
                <a:solidFill>
                  <a:srgbClr val="FFFFFF"/>
                </a:solidFill>
                <a:latin typeface="Verdana" pitchFamily="34" charset="0"/>
              </a:rPr>
              <a:pPr eaLnBrk="1" hangingPunct="1">
                <a:spcBef>
                  <a:spcPct val="0"/>
                </a:spcBef>
                <a:buFontTx/>
                <a:buNone/>
              </a:pPr>
              <a:t>14</a:t>
            </a:fld>
            <a:endParaRPr lang="en-US" altLang="en-US" sz="1000" b="1" smtClean="0">
              <a:solidFill>
                <a:srgbClr val="FFFFFF"/>
              </a:solidFill>
              <a:latin typeface="Verdana" pitchFamily="34" charset="0"/>
            </a:endParaRPr>
          </a:p>
        </p:txBody>
      </p:sp>
      <p:cxnSp>
        <p:nvCxnSpPr>
          <p:cNvPr id="112230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230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230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231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FDB6E27-579B-4301-A28B-8870D5C5E12B}"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231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231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2313"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13:2. </a:t>
            </a:r>
            <a:r>
              <a:rPr lang="en-US" altLang="en-US" sz="2000" b="1" i="1">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5" name="TextBox 14"/>
          <p:cNvSpPr txBox="1">
            <a:spLocks noChangeArrowheads="1"/>
          </p:cNvSpPr>
          <p:nvPr/>
        </p:nvSpPr>
        <p:spPr bwMode="auto">
          <a:xfrm>
            <a:off x="360363" y="4132263"/>
            <a:ext cx="886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4. </a:t>
            </a:r>
            <a:r>
              <a:rPr lang="en-US" altLang="en-US" sz="2000" b="1" i="1" dirty="0" smtClean="0">
                <a:solidFill>
                  <a:srgbClr val="FF0000"/>
                </a:solidFill>
                <a:latin typeface="Verdana" pitchFamily="34" charset="0"/>
              </a:rPr>
              <a:t>Babylonia - </a:t>
            </a:r>
            <a:r>
              <a:rPr lang="en-US" altLang="en-US" sz="2000" b="1" i="1" dirty="0" smtClean="0">
                <a:solidFill>
                  <a:srgbClr val="FFFFFF"/>
                </a:solidFill>
                <a:latin typeface="Verdana" pitchFamily="34" charset="0"/>
              </a:rPr>
              <a:t>Nebuchadnezzar </a:t>
            </a:r>
            <a:r>
              <a:rPr lang="en-US" altLang="en-US" sz="2000" b="1" i="1" dirty="0">
                <a:solidFill>
                  <a:srgbClr val="FFFFFF"/>
                </a:solidFill>
                <a:latin typeface="Verdana" pitchFamily="34" charset="0"/>
              </a:rPr>
              <a:t>carrying people of Judah into captivity.</a:t>
            </a:r>
          </a:p>
        </p:txBody>
      </p:sp>
      <p:sp>
        <p:nvSpPr>
          <p:cNvPr id="21" name="TextBox 20"/>
          <p:cNvSpPr txBox="1">
            <a:spLocks noChangeArrowheads="1"/>
          </p:cNvSpPr>
          <p:nvPr/>
        </p:nvSpPr>
        <p:spPr bwMode="auto">
          <a:xfrm>
            <a:off x="363538" y="3386138"/>
            <a:ext cx="886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3. </a:t>
            </a:r>
            <a:r>
              <a:rPr lang="en-US" altLang="en-US" sz="2000" b="1" i="1" dirty="0" smtClean="0">
                <a:solidFill>
                  <a:srgbClr val="FF0000"/>
                </a:solidFill>
                <a:latin typeface="Verdana" pitchFamily="34" charset="0"/>
              </a:rPr>
              <a:t>Assyria - </a:t>
            </a:r>
            <a:r>
              <a:rPr lang="en-US" altLang="en-US" sz="2000" b="1" i="1" dirty="0" smtClean="0">
                <a:solidFill>
                  <a:srgbClr val="FFFFFF"/>
                </a:solidFill>
                <a:latin typeface="Verdana" pitchFamily="34" charset="0"/>
              </a:rPr>
              <a:t>Invading </a:t>
            </a:r>
            <a:r>
              <a:rPr lang="en-US" altLang="en-US" sz="2000" b="1" i="1" dirty="0">
                <a:solidFill>
                  <a:srgbClr val="FFFFFF"/>
                </a:solidFill>
                <a:latin typeface="Verdana" pitchFamily="34" charset="0"/>
              </a:rPr>
              <a:t>armies carried the people of the northern kingdom into captivity.</a:t>
            </a:r>
          </a:p>
        </p:txBody>
      </p:sp>
      <p:sp>
        <p:nvSpPr>
          <p:cNvPr id="23" name="TextBox 22"/>
          <p:cNvSpPr txBox="1">
            <a:spLocks noChangeArrowheads="1"/>
          </p:cNvSpPr>
          <p:nvPr/>
        </p:nvSpPr>
        <p:spPr bwMode="auto">
          <a:xfrm>
            <a:off x="363538" y="5000625"/>
            <a:ext cx="886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5. </a:t>
            </a:r>
            <a:r>
              <a:rPr lang="en-US" altLang="en-US" sz="2000" b="1" i="1" dirty="0" err="1" smtClean="0">
                <a:solidFill>
                  <a:srgbClr val="FF0000"/>
                </a:solidFill>
                <a:latin typeface="Verdana" pitchFamily="34" charset="0"/>
              </a:rPr>
              <a:t>Medo</a:t>
            </a:r>
            <a:r>
              <a:rPr lang="en-US" altLang="en-US" sz="2000" b="1" i="1" dirty="0" smtClean="0">
                <a:solidFill>
                  <a:srgbClr val="FF0000"/>
                </a:solidFill>
                <a:latin typeface="Verdana" pitchFamily="34" charset="0"/>
              </a:rPr>
              <a:t>-Persia -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nation under which the Jews would have been exterminated by Haman.</a:t>
            </a:r>
          </a:p>
        </p:txBody>
      </p:sp>
    </p:spTree>
    <p:extLst>
      <p:ext uri="{BB962C8B-B14F-4D97-AF65-F5344CB8AC3E}">
        <p14:creationId xmlns:p14="http://schemas.microsoft.com/office/powerpoint/2010/main" val="1916605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33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2B842D9-092E-40DA-AD94-75EDAEE4C962}" type="slidenum">
              <a:rPr lang="en-US" altLang="en-US" sz="1000" b="1" smtClean="0">
                <a:solidFill>
                  <a:srgbClr val="FFFFFF"/>
                </a:solidFill>
                <a:latin typeface="Verdana" pitchFamily="34" charset="0"/>
              </a:rPr>
              <a:pPr eaLnBrk="1" hangingPunct="1">
                <a:spcBef>
                  <a:spcPct val="0"/>
                </a:spcBef>
                <a:buFontTx/>
                <a:buNone/>
              </a:pPr>
              <a:t>15</a:t>
            </a:fld>
            <a:endParaRPr lang="en-US" altLang="en-US" sz="1000" b="1" smtClean="0">
              <a:solidFill>
                <a:srgbClr val="FFFFFF"/>
              </a:solidFill>
              <a:latin typeface="Verdana" pitchFamily="34" charset="0"/>
            </a:endParaRPr>
          </a:p>
        </p:txBody>
      </p:sp>
      <p:cxnSp>
        <p:nvCxnSpPr>
          <p:cNvPr id="112333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333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333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333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DC46A2F-66DF-4A73-96F5-8F39D4D5AA98}"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333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333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3337"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13:2. </a:t>
            </a:r>
            <a:r>
              <a:rPr lang="en-US" altLang="en-US" sz="2000" b="1" i="1">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5" name="TextBox 14"/>
          <p:cNvSpPr txBox="1">
            <a:spLocks noChangeArrowheads="1"/>
          </p:cNvSpPr>
          <p:nvPr/>
        </p:nvSpPr>
        <p:spPr bwMode="auto">
          <a:xfrm>
            <a:off x="357188" y="4627563"/>
            <a:ext cx="8867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 7. </a:t>
            </a:r>
            <a:r>
              <a:rPr lang="en-US" altLang="en-US" sz="2000" b="1" i="1" dirty="0" smtClean="0">
                <a:solidFill>
                  <a:srgbClr val="FF0000"/>
                </a:solidFill>
                <a:latin typeface="Verdana" pitchFamily="34" charset="0"/>
              </a:rPr>
              <a:t>Rome -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greatest of the seven empires politically was Rome, which ruled at the time of Christ and severely persecuted the early Christians.</a:t>
            </a:r>
          </a:p>
        </p:txBody>
      </p:sp>
      <p:sp>
        <p:nvSpPr>
          <p:cNvPr id="21" name="TextBox 20"/>
          <p:cNvSpPr txBox="1">
            <a:spLocks noChangeArrowheads="1"/>
          </p:cNvSpPr>
          <p:nvPr/>
        </p:nvSpPr>
        <p:spPr bwMode="auto">
          <a:xfrm>
            <a:off x="360363" y="3467100"/>
            <a:ext cx="8869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r>
              <a:rPr lang="en-US" altLang="en-US" sz="2000" b="1" i="1" dirty="0">
                <a:solidFill>
                  <a:srgbClr val="FFFFFF"/>
                </a:solidFill>
                <a:latin typeface="Verdana" pitchFamily="34" charset="0"/>
              </a:rPr>
              <a:t>6. </a:t>
            </a:r>
            <a:r>
              <a:rPr lang="en-US" altLang="en-US" sz="2000" b="1" i="1" dirty="0" smtClean="0">
                <a:solidFill>
                  <a:srgbClr val="FF0000"/>
                </a:solidFill>
                <a:latin typeface="Verdana" pitchFamily="34" charset="0"/>
              </a:rPr>
              <a:t>Greece -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Greek language became the language of the New Testament and Greek philosophy has dominated the </a:t>
            </a:r>
            <a:r>
              <a:rPr lang="en-US" altLang="en-US" sz="2000" b="1" i="1" dirty="0" err="1">
                <a:solidFill>
                  <a:srgbClr val="FFFFFF"/>
                </a:solidFill>
                <a:latin typeface="Verdana" pitchFamily="34" charset="0"/>
              </a:rPr>
              <a:t>Judaeo-Christian</a:t>
            </a:r>
            <a:r>
              <a:rPr lang="en-US" altLang="en-US" sz="2000" b="1" i="1" dirty="0">
                <a:solidFill>
                  <a:srgbClr val="FFFFFF"/>
                </a:solidFill>
                <a:latin typeface="Verdana" pitchFamily="34" charset="0"/>
              </a:rPr>
              <a:t> world ever since.</a:t>
            </a:r>
          </a:p>
        </p:txBody>
      </p:sp>
    </p:spTree>
    <p:extLst>
      <p:ext uri="{BB962C8B-B14F-4D97-AF65-F5344CB8AC3E}">
        <p14:creationId xmlns:p14="http://schemas.microsoft.com/office/powerpoint/2010/main" val="3019413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435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2E258D3-1705-4ACC-B957-BAF5E63EF4B3}" type="slidenum">
              <a:rPr lang="en-US" altLang="en-US" sz="1000" b="1" smtClean="0">
                <a:solidFill>
                  <a:srgbClr val="FFFFFF"/>
                </a:solidFill>
                <a:latin typeface="Verdana" pitchFamily="34" charset="0"/>
              </a:rPr>
              <a:pPr eaLnBrk="1" hangingPunct="1">
                <a:spcBef>
                  <a:spcPct val="0"/>
                </a:spcBef>
                <a:buFontTx/>
                <a:buNone/>
              </a:pPr>
              <a:t>16</a:t>
            </a:fld>
            <a:endParaRPr lang="en-US" altLang="en-US" sz="1000" b="1" smtClean="0">
              <a:solidFill>
                <a:srgbClr val="FFFFFF"/>
              </a:solidFill>
              <a:latin typeface="Verdana" pitchFamily="34" charset="0"/>
            </a:endParaRPr>
          </a:p>
        </p:txBody>
      </p:sp>
      <p:cxnSp>
        <p:nvCxnSpPr>
          <p:cNvPr id="112435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435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435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435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79E5EA9-FA97-404A-A568-EC56FA1C5B93}"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435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436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4361"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13:3. </a:t>
            </a:r>
            <a:r>
              <a:rPr lang="en-US" altLang="en-US" sz="2000" b="1" i="1">
                <a:solidFill>
                  <a:srgbClr val="FFFF00"/>
                </a:solidFill>
                <a:latin typeface="Verdana" pitchFamily="34" charset="0"/>
              </a:rPr>
              <a:t>And I saw one of his heads as it were wounded to death; and his deadly wound was healed: and all the world wondered after the beast. </a:t>
            </a:r>
          </a:p>
        </p:txBody>
      </p:sp>
      <p:sp>
        <p:nvSpPr>
          <p:cNvPr id="14" name="TextBox 13"/>
          <p:cNvSpPr txBox="1">
            <a:spLocks noChangeArrowheads="1"/>
          </p:cNvSpPr>
          <p:nvPr/>
        </p:nvSpPr>
        <p:spPr bwMode="auto">
          <a:xfrm>
            <a:off x="457200" y="2967866"/>
            <a:ext cx="8613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If the interpretation of the seven heads and seven kingdoms suggested above is correct, then one of them is apparently going to be revived in the last days.</a:t>
            </a:r>
          </a:p>
        </p:txBody>
      </p:sp>
      <p:sp>
        <p:nvSpPr>
          <p:cNvPr id="16" name="TextBox 15"/>
          <p:cNvSpPr txBox="1">
            <a:spLocks noChangeArrowheads="1"/>
          </p:cNvSpPr>
          <p:nvPr/>
        </p:nvSpPr>
        <p:spPr bwMode="auto">
          <a:xfrm>
            <a:off x="455612" y="5792453"/>
            <a:ext cx="86137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interesting that most of these ancient nations are today experiencing something of a revival.</a:t>
            </a:r>
          </a:p>
        </p:txBody>
      </p:sp>
      <p:sp>
        <p:nvSpPr>
          <p:cNvPr id="18" name="TextBox 17"/>
          <p:cNvSpPr txBox="1">
            <a:spLocks noChangeArrowheads="1"/>
          </p:cNvSpPr>
          <p:nvPr/>
        </p:nvSpPr>
        <p:spPr bwMode="auto">
          <a:xfrm>
            <a:off x="457200" y="4280080"/>
            <a:ext cx="55641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Which of the heads is revived is not stated, although many expositors consider this to be a reference to the revival of the old Roman empire.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4050891"/>
            <a:ext cx="2935288" cy="1741562"/>
          </a:xfrm>
          <a:prstGeom prst="rect">
            <a:avLst/>
          </a:prstGeom>
        </p:spPr>
      </p:pic>
    </p:spTree>
    <p:extLst>
      <p:ext uri="{BB962C8B-B14F-4D97-AF65-F5344CB8AC3E}">
        <p14:creationId xmlns:p14="http://schemas.microsoft.com/office/powerpoint/2010/main" val="3131605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900" decel="100000" fill="hold"/>
                                        <p:tgtEl>
                                          <p:spTgt spid="1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53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0AD0A24-FA60-47A3-A0EB-99042D83EC98}" type="slidenum">
              <a:rPr lang="en-US" altLang="en-US" sz="1000" b="1" smtClean="0">
                <a:solidFill>
                  <a:srgbClr val="FFFFFF"/>
                </a:solidFill>
                <a:latin typeface="Verdana" pitchFamily="34" charset="0"/>
              </a:rPr>
              <a:pPr eaLnBrk="1" hangingPunct="1">
                <a:spcBef>
                  <a:spcPct val="0"/>
                </a:spcBef>
                <a:buFontTx/>
                <a:buNone/>
              </a:pPr>
              <a:t>17</a:t>
            </a:fld>
            <a:endParaRPr lang="en-US" altLang="en-US" sz="1000" b="1" smtClean="0">
              <a:solidFill>
                <a:srgbClr val="FFFFFF"/>
              </a:solidFill>
              <a:latin typeface="Verdana" pitchFamily="34" charset="0"/>
            </a:endParaRPr>
          </a:p>
        </p:txBody>
      </p:sp>
      <p:cxnSp>
        <p:nvCxnSpPr>
          <p:cNvPr id="112537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538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53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53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C82414C-D14C-40D3-8977-DCF4897E9F48}"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5383" name="TextBox 16"/>
          <p:cNvSpPr txBox="1">
            <a:spLocks noChangeArrowheads="1"/>
          </p:cNvSpPr>
          <p:nvPr/>
        </p:nvSpPr>
        <p:spPr bwMode="auto">
          <a:xfrm>
            <a:off x="647700" y="1370013"/>
            <a:ext cx="6735739"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Man of Sin</a:t>
            </a:r>
          </a:p>
        </p:txBody>
      </p:sp>
      <p:sp>
        <p:nvSpPr>
          <p:cNvPr id="1125384" name="TextBox 18"/>
          <p:cNvSpPr txBox="1">
            <a:spLocks noChangeArrowheads="1"/>
          </p:cNvSpPr>
          <p:nvPr/>
        </p:nvSpPr>
        <p:spPr bwMode="auto">
          <a:xfrm>
            <a:off x="647700" y="708025"/>
            <a:ext cx="6981399"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Unholy Trinity</a:t>
            </a:r>
          </a:p>
        </p:txBody>
      </p:sp>
      <p:sp>
        <p:nvSpPr>
          <p:cNvPr id="1125385"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13:3. </a:t>
            </a:r>
            <a:r>
              <a:rPr lang="en-US" altLang="en-US" sz="2000" b="1" i="1">
                <a:solidFill>
                  <a:srgbClr val="FFFF00"/>
                </a:solidFill>
                <a:latin typeface="Verdana" pitchFamily="34" charset="0"/>
              </a:rPr>
              <a:t>And I saw one of his heads as it were wounded to death; and his deadly wound was healed: and all the world wondered after the beast.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4" name="TextBox 13"/>
          <p:cNvSpPr txBox="1">
            <a:spLocks noChangeArrowheads="1"/>
          </p:cNvSpPr>
          <p:nvPr/>
        </p:nvSpPr>
        <p:spPr bwMode="auto">
          <a:xfrm>
            <a:off x="723900" y="5784850"/>
            <a:ext cx="8347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Greece is still an important </a:t>
            </a:r>
            <a:r>
              <a:rPr lang="en-US" altLang="en-US" sz="2000" b="1" i="1" dirty="0" smtClean="0">
                <a:solidFill>
                  <a:srgbClr val="FFFFFF"/>
                </a:solidFill>
                <a:latin typeface="Verdana" pitchFamily="34" charset="0"/>
              </a:rPr>
              <a:t>Mediterranean nation and a member of NATO.</a:t>
            </a:r>
            <a:endParaRPr lang="en-US" altLang="en-US" sz="2000" b="1" i="1" dirty="0">
              <a:solidFill>
                <a:srgbClr val="FFFFFF"/>
              </a:solidFill>
              <a:latin typeface="Verdana" pitchFamily="34" charset="0"/>
            </a:endParaRPr>
          </a:p>
        </p:txBody>
      </p:sp>
      <p:sp>
        <p:nvSpPr>
          <p:cNvPr id="16" name="TextBox 15"/>
          <p:cNvSpPr txBox="1">
            <a:spLocks noChangeArrowheads="1"/>
          </p:cNvSpPr>
          <p:nvPr/>
        </p:nvSpPr>
        <p:spPr bwMode="auto">
          <a:xfrm>
            <a:off x="723900" y="4738688"/>
            <a:ext cx="834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2000" b="1" i="1" dirty="0" smtClean="0">
                <a:solidFill>
                  <a:srgbClr val="FFFFFF"/>
                </a:solidFill>
                <a:latin typeface="Verdana" pitchFamily="34" charset="0"/>
              </a:rPr>
              <a:t>Iraq </a:t>
            </a:r>
            <a:r>
              <a:rPr lang="en-US" altLang="en-US" sz="2000" b="1" i="1" dirty="0">
                <a:solidFill>
                  <a:srgbClr val="FFFFFF"/>
                </a:solidFill>
                <a:latin typeface="Verdana" pitchFamily="34" charset="0"/>
              </a:rPr>
              <a:t>corresponds to ancient Babylonia and Assyria and it has become </a:t>
            </a:r>
            <a:r>
              <a:rPr lang="en-US" altLang="en-US" sz="2000" b="1" i="1" dirty="0" smtClean="0">
                <a:solidFill>
                  <a:srgbClr val="FFFFFF"/>
                </a:solidFill>
                <a:latin typeface="Verdana" pitchFamily="34" charset="0"/>
              </a:rPr>
              <a:t>with the U.S. help a strong </a:t>
            </a:r>
            <a:r>
              <a:rPr lang="en-US" altLang="en-US" sz="2000" b="1" i="1" dirty="0">
                <a:solidFill>
                  <a:srgbClr val="FFFFFF"/>
                </a:solidFill>
                <a:latin typeface="Verdana" pitchFamily="34" charset="0"/>
              </a:rPr>
              <a:t>Arab nation militarily.</a:t>
            </a:r>
          </a:p>
        </p:txBody>
      </p:sp>
      <p:sp>
        <p:nvSpPr>
          <p:cNvPr id="18" name="TextBox 17"/>
          <p:cNvSpPr txBox="1">
            <a:spLocks noChangeArrowheads="1"/>
          </p:cNvSpPr>
          <p:nvPr/>
        </p:nvSpPr>
        <p:spPr bwMode="auto">
          <a:xfrm>
            <a:off x="723900" y="3692525"/>
            <a:ext cx="8347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Persia, which is modern Iran, has likewise captured world attention because of its oil resources and militant Moslem fundamentalism.</a:t>
            </a:r>
          </a:p>
        </p:txBody>
      </p:sp>
      <p:sp>
        <p:nvSpPr>
          <p:cNvPr id="15" name="TextBox 14"/>
          <p:cNvSpPr txBox="1">
            <a:spLocks noChangeArrowheads="1"/>
          </p:cNvSpPr>
          <p:nvPr/>
        </p:nvSpPr>
        <p:spPr bwMode="auto">
          <a:xfrm>
            <a:off x="723900" y="2960688"/>
            <a:ext cx="834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Egypt has attempted to become spokesman for the Islamic world.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96838"/>
            <a:ext cx="25146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098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64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EA71FC4-BD62-45C3-BA0A-C954A3AF19ED}" type="slidenum">
              <a:rPr lang="en-US" altLang="en-US" sz="1000" b="1" smtClean="0">
                <a:solidFill>
                  <a:srgbClr val="FFFFFF"/>
                </a:solidFill>
                <a:latin typeface="Verdana" pitchFamily="34" charset="0"/>
              </a:rPr>
              <a:pPr eaLnBrk="1" hangingPunct="1">
                <a:spcBef>
                  <a:spcPct val="0"/>
                </a:spcBef>
                <a:buFontTx/>
                <a:buNone/>
              </a:pPr>
              <a:t>18</a:t>
            </a:fld>
            <a:endParaRPr lang="en-US" altLang="en-US" sz="1000" b="1" smtClean="0">
              <a:solidFill>
                <a:srgbClr val="FFFFFF"/>
              </a:solidFill>
              <a:latin typeface="Verdana" pitchFamily="34" charset="0"/>
            </a:endParaRPr>
          </a:p>
        </p:txBody>
      </p:sp>
      <p:cxnSp>
        <p:nvCxnSpPr>
          <p:cNvPr id="112640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640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640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640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9F5B621-EF90-4FC9-8A75-8EA3B392BDEA}"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6407" name="TextBox 16"/>
          <p:cNvSpPr txBox="1">
            <a:spLocks noChangeArrowheads="1"/>
          </p:cNvSpPr>
          <p:nvPr/>
        </p:nvSpPr>
        <p:spPr bwMode="auto">
          <a:xfrm>
            <a:off x="647700" y="124718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Man of Sin</a:t>
            </a:r>
          </a:p>
        </p:txBody>
      </p:sp>
      <p:sp>
        <p:nvSpPr>
          <p:cNvPr id="112640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6409" name="TextBox 12"/>
          <p:cNvSpPr txBox="1">
            <a:spLocks noChangeArrowheads="1"/>
          </p:cNvSpPr>
          <p:nvPr/>
        </p:nvSpPr>
        <p:spPr bwMode="auto">
          <a:xfrm>
            <a:off x="398462" y="1741451"/>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13:3. </a:t>
            </a:r>
            <a:r>
              <a:rPr lang="en-US" altLang="en-US" sz="2000" b="1" i="1" dirty="0">
                <a:solidFill>
                  <a:srgbClr val="FFFF00"/>
                </a:solidFill>
                <a:latin typeface="Verdana" pitchFamily="34" charset="0"/>
              </a:rPr>
              <a:t>And I saw one of his heads as it were wounded to death; and his deadly wound was healed: and all the world wondered after the beast.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6" name="TextBox 15"/>
          <p:cNvSpPr txBox="1">
            <a:spLocks noChangeArrowheads="1"/>
          </p:cNvSpPr>
          <p:nvPr/>
        </p:nvSpPr>
        <p:spPr bwMode="auto">
          <a:xfrm>
            <a:off x="454026" y="4994773"/>
            <a:ext cx="8291511"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Although he himself is not the wounded head of the beast, his own recovery from the deadly wound will bear such striking analogy to the revival of the ancient nation represented by the head as to make a profound and stirring impression on every nation.</a:t>
            </a:r>
          </a:p>
        </p:txBody>
      </p:sp>
      <p:sp>
        <p:nvSpPr>
          <p:cNvPr id="18" name="TextBox 17"/>
          <p:cNvSpPr txBox="1">
            <a:spLocks noChangeArrowheads="1"/>
          </p:cNvSpPr>
          <p:nvPr/>
        </p:nvSpPr>
        <p:spPr bwMode="auto">
          <a:xfrm>
            <a:off x="457200" y="3979110"/>
            <a:ext cx="44946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beast, of course, is </a:t>
            </a:r>
            <a:r>
              <a:rPr lang="en-US" altLang="en-US" sz="2000" b="1" i="1" dirty="0" smtClean="0">
                <a:solidFill>
                  <a:srgbClr val="FFFFFF"/>
                </a:solidFill>
                <a:latin typeface="Verdana" pitchFamily="34" charset="0"/>
              </a:rPr>
              <a:t>devil empowered an </a:t>
            </a:r>
            <a:r>
              <a:rPr lang="en-US" altLang="en-US" sz="2000" b="1" i="1" dirty="0" smtClean="0">
                <a:solidFill>
                  <a:prstClr val="white"/>
                </a:solidFill>
                <a:latin typeface="Verdana" pitchFamily="34" charset="0"/>
              </a:rPr>
              <a:t>ascends </a:t>
            </a:r>
            <a:r>
              <a:rPr lang="en-US" altLang="en-US" sz="2000" b="1" i="1" dirty="0">
                <a:solidFill>
                  <a:prstClr val="white"/>
                </a:solidFill>
                <a:latin typeface="Verdana" pitchFamily="34" charset="0"/>
              </a:rPr>
              <a:t>out of the </a:t>
            </a:r>
            <a:r>
              <a:rPr lang="en-US" altLang="en-US" sz="2000" b="1" i="1" dirty="0" smtClean="0">
                <a:solidFill>
                  <a:prstClr val="white"/>
                </a:solidFill>
                <a:latin typeface="Verdana" pitchFamily="34" charset="0"/>
              </a:rPr>
              <a:t>abyss</a:t>
            </a:r>
            <a:r>
              <a:rPr lang="en-US" altLang="en-US" sz="2000" b="1" i="1" dirty="0">
                <a:solidFill>
                  <a:prstClr val="white"/>
                </a:solidFill>
                <a:latin typeface="Verdana" pitchFamily="34" charset="0"/>
              </a:rPr>
              <a:t> </a:t>
            </a:r>
            <a:r>
              <a:rPr lang="en-US" altLang="en-US" sz="2000" b="1" i="1" dirty="0" smtClean="0">
                <a:solidFill>
                  <a:srgbClr val="FFFF00"/>
                </a:solidFill>
                <a:latin typeface="Verdana" pitchFamily="34" charset="0"/>
              </a:rPr>
              <a:t>(Rev</a:t>
            </a:r>
            <a:r>
              <a:rPr lang="en-US" altLang="en-US" sz="2000" b="1" i="1" dirty="0">
                <a:solidFill>
                  <a:srgbClr val="FFFF00"/>
                </a:solidFill>
                <a:latin typeface="Verdana" pitchFamily="34" charset="0"/>
              </a:rPr>
              <a:t>. 11:7).</a:t>
            </a:r>
          </a:p>
        </p:txBody>
      </p:sp>
      <p:sp>
        <p:nvSpPr>
          <p:cNvPr id="15" name="TextBox 14"/>
          <p:cNvSpPr txBox="1">
            <a:spLocks noChangeArrowheads="1"/>
          </p:cNvSpPr>
          <p:nvPr/>
        </p:nvSpPr>
        <p:spPr bwMode="auto">
          <a:xfrm>
            <a:off x="454026" y="2696387"/>
            <a:ext cx="47228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None of these “revivals,” however, are sufficiently striking to make all the world “wonder after the beast.”</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828" y="2787057"/>
            <a:ext cx="3179297" cy="221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55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circle(in)">
                                      <p:cBhvr>
                                        <p:cTn id="13" dur="2000"/>
                                        <p:tgtEl>
                                          <p:spTgt spid="7171"/>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900" decel="100000" fill="hold"/>
                                        <p:tgtEl>
                                          <p:spTgt spid="1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edge">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74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4784C3E-AEB6-4823-971D-A5151C29495E}" type="slidenum">
              <a:rPr lang="en-US" altLang="en-US" sz="1000" b="1" smtClean="0">
                <a:solidFill>
                  <a:srgbClr val="FFFFFF"/>
                </a:solidFill>
                <a:latin typeface="Verdana" pitchFamily="34" charset="0"/>
              </a:rPr>
              <a:pPr eaLnBrk="1" hangingPunct="1">
                <a:spcBef>
                  <a:spcPct val="0"/>
                </a:spcBef>
                <a:buFontTx/>
                <a:buNone/>
              </a:pPr>
              <a:t>19</a:t>
            </a:fld>
            <a:endParaRPr lang="en-US" altLang="en-US" sz="1000" b="1" smtClean="0">
              <a:solidFill>
                <a:srgbClr val="FFFFFF"/>
              </a:solidFill>
              <a:latin typeface="Verdana" pitchFamily="34" charset="0"/>
            </a:endParaRPr>
          </a:p>
        </p:txBody>
      </p:sp>
      <p:cxnSp>
        <p:nvCxnSpPr>
          <p:cNvPr id="112742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742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742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743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A1DEA38-F66B-4AE2-A32C-615610DFCEBD}"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743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7432" name="TextBox 18"/>
          <p:cNvSpPr txBox="1">
            <a:spLocks noChangeArrowheads="1"/>
          </p:cNvSpPr>
          <p:nvPr/>
        </p:nvSpPr>
        <p:spPr bwMode="auto">
          <a:xfrm>
            <a:off x="647700" y="708025"/>
            <a:ext cx="7329487"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Unholy Trinity</a:t>
            </a:r>
          </a:p>
        </p:txBody>
      </p:sp>
      <p:sp>
        <p:nvSpPr>
          <p:cNvPr id="1127433"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13:3. </a:t>
            </a:r>
            <a:r>
              <a:rPr lang="en-US" altLang="en-US" sz="2000" b="1" i="1" dirty="0">
                <a:solidFill>
                  <a:srgbClr val="FFFF00"/>
                </a:solidFill>
                <a:latin typeface="Verdana" pitchFamily="34" charset="0"/>
              </a:rPr>
              <a:t>And I saw one of his heads as it were wounded to death; and his deadly wound was healed: and all the world wondered after the beast.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454025" y="4092575"/>
            <a:ext cx="834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It will be noted that the middle head on the beast is Babylon which would most appropriately be the chief head on the beast.</a:t>
            </a:r>
          </a:p>
        </p:txBody>
      </p:sp>
      <p:sp>
        <p:nvSpPr>
          <p:cNvPr id="15" name="TextBox 14"/>
          <p:cNvSpPr txBox="1">
            <a:spLocks noChangeArrowheads="1"/>
          </p:cNvSpPr>
          <p:nvPr/>
        </p:nvSpPr>
        <p:spPr bwMode="auto">
          <a:xfrm>
            <a:off x="457200" y="5214938"/>
            <a:ext cx="8347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possibility of reconstructing Babylon has been seriously considered in recent years.  It is ideally situated, being very near the geographical center of the earth’s land masses, to serve as a world capital.</a:t>
            </a:r>
          </a:p>
        </p:txBody>
      </p:sp>
      <p:sp>
        <p:nvSpPr>
          <p:cNvPr id="14" name="TextBox 13"/>
          <p:cNvSpPr txBox="1">
            <a:spLocks noChangeArrowheads="1"/>
          </p:cNvSpPr>
          <p:nvPr/>
        </p:nvSpPr>
        <p:spPr bwMode="auto">
          <a:xfrm>
            <a:off x="454025" y="2943225"/>
            <a:ext cx="868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 head that will be revived will certainly be also the kingdom that will best epitomize the nature and purposes of the dragon who empowers the beast.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0"/>
            <a:ext cx="23336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49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9912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D20E62-356D-4E1C-851C-10DC5EC8306D}" type="slidenum">
              <a:rPr lang="en-US" altLang="en-US" sz="1000" b="1" smtClean="0">
                <a:solidFill>
                  <a:srgbClr val="FFFFFF"/>
                </a:solidFill>
                <a:latin typeface="Verdana" pitchFamily="34" charset="0"/>
              </a:rPr>
              <a:pPr eaLnBrk="1" hangingPunct="1">
                <a:spcBef>
                  <a:spcPct val="0"/>
                </a:spcBef>
                <a:buFontTx/>
                <a:buNone/>
              </a:pPr>
              <a:t>2</a:t>
            </a:fld>
            <a:endParaRPr lang="en-US" altLang="en-US" sz="1000" b="1" smtClean="0">
              <a:solidFill>
                <a:srgbClr val="FFFFFF"/>
              </a:solidFill>
              <a:latin typeface="Verdana" pitchFamily="34" charset="0"/>
            </a:endParaRPr>
          </a:p>
        </p:txBody>
      </p:sp>
      <p:cxnSp>
        <p:nvCxnSpPr>
          <p:cNvPr id="9912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9912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dirty="0">
                <a:solidFill>
                  <a:srgbClr val="FFFF00"/>
                </a:solidFill>
                <a:latin typeface="Verdana" pitchFamily="34" charset="0"/>
              </a:rPr>
              <a:t>Revelation </a:t>
            </a:r>
            <a:r>
              <a:rPr lang="en-US" altLang="en-US" sz="4000" b="1" dirty="0" smtClean="0">
                <a:solidFill>
                  <a:srgbClr val="FFFF00"/>
                </a:solidFill>
                <a:latin typeface="Verdana" pitchFamily="34" charset="0"/>
              </a:rPr>
              <a:t>13</a:t>
            </a:r>
            <a:endParaRPr lang="en-US" altLang="en-US" sz="4000" b="1" dirty="0">
              <a:solidFill>
                <a:srgbClr val="FFFF00"/>
              </a:solidFill>
              <a:latin typeface="Verdana" pitchFamily="34" charset="0"/>
            </a:endParaRPr>
          </a:p>
        </p:txBody>
      </p:sp>
      <p:sp>
        <p:nvSpPr>
          <p:cNvPr id="9912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10 Lesson</a:t>
            </a:r>
          </a:p>
        </p:txBody>
      </p:sp>
      <p:sp>
        <p:nvSpPr>
          <p:cNvPr id="9912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134116-C54C-464B-9A60-AB1CB4D3467D}" type="datetime1">
              <a:rPr lang="en-US" altLang="en-US" sz="1000" smtClean="0">
                <a:solidFill>
                  <a:srgbClr val="FFFFFF"/>
                </a:solidFill>
                <a:latin typeface="Verdana" pitchFamily="34" charset="0"/>
              </a:rPr>
              <a:pPr eaLnBrk="1" hangingPunct="1">
                <a:spcBef>
                  <a:spcPct val="0"/>
                </a:spcBef>
                <a:buFontTx/>
                <a:buNone/>
              </a:pPr>
              <a:t>3/13/2022</a:t>
            </a:fld>
            <a:endParaRPr lang="en-US" altLang="en-US" sz="1000" dirty="0" smtClean="0">
              <a:solidFill>
                <a:srgbClr val="FFFFFF"/>
              </a:solidFill>
              <a:latin typeface="Verdana" pitchFamily="34" charset="0"/>
            </a:endParaRPr>
          </a:p>
        </p:txBody>
      </p:sp>
      <p:sp>
        <p:nvSpPr>
          <p:cNvPr id="991239" name="TextBox 16"/>
          <p:cNvSpPr txBox="1">
            <a:spLocks noChangeArrowheads="1"/>
          </p:cNvSpPr>
          <p:nvPr/>
        </p:nvSpPr>
        <p:spPr bwMode="auto">
          <a:xfrm>
            <a:off x="647700" y="708025"/>
            <a:ext cx="8039100" cy="1200329"/>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 typeface="Arial" pitchFamily="34" charset="0"/>
              <a:buNone/>
            </a:pPr>
            <a:r>
              <a:rPr lang="en-US" altLang="en-US" sz="3600" b="1" i="1" dirty="0">
                <a:solidFill>
                  <a:srgbClr val="FFFFFF"/>
                </a:solidFill>
                <a:latin typeface="Verdana" pitchFamily="34" charset="0"/>
              </a:rPr>
              <a:t>The Unholy Trinity</a:t>
            </a:r>
          </a:p>
          <a:p>
            <a:pPr algn="ctr" defTabSz="457200" eaLnBrk="1" fontAlgn="base" hangingPunct="1">
              <a:spcBef>
                <a:spcPct val="0"/>
              </a:spcBef>
              <a:spcAft>
                <a:spcPct val="0"/>
              </a:spcAft>
              <a:buFontTx/>
              <a:buNone/>
            </a:pPr>
            <a:endParaRPr lang="en-US" altLang="en-US" sz="3600" b="1" i="1" dirty="0">
              <a:solidFill>
                <a:srgbClr val="FFFFFF"/>
              </a:solidFill>
              <a:latin typeface="Verdana" pitchFamily="34" charset="0"/>
            </a:endParaRPr>
          </a:p>
        </p:txBody>
      </p:sp>
      <p:sp>
        <p:nvSpPr>
          <p:cNvPr id="991241" name="TextBox 17"/>
          <p:cNvSpPr txBox="1">
            <a:spLocks noChangeArrowheads="1"/>
          </p:cNvSpPr>
          <p:nvPr/>
        </p:nvSpPr>
        <p:spPr bwMode="auto">
          <a:xfrm>
            <a:off x="320675" y="1386067"/>
            <a:ext cx="883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800" b="1" i="1" dirty="0">
                <a:solidFill>
                  <a:srgbClr val="FFFFFF"/>
                </a:solidFill>
                <a:latin typeface="Verdana" pitchFamily="34" charset="0"/>
              </a:rPr>
              <a:t>Introduction</a:t>
            </a:r>
            <a:endParaRPr lang="en-US" altLang="en-US" sz="2800" b="1" i="1" dirty="0">
              <a:solidFill>
                <a:srgbClr val="FFFF00"/>
              </a:solidFill>
              <a:latin typeface="Verdana" pitchFamily="34" charset="0"/>
            </a:endParaRPr>
          </a:p>
        </p:txBody>
      </p:sp>
      <p:sp>
        <p:nvSpPr>
          <p:cNvPr id="14" name="TextBox 13"/>
          <p:cNvSpPr txBox="1">
            <a:spLocks noChangeArrowheads="1"/>
          </p:cNvSpPr>
          <p:nvPr/>
        </p:nvSpPr>
        <p:spPr bwMode="auto">
          <a:xfrm>
            <a:off x="342900" y="1908354"/>
            <a:ext cx="8839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In the previous chapter, we saw a dragon with seven heads and ten horns who attempted to intercept the promised child and subsequently persecuted the woman who gave birth to the child. T</a:t>
            </a:r>
            <a:r>
              <a:rPr lang="en-US" altLang="en-US" sz="2000" b="1" i="1" dirty="0" smtClean="0">
                <a:solidFill>
                  <a:srgbClr val="FFFFFF"/>
                </a:solidFill>
                <a:latin typeface="Verdana" pitchFamily="34" charset="0"/>
              </a:rPr>
              <a:t>he </a:t>
            </a:r>
            <a:r>
              <a:rPr lang="en-US" altLang="en-US" sz="2000" b="1" i="1" dirty="0">
                <a:solidFill>
                  <a:srgbClr val="FFFFFF"/>
                </a:solidFill>
                <a:latin typeface="Verdana" pitchFamily="34" charset="0"/>
              </a:rPr>
              <a:t>dragon </a:t>
            </a:r>
            <a:r>
              <a:rPr lang="en-US" altLang="en-US" sz="2000" b="1" i="1" dirty="0" smtClean="0">
                <a:solidFill>
                  <a:srgbClr val="FFFFFF"/>
                </a:solidFill>
                <a:latin typeface="Verdana" pitchFamily="34" charset="0"/>
              </a:rPr>
              <a:t>however was </a:t>
            </a:r>
            <a:r>
              <a:rPr lang="en-US" altLang="en-US" sz="2000" b="1" i="1" dirty="0">
                <a:solidFill>
                  <a:srgbClr val="FFFFFF"/>
                </a:solidFill>
                <a:latin typeface="Verdana" pitchFamily="34" charset="0"/>
              </a:rPr>
              <a:t>not </a:t>
            </a:r>
            <a:r>
              <a:rPr lang="en-US" altLang="en-US" sz="2000" b="1" i="1" dirty="0" smtClean="0">
                <a:solidFill>
                  <a:srgbClr val="FFFFFF"/>
                </a:solidFill>
                <a:latin typeface="Verdana" pitchFamily="34" charset="0"/>
              </a:rPr>
              <a:t>able to destroy </a:t>
            </a:r>
            <a:r>
              <a:rPr lang="en-US" altLang="en-US" sz="2000" b="1" i="1" dirty="0">
                <a:solidFill>
                  <a:srgbClr val="FFFFFF"/>
                </a:solidFill>
                <a:latin typeface="Verdana" pitchFamily="34" charset="0"/>
              </a:rPr>
              <a:t>the </a:t>
            </a:r>
            <a:r>
              <a:rPr lang="en-US" altLang="en-US" sz="2000" b="1" i="1" dirty="0" smtClean="0">
                <a:solidFill>
                  <a:srgbClr val="FFFFFF"/>
                </a:solidFill>
                <a:latin typeface="Verdana" pitchFamily="34" charset="0"/>
              </a:rPr>
              <a:t>woman. This caused him to become enraged </a:t>
            </a:r>
            <a:r>
              <a:rPr lang="en-US" altLang="en-US" sz="2000" b="1" i="1" dirty="0">
                <a:solidFill>
                  <a:srgbClr val="FFFFFF"/>
                </a:solidFill>
                <a:latin typeface="Verdana" pitchFamily="34" charset="0"/>
              </a:rPr>
              <a:t>and </a:t>
            </a:r>
            <a:r>
              <a:rPr lang="en-US" altLang="en-US" sz="2000" b="1" i="1" dirty="0" smtClean="0">
                <a:solidFill>
                  <a:srgbClr val="FFFFFF"/>
                </a:solidFill>
                <a:latin typeface="Verdana" pitchFamily="34" charset="0"/>
              </a:rPr>
              <a:t>to </a:t>
            </a:r>
            <a:r>
              <a:rPr lang="en-US" altLang="en-US" sz="2000" b="1" i="1" dirty="0">
                <a:solidFill>
                  <a:srgbClr val="FFFFFF"/>
                </a:solidFill>
                <a:latin typeface="Verdana" pitchFamily="34" charset="0"/>
              </a:rPr>
              <a:t>make war with </a:t>
            </a:r>
            <a:r>
              <a:rPr lang="en-US" altLang="en-US" sz="2000" b="1" i="1" dirty="0" smtClean="0">
                <a:solidFill>
                  <a:srgbClr val="FFFFFF"/>
                </a:solidFill>
                <a:latin typeface="Verdana" pitchFamily="34" charset="0"/>
              </a:rPr>
              <a:t>her offspring.</a:t>
            </a:r>
            <a:endParaRPr lang="en-US" altLang="en-US" sz="2000" b="1" i="1" dirty="0">
              <a:solidFill>
                <a:srgbClr val="FFFFFF"/>
              </a:solidFill>
              <a:latin typeface="Verdana" pitchFamily="34" charset="0"/>
            </a:endParaRPr>
          </a:p>
        </p:txBody>
      </p:sp>
      <p:sp>
        <p:nvSpPr>
          <p:cNvPr id="2" name="TextBox 1"/>
          <p:cNvSpPr txBox="1"/>
          <p:nvPr/>
        </p:nvSpPr>
        <p:spPr>
          <a:xfrm>
            <a:off x="358775" y="3968772"/>
            <a:ext cx="8823325" cy="1631216"/>
          </a:xfrm>
          <a:prstGeom prst="rect">
            <a:avLst/>
          </a:prstGeom>
          <a:noFill/>
        </p:spPr>
        <p:txBody>
          <a:bodyPr wrap="square" rtlCol="0">
            <a:spAutoFit/>
          </a:bodyPr>
          <a:lstStyle/>
          <a:p>
            <a:pPr defTabSz="457200" fontAlgn="base">
              <a:spcBef>
                <a:spcPct val="0"/>
              </a:spcBef>
              <a:spcAft>
                <a:spcPct val="0"/>
              </a:spcAft>
            </a:pPr>
            <a:r>
              <a:rPr lang="en-US" sz="2000" b="1" i="1" dirty="0">
                <a:solidFill>
                  <a:prstClr val="white"/>
                </a:solidFill>
                <a:latin typeface="Verdana" panose="020B0604030504040204" pitchFamily="34" charset="0"/>
                <a:ea typeface="Verdana" panose="020B0604030504040204" pitchFamily="34" charset="0"/>
              </a:rPr>
              <a:t>Now in chapter 13 the </a:t>
            </a:r>
            <a:r>
              <a:rPr lang="en-US" sz="2000" b="1" i="1" dirty="0">
                <a:solidFill>
                  <a:prstClr val="white"/>
                </a:solidFill>
                <a:latin typeface="Verdana" panose="020B0604030504040204" pitchFamily="34" charset="0"/>
                <a:ea typeface="Verdana" panose="020B0604030504040204" pitchFamily="34" charset="0"/>
              </a:rPr>
              <a:t>scene shifts </a:t>
            </a:r>
            <a:r>
              <a:rPr lang="en-US" sz="2000" b="1" i="1" dirty="0">
                <a:solidFill>
                  <a:prstClr val="white"/>
                </a:solidFill>
                <a:latin typeface="Verdana" panose="020B0604030504040204" pitchFamily="34" charset="0"/>
                <a:ea typeface="Verdana" panose="020B0604030504040204" pitchFamily="34" charset="0"/>
              </a:rPr>
              <a:t>to </a:t>
            </a:r>
            <a:r>
              <a:rPr lang="en-US" sz="2000" b="1" i="1" dirty="0">
                <a:solidFill>
                  <a:prstClr val="white"/>
                </a:solidFill>
                <a:latin typeface="Verdana" panose="020B0604030504040204" pitchFamily="34" charset="0"/>
                <a:ea typeface="Verdana" panose="020B0604030504040204" pitchFamily="34" charset="0"/>
              </a:rPr>
              <a:t>describe a beast who </a:t>
            </a:r>
            <a:r>
              <a:rPr lang="en-US" sz="2000" b="1" i="1" dirty="0">
                <a:solidFill>
                  <a:prstClr val="white"/>
                </a:solidFill>
                <a:latin typeface="Verdana" panose="020B0604030504040204" pitchFamily="34" charset="0"/>
                <a:ea typeface="Verdana" panose="020B0604030504040204" pitchFamily="34" charset="0"/>
              </a:rPr>
              <a:t>has </a:t>
            </a:r>
            <a:r>
              <a:rPr lang="en-US" sz="2000" b="1" i="1" dirty="0">
                <a:solidFill>
                  <a:prstClr val="white"/>
                </a:solidFill>
                <a:latin typeface="Verdana" panose="020B0604030504040204" pitchFamily="34" charset="0"/>
                <a:ea typeface="Verdana" panose="020B0604030504040204" pitchFamily="34" charset="0"/>
              </a:rPr>
              <a:t>seven heads and ten horns, who is closely identified with the dragon. He and </a:t>
            </a:r>
            <a:r>
              <a:rPr lang="en-US" sz="2000" b="1" i="1" dirty="0">
                <a:solidFill>
                  <a:prstClr val="white"/>
                </a:solidFill>
                <a:latin typeface="Verdana" panose="020B0604030504040204" pitchFamily="34" charset="0"/>
                <a:ea typeface="Verdana" panose="020B0604030504040204" pitchFamily="34" charset="0"/>
              </a:rPr>
              <a:t>the false prophet institute </a:t>
            </a:r>
            <a:r>
              <a:rPr lang="en-US" sz="2000" b="1" i="1" dirty="0">
                <a:solidFill>
                  <a:prstClr val="white"/>
                </a:solidFill>
                <a:latin typeface="Verdana" panose="020B0604030504040204" pitchFamily="34" charset="0"/>
                <a:ea typeface="Verdana" panose="020B0604030504040204" pitchFamily="34" charset="0"/>
              </a:rPr>
              <a:t>a series </a:t>
            </a:r>
            <a:r>
              <a:rPr lang="en-US" sz="2000" b="1" i="1" dirty="0">
                <a:solidFill>
                  <a:prstClr val="white"/>
                </a:solidFill>
                <a:latin typeface="Verdana" panose="020B0604030504040204" pitchFamily="34" charset="0"/>
                <a:ea typeface="Verdana" panose="020B0604030504040204" pitchFamily="34" charset="0"/>
              </a:rPr>
              <a:t>of deceptions </a:t>
            </a:r>
            <a:r>
              <a:rPr lang="en-US" sz="2000" b="1" i="1" dirty="0">
                <a:solidFill>
                  <a:prstClr val="white"/>
                </a:solidFill>
                <a:latin typeface="Verdana" panose="020B0604030504040204" pitchFamily="34" charset="0"/>
                <a:ea typeface="Verdana" panose="020B0604030504040204" pitchFamily="34" charset="0"/>
              </a:rPr>
              <a:t>which bring the whole world under the sway of </a:t>
            </a:r>
            <a:r>
              <a:rPr lang="en-US" sz="2000" b="1" i="1" dirty="0">
                <a:solidFill>
                  <a:prstClr val="white"/>
                </a:solidFill>
                <a:latin typeface="Verdana" panose="020B0604030504040204" pitchFamily="34" charset="0"/>
                <a:ea typeface="Verdana" panose="020B0604030504040204" pitchFamily="34" charset="0"/>
              </a:rPr>
              <a:t>this beast who is the Antichrist.</a:t>
            </a:r>
            <a:endParaRPr lang="en-US" sz="2000" b="1" i="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0580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84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8D9188B-DAFF-49FD-8080-694DE6939BC9}" type="slidenum">
              <a:rPr lang="en-US" altLang="en-US" sz="1000" b="1" smtClean="0">
                <a:solidFill>
                  <a:srgbClr val="FFFFFF"/>
                </a:solidFill>
                <a:latin typeface="Verdana" pitchFamily="34" charset="0"/>
              </a:rPr>
              <a:pPr eaLnBrk="1" hangingPunct="1">
                <a:spcBef>
                  <a:spcPct val="0"/>
                </a:spcBef>
                <a:buFontTx/>
                <a:buNone/>
              </a:pPr>
              <a:t>20</a:t>
            </a:fld>
            <a:endParaRPr lang="en-US" altLang="en-US" sz="1000" b="1" smtClean="0">
              <a:solidFill>
                <a:srgbClr val="FFFFFF"/>
              </a:solidFill>
              <a:latin typeface="Verdana" pitchFamily="34" charset="0"/>
            </a:endParaRPr>
          </a:p>
        </p:txBody>
      </p:sp>
      <p:cxnSp>
        <p:nvCxnSpPr>
          <p:cNvPr id="112845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845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845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845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96EAEC9-1D25-4D8A-ABF6-70A323A6427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8455" name="TextBox 16"/>
          <p:cNvSpPr txBox="1">
            <a:spLocks noChangeArrowheads="1"/>
          </p:cNvSpPr>
          <p:nvPr/>
        </p:nvSpPr>
        <p:spPr bwMode="auto">
          <a:xfrm>
            <a:off x="608012" y="1219887"/>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Man of Sin</a:t>
            </a:r>
          </a:p>
        </p:txBody>
      </p:sp>
      <p:sp>
        <p:nvSpPr>
          <p:cNvPr id="112845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8457" name="TextBox 12"/>
          <p:cNvSpPr txBox="1">
            <a:spLocks noChangeArrowheads="1"/>
          </p:cNvSpPr>
          <p:nvPr/>
        </p:nvSpPr>
        <p:spPr bwMode="auto">
          <a:xfrm>
            <a:off x="276225" y="1735541"/>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13:3. </a:t>
            </a:r>
            <a:r>
              <a:rPr lang="en-US" altLang="en-US" sz="2000" b="1" i="1" dirty="0">
                <a:solidFill>
                  <a:srgbClr val="FFFF00"/>
                </a:solidFill>
                <a:latin typeface="Verdana" pitchFamily="34" charset="0"/>
              </a:rPr>
              <a:t>And I saw one of his heads as it were wounded to death; and his deadly wound was healed: and all the world wondered after the beast.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454025" y="3803793"/>
            <a:ext cx="41735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And since the beast himself would have also experienced a remarkable personal (pseudo) death and resurrection, all the world would indeed marvel at the great power of the beast and the magnificence of his capital city.</a:t>
            </a:r>
          </a:p>
        </p:txBody>
      </p:sp>
      <p:sp>
        <p:nvSpPr>
          <p:cNvPr id="14" name="TextBox 13"/>
          <p:cNvSpPr txBox="1">
            <a:spLocks noChangeArrowheads="1"/>
          </p:cNvSpPr>
          <p:nvPr/>
        </p:nvSpPr>
        <p:spPr bwMode="auto">
          <a:xfrm>
            <a:off x="454025" y="2787793"/>
            <a:ext cx="868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Not only could Babylon serve as the political center of the world, but also as its commercial, cultural, and religious center.</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189" y="3667315"/>
            <a:ext cx="4028586" cy="268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62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edge">
                                      <p:cBhvr>
                                        <p:cTn id="13" dur="20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circle(in)">
                                      <p:cBhvr>
                                        <p:cTn id="16"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2947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81E56CD-9A71-491E-9224-8DCA17EB625F}" type="slidenum">
              <a:rPr lang="en-US" altLang="en-US" sz="1000" b="1" smtClean="0">
                <a:solidFill>
                  <a:srgbClr val="FFFFFF"/>
                </a:solidFill>
                <a:latin typeface="Verdana" pitchFamily="34" charset="0"/>
              </a:rPr>
              <a:pPr eaLnBrk="1" hangingPunct="1">
                <a:spcBef>
                  <a:spcPct val="0"/>
                </a:spcBef>
                <a:buFontTx/>
                <a:buNone/>
              </a:pPr>
              <a:t>21</a:t>
            </a:fld>
            <a:endParaRPr lang="en-US" altLang="en-US" sz="1000" b="1" smtClean="0">
              <a:solidFill>
                <a:srgbClr val="FFFFFF"/>
              </a:solidFill>
              <a:latin typeface="Verdana" pitchFamily="34" charset="0"/>
            </a:endParaRPr>
          </a:p>
        </p:txBody>
      </p:sp>
      <p:cxnSp>
        <p:nvCxnSpPr>
          <p:cNvPr id="112947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2947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2947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2947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4BB4FB7-228E-405C-BEA9-3AA79D664C41}"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2947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2948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29481"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13:4. </a:t>
            </a:r>
            <a:r>
              <a:rPr lang="en-US" altLang="en-US" sz="2000" b="1" i="1">
                <a:solidFill>
                  <a:srgbClr val="FFFF00"/>
                </a:solidFill>
                <a:latin typeface="Verdana" pitchFamily="34" charset="0"/>
              </a:rPr>
              <a:t>And they worshipped the dragon which gave power unto the beast: and they worshipped the beast, saying, Who is like unto the beast? who is able to make war with him?</a:t>
            </a:r>
          </a:p>
        </p:txBody>
      </p:sp>
      <p:sp>
        <p:nvSpPr>
          <p:cNvPr id="18" name="TextBox 17"/>
          <p:cNvSpPr txBox="1">
            <a:spLocks noChangeArrowheads="1"/>
          </p:cNvSpPr>
          <p:nvPr/>
        </p:nvSpPr>
        <p:spPr bwMode="auto">
          <a:xfrm>
            <a:off x="457200" y="4706938"/>
            <a:ext cx="868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During the first three-and-a-half years of the tribulation, the preaching of Christ’s two witnesses, combined with the great judgments of the seals and trumpets, will finally eliminate every vestige of the scientific skepticism.</a:t>
            </a:r>
          </a:p>
        </p:txBody>
      </p:sp>
      <p:sp>
        <p:nvSpPr>
          <p:cNvPr id="14" name="TextBox 13"/>
          <p:cNvSpPr txBox="1">
            <a:spLocks noChangeArrowheads="1"/>
          </p:cNvSpPr>
          <p:nvPr/>
        </p:nvSpPr>
        <p:spPr bwMode="auto">
          <a:xfrm>
            <a:off x="454025" y="3368675"/>
            <a:ext cx="8689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For many years prior to the rapture, a revival of various forms of ancient occultism will have been developing.  This movement will be tremendously accelerated when Christ returns.</a:t>
            </a:r>
          </a:p>
        </p:txBody>
      </p:sp>
    </p:spTree>
    <p:extLst>
      <p:ext uri="{BB962C8B-B14F-4D97-AF65-F5344CB8AC3E}">
        <p14:creationId xmlns:p14="http://schemas.microsoft.com/office/powerpoint/2010/main" val="849335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edge">
                                      <p:cBhvr>
                                        <p:cTn id="12"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049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37A1F88-F7DF-4CA9-BEC4-0E6700029E82}" type="slidenum">
              <a:rPr lang="en-US" altLang="en-US" sz="1000" b="1" smtClean="0">
                <a:solidFill>
                  <a:srgbClr val="FFFFFF"/>
                </a:solidFill>
                <a:latin typeface="Verdana" pitchFamily="34" charset="0"/>
              </a:rPr>
              <a:pPr eaLnBrk="1" hangingPunct="1">
                <a:spcBef>
                  <a:spcPct val="0"/>
                </a:spcBef>
                <a:buFontTx/>
                <a:buNone/>
              </a:pPr>
              <a:t>22</a:t>
            </a:fld>
            <a:endParaRPr lang="en-US" altLang="en-US" sz="1000" b="1" smtClean="0">
              <a:solidFill>
                <a:srgbClr val="FFFFFF"/>
              </a:solidFill>
              <a:latin typeface="Verdana" pitchFamily="34" charset="0"/>
            </a:endParaRPr>
          </a:p>
        </p:txBody>
      </p:sp>
      <p:cxnSp>
        <p:nvCxnSpPr>
          <p:cNvPr id="113049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050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050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050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A731BD9-50DC-4841-92B7-343FD18CCBC5}"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050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3050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0505" name="TextBox 12"/>
          <p:cNvSpPr txBox="1">
            <a:spLocks noChangeArrowheads="1"/>
          </p:cNvSpPr>
          <p:nvPr/>
        </p:nvSpPr>
        <p:spPr bwMode="auto">
          <a:xfrm>
            <a:off x="371475" y="2025295"/>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13:4. </a:t>
            </a:r>
            <a:r>
              <a:rPr lang="en-US" altLang="en-US" sz="2000" b="1" i="1" dirty="0">
                <a:solidFill>
                  <a:srgbClr val="FFFF00"/>
                </a:solidFill>
                <a:latin typeface="Verdana" pitchFamily="34" charset="0"/>
              </a:rPr>
              <a:t>And they worshipped the dragon which gave power unto the beast: and they worshipped the beast, saying, Who is like unto the beast? who is able to make war with him?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4" name="TextBox 13"/>
          <p:cNvSpPr txBox="1">
            <a:spLocks noChangeArrowheads="1"/>
          </p:cNvSpPr>
          <p:nvPr/>
        </p:nvSpPr>
        <p:spPr bwMode="auto">
          <a:xfrm>
            <a:off x="457200" y="3514630"/>
            <a:ext cx="868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Men and women will have had many other evidences which will finally convince even the most skeptical of the reality of both God and Satan.</a:t>
            </a:r>
          </a:p>
        </p:txBody>
      </p:sp>
      <p:sp>
        <p:nvSpPr>
          <p:cNvPr id="15" name="TextBox 14"/>
          <p:cNvSpPr txBox="1">
            <a:spLocks noChangeArrowheads="1"/>
          </p:cNvSpPr>
          <p:nvPr/>
        </p:nvSpPr>
        <p:spPr bwMode="auto">
          <a:xfrm>
            <a:off x="457200" y="4670425"/>
            <a:ext cx="522026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then they will choose Satan.</a:t>
            </a:r>
          </a:p>
        </p:txBody>
      </p:sp>
      <p:sp>
        <p:nvSpPr>
          <p:cNvPr id="16" name="TextBox 15"/>
          <p:cNvSpPr txBox="1">
            <a:spLocks noChangeArrowheads="1"/>
          </p:cNvSpPr>
          <p:nvPr/>
        </p:nvSpPr>
        <p:spPr bwMode="auto">
          <a:xfrm>
            <a:off x="457200" y="5425293"/>
            <a:ext cx="508379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They will acknowledge him as the rightful king of the cosmos.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469" y="4245051"/>
            <a:ext cx="3346900" cy="2247824"/>
          </a:xfrm>
          <a:prstGeom prst="rect">
            <a:avLst/>
          </a:prstGeom>
        </p:spPr>
      </p:pic>
    </p:spTree>
    <p:extLst>
      <p:ext uri="{BB962C8B-B14F-4D97-AF65-F5344CB8AC3E}">
        <p14:creationId xmlns:p14="http://schemas.microsoft.com/office/powerpoint/2010/main" val="3076248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anim calcmode="lin" valueType="num">
                                      <p:cBhvr>
                                        <p:cTn id="2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152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318D5F1-0C21-4DFF-B78C-F49A82AB04AE}" type="slidenum">
              <a:rPr lang="en-US" altLang="en-US" sz="1000" b="1" smtClean="0">
                <a:solidFill>
                  <a:srgbClr val="FFFFFF"/>
                </a:solidFill>
                <a:latin typeface="Verdana" pitchFamily="34" charset="0"/>
              </a:rPr>
              <a:pPr eaLnBrk="1" hangingPunct="1">
                <a:spcBef>
                  <a:spcPct val="0"/>
                </a:spcBef>
                <a:buFontTx/>
                <a:buNone/>
              </a:pPr>
              <a:t>23</a:t>
            </a:fld>
            <a:endParaRPr lang="en-US" altLang="en-US" sz="1000" b="1" smtClean="0">
              <a:solidFill>
                <a:srgbClr val="FFFFFF"/>
              </a:solidFill>
              <a:latin typeface="Verdana" pitchFamily="34" charset="0"/>
            </a:endParaRPr>
          </a:p>
        </p:txBody>
      </p:sp>
      <p:cxnSp>
        <p:nvCxnSpPr>
          <p:cNvPr id="113152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152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152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152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5B151C2-3B0F-4C6B-8139-6CD955848258}"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152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3152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1529" name="TextBox 12"/>
          <p:cNvSpPr txBox="1">
            <a:spLocks noChangeArrowheads="1"/>
          </p:cNvSpPr>
          <p:nvPr/>
        </p:nvSpPr>
        <p:spPr bwMode="auto">
          <a:xfrm>
            <a:off x="363538" y="1916113"/>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13:4. </a:t>
            </a:r>
            <a:r>
              <a:rPr lang="en-US" altLang="en-US" sz="2000" b="1" i="1">
                <a:solidFill>
                  <a:srgbClr val="FFFF00"/>
                </a:solidFill>
                <a:latin typeface="Verdana" pitchFamily="34" charset="0"/>
              </a:rPr>
              <a:t>And they worshipped the dragon which gave power unto the beast: and they worshipped the beast, saying, Who is like unto the beast? who is able to make war with him?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4" name="TextBox 13"/>
          <p:cNvSpPr txBox="1">
            <a:spLocks noChangeArrowheads="1"/>
          </p:cNvSpPr>
          <p:nvPr/>
        </p:nvSpPr>
        <p:spPr bwMode="auto">
          <a:xfrm>
            <a:off x="454025" y="3362325"/>
            <a:ext cx="86899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Furthermore, they will acknowledge that the dragon had granted universal authority to his human counterpart, the beast, and so will worship the latter as </a:t>
            </a:r>
            <a:r>
              <a:rPr lang="en-US" altLang="en-US" sz="2000" b="1" i="1" dirty="0" smtClean="0">
                <a:solidFill>
                  <a:srgbClr val="FFFFFF"/>
                </a:solidFill>
                <a:latin typeface="Verdana" pitchFamily="34" charset="0"/>
              </a:rPr>
              <a:t>well.</a:t>
            </a:r>
          </a:p>
          <a:p>
            <a:pPr defTabSz="457200" eaLnBrk="1" fontAlgn="base" hangingPunct="1">
              <a:spcBef>
                <a:spcPct val="0"/>
              </a:spcBef>
              <a:spcAft>
                <a:spcPct val="0"/>
              </a:spcAft>
              <a:buClr>
                <a:srgbClr val="FFFF00"/>
              </a:buClr>
              <a:buFont typeface="Lucida Grande" charset="0"/>
              <a:buChar char="➡"/>
            </a:pPr>
            <a:endParaRPr lang="en-US" altLang="en-US" sz="2000" b="1" i="1" dirty="0">
              <a:solidFill>
                <a:srgbClr val="FFFFFF"/>
              </a:solidFill>
              <a:latin typeface="Verdana" pitchFamily="34" charset="0"/>
            </a:endParaRPr>
          </a:p>
          <a:p>
            <a:pPr defTabSz="457200" eaLnBrk="1" fontAlgn="base" hangingPunct="1">
              <a:spcBef>
                <a:spcPct val="0"/>
              </a:spcBef>
              <a:spcAft>
                <a:spcPct val="0"/>
              </a:spcAft>
              <a:buClr>
                <a:srgbClr val="FFFF00"/>
              </a:buClr>
              <a:buFont typeface="Lucida Grande" charset="0"/>
              <a:buChar char="➡"/>
            </a:pP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three-and-a-half-year drought has been relieved, the plagues have stopped, the witnesses are gone; the beast is in charge, and the dragon and his angels have come to the earth</a:t>
            </a:r>
            <a:r>
              <a:rPr lang="en-US" altLang="en-US" sz="2000" b="1" i="1" dirty="0" smtClean="0">
                <a:solidFill>
                  <a:srgbClr val="FFFFFF"/>
                </a:solidFill>
                <a:latin typeface="Verdana" pitchFamily="34" charset="0"/>
              </a:rPr>
              <a:t>.</a:t>
            </a:r>
            <a:endParaRPr lang="en-US" altLang="en-US" sz="2000" b="1" i="1" dirty="0">
              <a:solidFill>
                <a:srgbClr val="FFFFFF"/>
              </a:solidFill>
              <a:latin typeface="Verdana" pitchFamily="34" charset="0"/>
            </a:endParaRPr>
          </a:p>
        </p:txBody>
      </p:sp>
    </p:spTree>
    <p:extLst>
      <p:ext uri="{BB962C8B-B14F-4D97-AF65-F5344CB8AC3E}">
        <p14:creationId xmlns:p14="http://schemas.microsoft.com/office/powerpoint/2010/main" val="39828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heel(1)">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heel(1)">
                                      <p:cBhvr>
                                        <p:cTn id="12" dur="2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254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56D7CD8-346C-4EAE-94ED-669F49C5D4F1}" type="slidenum">
              <a:rPr lang="en-US" altLang="en-US" sz="1000" b="1" smtClean="0">
                <a:solidFill>
                  <a:srgbClr val="FFFFFF"/>
                </a:solidFill>
                <a:latin typeface="Verdana" pitchFamily="34" charset="0"/>
              </a:rPr>
              <a:pPr eaLnBrk="1" hangingPunct="1">
                <a:spcBef>
                  <a:spcPct val="0"/>
                </a:spcBef>
                <a:buFontTx/>
                <a:buNone/>
              </a:pPr>
              <a:t>24</a:t>
            </a:fld>
            <a:endParaRPr lang="en-US" altLang="en-US" sz="1000" b="1" smtClean="0">
              <a:solidFill>
                <a:srgbClr val="FFFFFF"/>
              </a:solidFill>
              <a:latin typeface="Verdana" pitchFamily="34" charset="0"/>
            </a:endParaRPr>
          </a:p>
        </p:txBody>
      </p:sp>
      <p:cxnSp>
        <p:nvCxnSpPr>
          <p:cNvPr id="113254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254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254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255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07B6FA3-DBFD-44B7-919E-20343C134C9F}"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255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3255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2553"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13:5. </a:t>
            </a:r>
            <a:r>
              <a:rPr lang="en-US" altLang="en-US" sz="2000" b="1" i="1">
                <a:solidFill>
                  <a:srgbClr val="FFFF00"/>
                </a:solidFill>
                <a:latin typeface="Verdana" pitchFamily="34" charset="0"/>
              </a:rPr>
              <a:t>And there was given unto him a mouth speaking great things and blasphemies; and power was given unto him to continue forty and two months.</a:t>
            </a:r>
          </a:p>
        </p:txBody>
      </p:sp>
      <p:sp>
        <p:nvSpPr>
          <p:cNvPr id="14" name="TextBox 13"/>
          <p:cNvSpPr txBox="1">
            <a:spLocks noChangeArrowheads="1"/>
          </p:cNvSpPr>
          <p:nvPr/>
        </p:nvSpPr>
        <p:spPr bwMode="auto">
          <a:xfrm>
            <a:off x="457200" y="2970213"/>
            <a:ext cx="86899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mouth of the beast began to roar out great things.  Counterfeiting God’s divinely inspired prophets of old, he makes satanically-inspired proclamations and predictions, filled with blasphemies against the true God and His Christ.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856" y="4224338"/>
            <a:ext cx="3998913"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267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circle(in)">
                                      <p:cBhvr>
                                        <p:cTn id="11"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254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56D7CD8-346C-4EAE-94ED-669F49C5D4F1}" type="slidenum">
              <a:rPr lang="en-US" altLang="en-US" sz="1000" b="1" smtClean="0">
                <a:solidFill>
                  <a:srgbClr val="FFFFFF"/>
                </a:solidFill>
                <a:latin typeface="Verdana" pitchFamily="34" charset="0"/>
              </a:rPr>
              <a:pPr eaLnBrk="1" hangingPunct="1">
                <a:spcBef>
                  <a:spcPct val="0"/>
                </a:spcBef>
                <a:buFontTx/>
                <a:buNone/>
              </a:pPr>
              <a:t>25</a:t>
            </a:fld>
            <a:endParaRPr lang="en-US" altLang="en-US" sz="1000" b="1" smtClean="0">
              <a:solidFill>
                <a:srgbClr val="FFFFFF"/>
              </a:solidFill>
              <a:latin typeface="Verdana" pitchFamily="34" charset="0"/>
            </a:endParaRPr>
          </a:p>
        </p:txBody>
      </p:sp>
      <p:cxnSp>
        <p:nvCxnSpPr>
          <p:cNvPr id="113254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254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254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255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07B6FA3-DBFD-44B7-919E-20343C134C9F}"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2551" name="TextBox 16"/>
          <p:cNvSpPr txBox="1">
            <a:spLocks noChangeArrowheads="1"/>
          </p:cNvSpPr>
          <p:nvPr/>
        </p:nvSpPr>
        <p:spPr bwMode="auto">
          <a:xfrm>
            <a:off x="552450" y="1354138"/>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3255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2553" name="TextBox 12"/>
          <p:cNvSpPr txBox="1">
            <a:spLocks noChangeArrowheads="1"/>
          </p:cNvSpPr>
          <p:nvPr/>
        </p:nvSpPr>
        <p:spPr bwMode="auto">
          <a:xfrm>
            <a:off x="411163" y="2060860"/>
            <a:ext cx="8591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Revelation 13:5. </a:t>
            </a:r>
            <a:r>
              <a:rPr lang="en-US" altLang="en-US" sz="2000" b="1" i="1" dirty="0">
                <a:solidFill>
                  <a:srgbClr val="FFFF00"/>
                </a:solidFill>
                <a:latin typeface="Verdana" pitchFamily="34" charset="0"/>
              </a:rPr>
              <a:t>And there was given unto him a mouth speaking great things and blasphemies; and power was given unto him to continue forty and two months</a:t>
            </a:r>
            <a:r>
              <a:rPr lang="en-US" altLang="en-US" sz="2000" b="1" i="1" dirty="0" smtClean="0">
                <a:solidFill>
                  <a:srgbClr val="FFFF00"/>
                </a:solidFill>
                <a:latin typeface="Verdana" pitchFamily="34" charset="0"/>
              </a:rPr>
              <a:t>.</a:t>
            </a:r>
            <a:r>
              <a:rPr lang="en-US" altLang="en-US" sz="2000" b="1" i="1" dirty="0">
                <a:solidFill>
                  <a:srgbClr val="FFFFFF"/>
                </a:solidFill>
                <a:latin typeface="Verdana" pitchFamily="34" charset="0"/>
              </a:rPr>
              <a:t> (Cont’d</a:t>
            </a:r>
            <a:r>
              <a:rPr lang="en-US" altLang="en-US" sz="2000" b="1" i="1" dirty="0" smtClean="0">
                <a:solidFill>
                  <a:srgbClr val="FFFFFF"/>
                </a:solidFill>
                <a:latin typeface="Verdana" pitchFamily="34" charset="0"/>
              </a:rPr>
              <a:t>)</a:t>
            </a:r>
            <a:endParaRPr lang="en-US" altLang="en-US" sz="2000" b="1" i="1" dirty="0">
              <a:solidFill>
                <a:srgbClr val="FFFF00"/>
              </a:solidFill>
              <a:latin typeface="Verdana" pitchFamily="34" charset="0"/>
            </a:endParaRPr>
          </a:p>
        </p:txBody>
      </p:sp>
      <p:sp>
        <p:nvSpPr>
          <p:cNvPr id="12" name="TextBox 11"/>
          <p:cNvSpPr txBox="1">
            <a:spLocks noChangeArrowheads="1"/>
          </p:cNvSpPr>
          <p:nvPr/>
        </p:nvSpPr>
        <p:spPr bwMode="auto">
          <a:xfrm>
            <a:off x="363538" y="5099263"/>
            <a:ext cx="87423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His authority was to endure for only forty-two months.  It is also the same period in which God will specially protect His people in the wilderness </a:t>
            </a:r>
            <a:r>
              <a:rPr lang="en-US" altLang="en-US" sz="2000" b="1" i="1" dirty="0">
                <a:solidFill>
                  <a:srgbClr val="FFFF00"/>
                </a:solidFill>
                <a:latin typeface="Verdana" pitchFamily="34" charset="0"/>
              </a:rPr>
              <a:t>(Revelation 12:6,14).</a:t>
            </a:r>
          </a:p>
        </p:txBody>
      </p:sp>
      <p:sp>
        <p:nvSpPr>
          <p:cNvPr id="15" name="TextBox 14"/>
          <p:cNvSpPr txBox="1">
            <a:spLocks noChangeArrowheads="1"/>
          </p:cNvSpPr>
          <p:nvPr/>
        </p:nvSpPr>
        <p:spPr bwMode="auto">
          <a:xfrm>
            <a:off x="363538" y="3350241"/>
            <a:ext cx="8686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Men will believe him, sad to say.  With minds deceived and blinded by Satan </a:t>
            </a:r>
            <a:r>
              <a:rPr lang="en-US" altLang="en-US" sz="2000" b="1" i="1" dirty="0">
                <a:solidFill>
                  <a:srgbClr val="FFFF00"/>
                </a:solidFill>
                <a:latin typeface="Verdana" pitchFamily="34" charset="0"/>
              </a:rPr>
              <a:t>(2 Corinthians 4:4; Revelation 12:9)</a:t>
            </a:r>
            <a:r>
              <a:rPr lang="en-US" altLang="en-US" sz="2000" b="1" i="1" dirty="0">
                <a:solidFill>
                  <a:srgbClr val="FFFFFF"/>
                </a:solidFill>
                <a:latin typeface="Verdana" pitchFamily="34" charset="0"/>
              </a:rPr>
              <a:t>, further confused by drug addiction </a:t>
            </a:r>
            <a:r>
              <a:rPr lang="en-US" altLang="en-US" sz="2000" b="1" i="1" dirty="0">
                <a:solidFill>
                  <a:srgbClr val="FFFF00"/>
                </a:solidFill>
                <a:latin typeface="Verdana" pitchFamily="34" charset="0"/>
              </a:rPr>
              <a:t>(Revelation 9:21) </a:t>
            </a:r>
            <a:r>
              <a:rPr lang="en-US" altLang="en-US" sz="2000" b="1" i="1" dirty="0">
                <a:solidFill>
                  <a:srgbClr val="FFFFFF"/>
                </a:solidFill>
                <a:latin typeface="Verdana" pitchFamily="34" charset="0"/>
              </a:rPr>
              <a:t>and benumbed by sins of every description, they will believe his blasphemies </a:t>
            </a:r>
            <a:r>
              <a:rPr lang="en-US" altLang="en-US" sz="2000" b="1" i="1" dirty="0" smtClean="0">
                <a:solidFill>
                  <a:srgbClr val="FFFF00"/>
                </a:solidFill>
                <a:latin typeface="Verdana" pitchFamily="34" charset="0"/>
              </a:rPr>
              <a:t>(</a:t>
            </a:r>
            <a:r>
              <a:rPr lang="en-US" altLang="en-US" sz="2000" b="1" i="1" dirty="0">
                <a:solidFill>
                  <a:srgbClr val="FFFF00"/>
                </a:solidFill>
                <a:latin typeface="Verdana" pitchFamily="34" charset="0"/>
              </a:rPr>
              <a:t>2 Thessalonians 2:9-12).</a:t>
            </a:r>
          </a:p>
        </p:txBody>
      </p:sp>
    </p:spTree>
    <p:extLst>
      <p:ext uri="{BB962C8B-B14F-4D97-AF65-F5344CB8AC3E}">
        <p14:creationId xmlns:p14="http://schemas.microsoft.com/office/powerpoint/2010/main" val="3106407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357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FDDAF7B-C1AC-4329-8D19-D1C4A0CF3E96}" type="slidenum">
              <a:rPr lang="en-US" altLang="en-US" sz="1000" b="1" smtClean="0">
                <a:solidFill>
                  <a:srgbClr val="FFFFFF"/>
                </a:solidFill>
                <a:latin typeface="Verdana" pitchFamily="34" charset="0"/>
              </a:rPr>
              <a:pPr eaLnBrk="1" hangingPunct="1">
                <a:spcBef>
                  <a:spcPct val="0"/>
                </a:spcBef>
                <a:buFontTx/>
                <a:buNone/>
              </a:pPr>
              <a:t>26</a:t>
            </a:fld>
            <a:endParaRPr lang="en-US" altLang="en-US" sz="1000" b="1" smtClean="0">
              <a:solidFill>
                <a:srgbClr val="FFFFFF"/>
              </a:solidFill>
              <a:latin typeface="Verdana" pitchFamily="34" charset="0"/>
            </a:endParaRPr>
          </a:p>
        </p:txBody>
      </p:sp>
      <p:cxnSp>
        <p:nvCxnSpPr>
          <p:cNvPr id="113357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357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357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357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C932F75-0EA3-42B5-AA3E-9AE475155E1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3575" name="TextBox 16"/>
          <p:cNvSpPr txBox="1">
            <a:spLocks noChangeArrowheads="1"/>
          </p:cNvSpPr>
          <p:nvPr/>
        </p:nvSpPr>
        <p:spPr bwMode="auto">
          <a:xfrm>
            <a:off x="647700" y="1233535"/>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Man of Sin</a:t>
            </a:r>
          </a:p>
        </p:txBody>
      </p:sp>
      <p:sp>
        <p:nvSpPr>
          <p:cNvPr id="113357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3577" name="TextBox 12"/>
          <p:cNvSpPr txBox="1">
            <a:spLocks noChangeArrowheads="1"/>
          </p:cNvSpPr>
          <p:nvPr/>
        </p:nvSpPr>
        <p:spPr bwMode="auto">
          <a:xfrm>
            <a:off x="363538" y="1803780"/>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13:6. </a:t>
            </a:r>
            <a:r>
              <a:rPr lang="en-US" altLang="en-US" sz="2000" b="1" i="1" dirty="0">
                <a:solidFill>
                  <a:srgbClr val="FFFF00"/>
                </a:solidFill>
                <a:latin typeface="Verdana" pitchFamily="34" charset="0"/>
              </a:rPr>
              <a:t>And he opened his mouth in blasphemy against God, to blaspheme his name, and his tabernacle, and them that dwell in heaven.</a:t>
            </a:r>
          </a:p>
        </p:txBody>
      </p:sp>
      <p:sp>
        <p:nvSpPr>
          <p:cNvPr id="14" name="TextBox 13"/>
          <p:cNvSpPr txBox="1">
            <a:spLocks noChangeArrowheads="1"/>
          </p:cNvSpPr>
          <p:nvPr/>
        </p:nvSpPr>
        <p:spPr bwMode="auto">
          <a:xfrm>
            <a:off x="443150" y="2819780"/>
            <a:ext cx="8689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Not content merely to rail against God, the dragon-inspired beast must utter </a:t>
            </a:r>
            <a:r>
              <a:rPr lang="en-US" altLang="en-US" sz="2000" b="1" i="1" dirty="0" smtClean="0">
                <a:solidFill>
                  <a:srgbClr val="FFFFFF"/>
                </a:solidFill>
                <a:latin typeface="Verdana" pitchFamily="34" charset="0"/>
              </a:rPr>
              <a:t>attacks </a:t>
            </a:r>
            <a:r>
              <a:rPr lang="en-US" altLang="en-US" sz="2000" b="1" i="1" dirty="0">
                <a:solidFill>
                  <a:srgbClr val="FFFFFF"/>
                </a:solidFill>
                <a:latin typeface="Verdana" pitchFamily="34" charset="0"/>
              </a:rPr>
              <a:t>and obscenities against all He stands for (His name), defaming His holiness, His love, His law, His grace.</a:t>
            </a:r>
          </a:p>
        </p:txBody>
      </p:sp>
      <p:sp>
        <p:nvSpPr>
          <p:cNvPr id="12" name="TextBox 11"/>
          <p:cNvSpPr txBox="1">
            <a:spLocks noChangeArrowheads="1"/>
          </p:cNvSpPr>
          <p:nvPr/>
        </p:nvSpPr>
        <p:spPr bwMode="auto">
          <a:xfrm>
            <a:off x="419100" y="5199941"/>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Daniel also prophesied of his vile mouth </a:t>
            </a:r>
            <a:r>
              <a:rPr lang="en-US" altLang="en-US" sz="2000" b="1" i="1" dirty="0">
                <a:solidFill>
                  <a:srgbClr val="FFFF00"/>
                </a:solidFill>
                <a:latin typeface="Verdana" pitchFamily="34" charset="0"/>
              </a:rPr>
              <a:t>(Daniel </a:t>
            </a:r>
            <a:r>
              <a:rPr lang="en-US" altLang="en-US" sz="2000" b="1" i="1" dirty="0" smtClean="0">
                <a:solidFill>
                  <a:srgbClr val="FFFF00"/>
                </a:solidFill>
                <a:latin typeface="Verdana" pitchFamily="34" charset="0"/>
              </a:rPr>
              <a:t>7:8, 20, 25, </a:t>
            </a:r>
            <a:r>
              <a:rPr lang="en-US" altLang="en-US" sz="2000" b="1" i="1" dirty="0">
                <a:solidFill>
                  <a:srgbClr val="FFFF00"/>
                </a:solidFill>
                <a:latin typeface="Verdana" pitchFamily="34" charset="0"/>
              </a:rPr>
              <a:t>11:36).</a:t>
            </a:r>
          </a:p>
        </p:txBody>
      </p:sp>
      <p:sp>
        <p:nvSpPr>
          <p:cNvPr id="15" name="TextBox 14"/>
          <p:cNvSpPr txBox="1">
            <a:spLocks noChangeArrowheads="1"/>
          </p:cNvSpPr>
          <p:nvPr/>
        </p:nvSpPr>
        <p:spPr bwMode="auto">
          <a:xfrm>
            <a:off x="443150" y="4171596"/>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continual barrage of slander must now take place on earth, since the Devil no longer has access to heaven where he used to accuse the brethren.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684" y="5610914"/>
            <a:ext cx="3476625" cy="1152525"/>
          </a:xfrm>
          <a:prstGeom prst="rect">
            <a:avLst/>
          </a:prstGeom>
        </p:spPr>
      </p:pic>
    </p:spTree>
    <p:extLst>
      <p:ext uri="{BB962C8B-B14F-4D97-AF65-F5344CB8AC3E}">
        <p14:creationId xmlns:p14="http://schemas.microsoft.com/office/powerpoint/2010/main" val="1174038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459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F544514-6201-446E-A11C-5F55C06E582F}" type="slidenum">
              <a:rPr lang="en-US" altLang="en-US" sz="1000" b="1" smtClean="0">
                <a:solidFill>
                  <a:srgbClr val="FFFFFF"/>
                </a:solidFill>
                <a:latin typeface="Verdana" pitchFamily="34" charset="0"/>
              </a:rPr>
              <a:pPr eaLnBrk="1" hangingPunct="1">
                <a:spcBef>
                  <a:spcPct val="0"/>
                </a:spcBef>
                <a:buFontTx/>
                <a:buNone/>
              </a:pPr>
              <a:t>27</a:t>
            </a:fld>
            <a:endParaRPr lang="en-US" altLang="en-US" sz="1000" b="1" smtClean="0">
              <a:solidFill>
                <a:srgbClr val="FFFFFF"/>
              </a:solidFill>
              <a:latin typeface="Verdana" pitchFamily="34" charset="0"/>
            </a:endParaRPr>
          </a:p>
        </p:txBody>
      </p:sp>
      <p:cxnSp>
        <p:nvCxnSpPr>
          <p:cNvPr id="113459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459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459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459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7021F49-9A1E-4888-92E8-BBA31B17261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459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460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4601" name="TextBox 13"/>
          <p:cNvSpPr txBox="1">
            <a:spLocks noChangeArrowheads="1"/>
          </p:cNvSpPr>
          <p:nvPr/>
        </p:nvSpPr>
        <p:spPr bwMode="auto">
          <a:xfrm>
            <a:off x="363538" y="2035175"/>
            <a:ext cx="8691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400" b="1" i="1">
                <a:solidFill>
                  <a:srgbClr val="FFFFFF"/>
                </a:solidFill>
                <a:latin typeface="Verdana" pitchFamily="34" charset="0"/>
              </a:rPr>
              <a:t>Introduction</a:t>
            </a:r>
          </a:p>
        </p:txBody>
      </p:sp>
      <p:sp>
        <p:nvSpPr>
          <p:cNvPr id="18" name="TextBox 17"/>
          <p:cNvSpPr txBox="1">
            <a:spLocks noChangeArrowheads="1"/>
          </p:cNvSpPr>
          <p:nvPr/>
        </p:nvSpPr>
        <p:spPr bwMode="auto">
          <a:xfrm>
            <a:off x="268288" y="2514600"/>
            <a:ext cx="868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Ever since Nimrod, there have arisen many powerful and ambitious men who have aspired to rule the world.  (Genghis Khan, Napoleon, Hitler, Stalin, and others). </a:t>
            </a:r>
            <a:r>
              <a:rPr lang="en-US" altLang="en-US" sz="2000" b="1" i="1" dirty="0" smtClean="0">
                <a:solidFill>
                  <a:srgbClr val="FFFFFF"/>
                </a:solidFill>
                <a:latin typeface="Verdana" pitchFamily="34" charset="0"/>
              </a:rPr>
              <a:t>But </a:t>
            </a:r>
            <a:r>
              <a:rPr lang="en-US" altLang="en-US" sz="2000" b="1" i="1" dirty="0">
                <a:solidFill>
                  <a:srgbClr val="FFFFFF"/>
                </a:solidFill>
                <a:latin typeface="Verdana" pitchFamily="34" charset="0"/>
              </a:rPr>
              <a:t>one after another, they have failed.</a:t>
            </a:r>
          </a:p>
        </p:txBody>
      </p:sp>
      <p:sp>
        <p:nvSpPr>
          <p:cNvPr id="20" name="TextBox 19"/>
          <p:cNvSpPr txBox="1">
            <a:spLocks noChangeArrowheads="1"/>
          </p:cNvSpPr>
          <p:nvPr/>
        </p:nvSpPr>
        <p:spPr bwMode="auto">
          <a:xfrm>
            <a:off x="268288" y="5570538"/>
            <a:ext cx="8875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Finally, however, there will be a world government of sorts, but once again it will be merely a grand exercise in humanistic futility.</a:t>
            </a:r>
          </a:p>
        </p:txBody>
      </p:sp>
      <p:sp>
        <p:nvSpPr>
          <p:cNvPr id="21" name="TextBox 20"/>
          <p:cNvSpPr txBox="1">
            <a:spLocks noChangeArrowheads="1"/>
          </p:cNvSpPr>
          <p:nvPr/>
        </p:nvSpPr>
        <p:spPr bwMode="auto">
          <a:xfrm>
            <a:off x="268288" y="4022725"/>
            <a:ext cx="88757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smtClean="0">
                <a:solidFill>
                  <a:srgbClr val="FFFFFF"/>
                </a:solidFill>
                <a:latin typeface="Verdana" pitchFamily="34" charset="0"/>
              </a:rPr>
              <a:t> The </a:t>
            </a:r>
            <a:r>
              <a:rPr lang="en-US" altLang="en-US" sz="2000" b="1" i="1" dirty="0">
                <a:solidFill>
                  <a:srgbClr val="FFFFFF"/>
                </a:solidFill>
                <a:latin typeface="Verdana" pitchFamily="34" charset="0"/>
              </a:rPr>
              <a:t>idealists of the western world have also dreamed of world government. </a:t>
            </a:r>
            <a:r>
              <a:rPr lang="en-US" altLang="en-US" sz="2000" b="1" i="1" dirty="0" smtClean="0">
                <a:solidFill>
                  <a:srgbClr val="FFFFFF"/>
                </a:solidFill>
                <a:latin typeface="Verdana" pitchFamily="34" charset="0"/>
              </a:rPr>
              <a:t>(</a:t>
            </a:r>
            <a:r>
              <a:rPr lang="en-US" altLang="en-US" sz="2000" b="1" i="1" dirty="0">
                <a:solidFill>
                  <a:srgbClr val="FFFFFF"/>
                </a:solidFill>
                <a:latin typeface="Verdana" pitchFamily="34" charset="0"/>
              </a:rPr>
              <a:t>Woodrow Wilson and his League of Nations, the modern-day United Nations organization, all have tried and failed.)</a:t>
            </a:r>
          </a:p>
        </p:txBody>
      </p:sp>
    </p:spTree>
    <p:extLst>
      <p:ext uri="{BB962C8B-B14F-4D97-AF65-F5344CB8AC3E}">
        <p14:creationId xmlns:p14="http://schemas.microsoft.com/office/powerpoint/2010/main" val="369358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561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6D58703-52D0-4CEA-9AA9-98B82135A3E2}" type="slidenum">
              <a:rPr lang="en-US" altLang="en-US" sz="1000" b="1" smtClean="0">
                <a:solidFill>
                  <a:srgbClr val="FFFFFF"/>
                </a:solidFill>
                <a:latin typeface="Verdana" pitchFamily="34" charset="0"/>
              </a:rPr>
              <a:pPr eaLnBrk="1" hangingPunct="1">
                <a:spcBef>
                  <a:spcPct val="0"/>
                </a:spcBef>
                <a:buFontTx/>
                <a:buNone/>
              </a:pPr>
              <a:t>28</a:t>
            </a:fld>
            <a:endParaRPr lang="en-US" altLang="en-US" sz="1000" b="1" smtClean="0">
              <a:solidFill>
                <a:srgbClr val="FFFFFF"/>
              </a:solidFill>
              <a:latin typeface="Verdana" pitchFamily="34" charset="0"/>
            </a:endParaRPr>
          </a:p>
        </p:txBody>
      </p:sp>
      <p:cxnSp>
        <p:nvCxnSpPr>
          <p:cNvPr id="113561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562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562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562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A046284-E08D-4D5A-B99E-A204F353F014}"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562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562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5625"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13:7. </a:t>
            </a:r>
            <a:r>
              <a:rPr lang="en-US" altLang="en-US" sz="2000" b="1" i="1" dirty="0">
                <a:solidFill>
                  <a:srgbClr val="FFFF00"/>
                </a:solidFill>
                <a:latin typeface="Verdana" pitchFamily="34" charset="0"/>
              </a:rPr>
              <a:t>And it was given unto him to make war with the saints, and to overcome them: and power was given him over all </a:t>
            </a:r>
            <a:r>
              <a:rPr lang="en-US" altLang="en-US" sz="2000" b="1" i="1" dirty="0" err="1">
                <a:solidFill>
                  <a:srgbClr val="FFFF00"/>
                </a:solidFill>
                <a:latin typeface="Verdana" pitchFamily="34" charset="0"/>
              </a:rPr>
              <a:t>kindreds</a:t>
            </a:r>
            <a:r>
              <a:rPr lang="en-US" altLang="en-US" sz="2000" b="1" i="1" dirty="0">
                <a:solidFill>
                  <a:srgbClr val="FFFF00"/>
                </a:solidFill>
                <a:latin typeface="Verdana" pitchFamily="34" charset="0"/>
              </a:rPr>
              <a:t>, and tongues, and nations.</a:t>
            </a:r>
          </a:p>
        </p:txBody>
      </p:sp>
      <p:sp>
        <p:nvSpPr>
          <p:cNvPr id="16" name="TextBox 15"/>
          <p:cNvSpPr txBox="1">
            <a:spLocks noChangeArrowheads="1"/>
          </p:cNvSpPr>
          <p:nvPr/>
        </p:nvSpPr>
        <p:spPr bwMode="auto">
          <a:xfrm>
            <a:off x="457200" y="3054943"/>
            <a:ext cx="868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beast’s greatest resistance will be offered by “the saints,” a great number of believers in the true God and His Christ who will have been converted during the first half of the tribulation.</a:t>
            </a:r>
          </a:p>
        </p:txBody>
      </p:sp>
      <p:sp>
        <p:nvSpPr>
          <p:cNvPr id="18" name="TextBox 17"/>
          <p:cNvSpPr txBox="1">
            <a:spLocks noChangeArrowheads="1"/>
          </p:cNvSpPr>
          <p:nvPr/>
        </p:nvSpPr>
        <p:spPr bwMode="auto">
          <a:xfrm>
            <a:off x="457200" y="4596215"/>
            <a:ext cx="8686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Many believers will be martyred during the first half of the tribulation and many more during the second half as a result of the beast’s vicious campaigns against them.  Daniel speaks of this warfare against the saints </a:t>
            </a:r>
            <a:r>
              <a:rPr lang="en-US" altLang="en-US" sz="2000" b="1" i="1" dirty="0">
                <a:solidFill>
                  <a:srgbClr val="FFFF00"/>
                </a:solidFill>
                <a:latin typeface="Verdana" pitchFamily="34" charset="0"/>
              </a:rPr>
              <a:t>(Daniel 7:21)</a:t>
            </a:r>
          </a:p>
        </p:txBody>
      </p:sp>
    </p:spTree>
    <p:extLst>
      <p:ext uri="{BB962C8B-B14F-4D97-AF65-F5344CB8AC3E}">
        <p14:creationId xmlns:p14="http://schemas.microsoft.com/office/powerpoint/2010/main" val="4066176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561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6D58703-52D0-4CEA-9AA9-98B82135A3E2}" type="slidenum">
              <a:rPr lang="en-US" altLang="en-US" sz="1000" b="1" smtClean="0">
                <a:solidFill>
                  <a:srgbClr val="FFFFFF"/>
                </a:solidFill>
                <a:latin typeface="Verdana" pitchFamily="34" charset="0"/>
              </a:rPr>
              <a:pPr eaLnBrk="1" hangingPunct="1">
                <a:spcBef>
                  <a:spcPct val="0"/>
                </a:spcBef>
                <a:buFontTx/>
                <a:buNone/>
              </a:pPr>
              <a:t>29</a:t>
            </a:fld>
            <a:endParaRPr lang="en-US" altLang="en-US" sz="1000" b="1" smtClean="0">
              <a:solidFill>
                <a:srgbClr val="FFFFFF"/>
              </a:solidFill>
              <a:latin typeface="Verdana" pitchFamily="34" charset="0"/>
            </a:endParaRPr>
          </a:p>
        </p:txBody>
      </p:sp>
      <p:cxnSp>
        <p:nvCxnSpPr>
          <p:cNvPr id="113561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562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562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562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A046284-E08D-4D5A-B99E-A204F353F014}"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562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562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5625" name="TextBox 12"/>
          <p:cNvSpPr txBox="1">
            <a:spLocks noChangeArrowheads="1"/>
          </p:cNvSpPr>
          <p:nvPr/>
        </p:nvSpPr>
        <p:spPr bwMode="auto">
          <a:xfrm>
            <a:off x="330958" y="1872019"/>
            <a:ext cx="84820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Revelation 13:7. </a:t>
            </a:r>
            <a:r>
              <a:rPr lang="en-US" altLang="en-US" sz="2000" b="1" i="1" dirty="0">
                <a:solidFill>
                  <a:srgbClr val="FFFF00"/>
                </a:solidFill>
                <a:latin typeface="Verdana" pitchFamily="34" charset="0"/>
              </a:rPr>
              <a:t>And it was given unto him to make war with the saints, and to overcome them: and power was given him over all </a:t>
            </a:r>
            <a:r>
              <a:rPr lang="en-US" altLang="en-US" sz="2000" b="1" i="1" dirty="0" err="1">
                <a:solidFill>
                  <a:srgbClr val="FFFF00"/>
                </a:solidFill>
                <a:latin typeface="Verdana" pitchFamily="34" charset="0"/>
              </a:rPr>
              <a:t>kindreds</a:t>
            </a:r>
            <a:r>
              <a:rPr lang="en-US" altLang="en-US" sz="2000" b="1" i="1" dirty="0">
                <a:solidFill>
                  <a:srgbClr val="FFFF00"/>
                </a:solidFill>
                <a:latin typeface="Verdana" pitchFamily="34" charset="0"/>
              </a:rPr>
              <a:t>, and tongues, and nations</a:t>
            </a:r>
            <a:r>
              <a:rPr lang="en-US" altLang="en-US" sz="2000" b="1" i="1" dirty="0" smtClean="0">
                <a:solidFill>
                  <a:srgbClr val="FFFF00"/>
                </a:solidFill>
                <a:latin typeface="Verdana" pitchFamily="34" charset="0"/>
              </a:rPr>
              <a:t>.</a:t>
            </a:r>
            <a:r>
              <a:rPr lang="en-US" altLang="en-US" sz="2000" b="1" i="1" dirty="0">
                <a:solidFill>
                  <a:srgbClr val="FFFFFF"/>
                </a:solidFill>
                <a:latin typeface="Verdana" pitchFamily="34" charset="0"/>
              </a:rPr>
              <a:t> (Cont’d</a:t>
            </a:r>
            <a:r>
              <a:rPr lang="en-US" altLang="en-US" sz="2000" b="1" i="1" dirty="0" smtClean="0">
                <a:solidFill>
                  <a:srgbClr val="FFFFFF"/>
                </a:solidFill>
                <a:latin typeface="Verdana" pitchFamily="34" charset="0"/>
              </a:rPr>
              <a:t>)</a:t>
            </a:r>
            <a:endParaRPr lang="en-US" altLang="en-US" sz="2000" b="1" i="1" dirty="0">
              <a:solidFill>
                <a:srgbClr val="FFFF00"/>
              </a:solidFill>
              <a:latin typeface="Verdana" pitchFamily="34" charset="0"/>
            </a:endParaRPr>
          </a:p>
        </p:txBody>
      </p:sp>
      <p:sp>
        <p:nvSpPr>
          <p:cNvPr id="12" name="TextBox 11"/>
          <p:cNvSpPr txBox="1">
            <a:spLocks noChangeArrowheads="1"/>
          </p:cNvSpPr>
          <p:nvPr/>
        </p:nvSpPr>
        <p:spPr bwMode="auto">
          <a:xfrm>
            <a:off x="420664" y="3257868"/>
            <a:ext cx="86836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We have noted already that the “woman”, mainly symbolizing at this time Israel’s believing remnant, is supernaturally protected in a special wilderness retreat prepared by God </a:t>
            </a:r>
            <a:r>
              <a:rPr lang="en-US" altLang="en-US" sz="2000" b="1" i="1" dirty="0">
                <a:solidFill>
                  <a:srgbClr val="FFFF00"/>
                </a:solidFill>
                <a:latin typeface="Verdana" pitchFamily="34" charset="0"/>
              </a:rPr>
              <a:t>(Revelation 12:6, 13-16).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671" y="4581304"/>
            <a:ext cx="4519657" cy="2276693"/>
          </a:xfrm>
          <a:prstGeom prst="rect">
            <a:avLst/>
          </a:prstGeom>
        </p:spPr>
      </p:pic>
    </p:spTree>
    <p:extLst>
      <p:ext uri="{BB962C8B-B14F-4D97-AF65-F5344CB8AC3E}">
        <p14:creationId xmlns:p14="http://schemas.microsoft.com/office/powerpoint/2010/main" val="3997494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20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4BC02C7-F495-4619-A5B2-0AC17209A0CE}" type="slidenum">
              <a:rPr lang="en-US" altLang="en-US" sz="1000" b="1" smtClean="0">
                <a:solidFill>
                  <a:srgbClr val="FFFFFF"/>
                </a:solidFill>
                <a:latin typeface="Verdana" pitchFamily="34" charset="0"/>
              </a:rPr>
              <a:pPr eaLnBrk="1" hangingPunct="1">
                <a:spcBef>
                  <a:spcPct val="0"/>
                </a:spcBef>
                <a:buFontTx/>
                <a:buNone/>
              </a:pPr>
              <a:t>3</a:t>
            </a:fld>
            <a:endParaRPr lang="en-US" altLang="en-US" sz="1000" b="1" smtClean="0">
              <a:solidFill>
                <a:srgbClr val="FFFFFF"/>
              </a:solidFill>
              <a:latin typeface="Verdana" pitchFamily="34" charset="0"/>
            </a:endParaRPr>
          </a:p>
        </p:txBody>
      </p:sp>
      <p:cxnSp>
        <p:nvCxnSpPr>
          <p:cNvPr id="111206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206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206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207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F1AEDF1-878E-4123-AB2B-70CFA3E3812A}"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207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3" name="TextBox 12"/>
          <p:cNvSpPr txBox="1">
            <a:spLocks noChangeArrowheads="1"/>
          </p:cNvSpPr>
          <p:nvPr/>
        </p:nvSpPr>
        <p:spPr bwMode="auto">
          <a:xfrm>
            <a:off x="299978" y="3675032"/>
            <a:ext cx="36814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Kingdom of Man</a:t>
            </a:r>
          </a:p>
        </p:txBody>
      </p:sp>
      <p:sp>
        <p:nvSpPr>
          <p:cNvPr id="16" name="TextBox 15"/>
          <p:cNvSpPr txBox="1">
            <a:spLocks noChangeArrowheads="1"/>
          </p:cNvSpPr>
          <p:nvPr/>
        </p:nvSpPr>
        <p:spPr bwMode="auto">
          <a:xfrm>
            <a:off x="299978" y="3018334"/>
            <a:ext cx="274290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Man of Sin</a:t>
            </a:r>
          </a:p>
        </p:txBody>
      </p:sp>
      <p:sp>
        <p:nvSpPr>
          <p:cNvPr id="14" name="TextBox 13"/>
          <p:cNvSpPr txBox="1">
            <a:spLocks noChangeArrowheads="1"/>
          </p:cNvSpPr>
          <p:nvPr/>
        </p:nvSpPr>
        <p:spPr bwMode="auto">
          <a:xfrm>
            <a:off x="299978" y="4915375"/>
            <a:ext cx="368147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Six Hundred Sixty-Six</a:t>
            </a:r>
            <a:endParaRPr lang="en-US" altLang="en-US" sz="2000" b="1" i="1" dirty="0">
              <a:solidFill>
                <a:srgbClr val="FFFF00"/>
              </a:solidFill>
              <a:latin typeface="Verdana" pitchFamily="34" charset="0"/>
            </a:endParaRPr>
          </a:p>
        </p:txBody>
      </p:sp>
      <p:sp>
        <p:nvSpPr>
          <p:cNvPr id="12" name="TextBox 11"/>
          <p:cNvSpPr txBox="1">
            <a:spLocks noChangeArrowheads="1"/>
          </p:cNvSpPr>
          <p:nvPr/>
        </p:nvSpPr>
        <p:spPr bwMode="auto">
          <a:xfrm>
            <a:off x="299978" y="4327081"/>
            <a:ext cx="33291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False Prophet</a:t>
            </a:r>
            <a:endParaRPr lang="en-US" altLang="en-US" sz="2000" b="1" i="1" dirty="0">
              <a:solidFill>
                <a:srgbClr val="FFFF00"/>
              </a:solidFill>
              <a:latin typeface="Verdana" pitchFamily="34" charset="0"/>
            </a:endParaRPr>
          </a:p>
        </p:txBody>
      </p:sp>
      <p:pic>
        <p:nvPicPr>
          <p:cNvPr id="1112077"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8395" y="2830098"/>
            <a:ext cx="4557712" cy="339407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832" y="1496649"/>
            <a:ext cx="4922589" cy="523220"/>
          </a:xfrm>
          <a:prstGeom prst="rect">
            <a:avLst/>
          </a:prstGeom>
          <a:noFill/>
        </p:spPr>
        <p:txBody>
          <a:bodyPr wrap="square" rtlCol="0">
            <a:spAutoFit/>
          </a:bodyPr>
          <a:lstStyle/>
          <a:p>
            <a:pPr defTabSz="457200" fontAlgn="base">
              <a:spcBef>
                <a:spcPct val="0"/>
              </a:spcBef>
              <a:spcAft>
                <a:spcPct val="0"/>
              </a:spcAft>
              <a:buClr>
                <a:srgbClr val="FFFF00"/>
              </a:buClr>
            </a:pPr>
            <a:r>
              <a:rPr lang="en-US" altLang="en-US" sz="2800" b="1" i="1" dirty="0">
                <a:solidFill>
                  <a:srgbClr val="FFFFFF"/>
                </a:solidFill>
                <a:latin typeface="Verdana" pitchFamily="34" charset="0"/>
                <a:ea typeface="MS PGothic" pitchFamily="34" charset="-128"/>
              </a:rPr>
              <a:t>Introduction (Cont’d)</a:t>
            </a:r>
          </a:p>
        </p:txBody>
      </p:sp>
      <p:sp>
        <p:nvSpPr>
          <p:cNvPr id="4" name="TextBox 3"/>
          <p:cNvSpPr txBox="1"/>
          <p:nvPr/>
        </p:nvSpPr>
        <p:spPr>
          <a:xfrm>
            <a:off x="1463301" y="2060812"/>
            <a:ext cx="5036297" cy="523220"/>
          </a:xfrm>
          <a:prstGeom prst="rect">
            <a:avLst/>
          </a:prstGeom>
          <a:noFill/>
        </p:spPr>
        <p:txBody>
          <a:bodyPr wrap="square" rtlCol="0">
            <a:spAutoFit/>
          </a:bodyPr>
          <a:lstStyle/>
          <a:p>
            <a:pPr defTabSz="457200" fontAlgn="base">
              <a:spcBef>
                <a:spcPct val="0"/>
              </a:spcBef>
              <a:spcAft>
                <a:spcPct val="0"/>
              </a:spcAft>
            </a:pPr>
            <a:r>
              <a:rPr lang="en-US" sz="2800" b="1" i="1" dirty="0">
                <a:solidFill>
                  <a:prstClr val="white"/>
                </a:solidFill>
                <a:latin typeface="Verdana" panose="020B0604030504040204" pitchFamily="34" charset="0"/>
                <a:ea typeface="Verdana" panose="020B0604030504040204" pitchFamily="34" charset="0"/>
              </a:rPr>
              <a:t>Outline for Chapter 13</a:t>
            </a:r>
            <a:endParaRPr lang="en-US" sz="2800" b="1" i="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80431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gtEl>
                                        <p:attrNameLst>
                                          <p:attrName>ppt_y</p:attrName>
                                        </p:attrNameLst>
                                      </p:cBhvr>
                                      <p:tavLst>
                                        <p:tav tm="0" fmla="#ppt_y+(sin(-2*pi*(1-$))*-#ppt_x+cos(-2*pi*(1-$))*(1-#ppt_y))*(1-$)">
                                          <p:val>
                                            <p:fltVal val="0"/>
                                          </p:val>
                                        </p:tav>
                                        <p:tav tm="100000">
                                          <p:val>
                                            <p:fltVal val="1"/>
                                          </p:val>
                                        </p:tav>
                                      </p:tavLst>
                                    </p:anim>
                                  </p:childTnLst>
                                </p:cTn>
                              </p:par>
                              <p:par>
                                <p:cTn id="27" presetID="6" presetClass="entr" presetSubtype="16" fill="hold" nodeType="withEffect">
                                  <p:stCondLst>
                                    <p:cond delay="0"/>
                                  </p:stCondLst>
                                  <p:childTnLst>
                                    <p:set>
                                      <p:cBhvr>
                                        <p:cTn id="28" dur="1" fill="hold">
                                          <p:stCondLst>
                                            <p:cond delay="0"/>
                                          </p:stCondLst>
                                        </p:cTn>
                                        <p:tgtEl>
                                          <p:spTgt spid="1112077"/>
                                        </p:tgtEl>
                                        <p:attrNameLst>
                                          <p:attrName>style.visibility</p:attrName>
                                        </p:attrNameLst>
                                      </p:cBhvr>
                                      <p:to>
                                        <p:strVal val="visible"/>
                                      </p:to>
                                    </p:set>
                                    <p:animEffect transition="in" filter="circle(in)">
                                      <p:cBhvr>
                                        <p:cTn id="29" dur="2000"/>
                                        <p:tgtEl>
                                          <p:spTgt spid="1112077"/>
                                        </p:tgtEl>
                                      </p:cBhvr>
                                    </p:animEffec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664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DD4D9A5-E702-43FD-83BE-2E239B9EC0E3}" type="slidenum">
              <a:rPr lang="en-US" altLang="en-US" sz="1000" b="1" smtClean="0">
                <a:solidFill>
                  <a:srgbClr val="FFFFFF"/>
                </a:solidFill>
                <a:latin typeface="Verdana" pitchFamily="34" charset="0"/>
              </a:rPr>
              <a:pPr eaLnBrk="1" hangingPunct="1">
                <a:spcBef>
                  <a:spcPct val="0"/>
                </a:spcBef>
                <a:buFontTx/>
                <a:buNone/>
              </a:pPr>
              <a:t>30</a:t>
            </a:fld>
            <a:endParaRPr lang="en-US" altLang="en-US" sz="1000" b="1" smtClean="0">
              <a:solidFill>
                <a:srgbClr val="FFFFFF"/>
              </a:solidFill>
              <a:latin typeface="Verdana" pitchFamily="34" charset="0"/>
            </a:endParaRPr>
          </a:p>
        </p:txBody>
      </p:sp>
      <p:cxnSp>
        <p:nvCxnSpPr>
          <p:cNvPr id="113664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664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664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664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641CAEA-6403-4C02-8F1F-9E50F3A792F0}"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664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664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6649"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13:7. </a:t>
            </a:r>
            <a:r>
              <a:rPr lang="en-US" altLang="en-US" sz="2000" b="1" i="1">
                <a:solidFill>
                  <a:srgbClr val="FFFF00"/>
                </a:solidFill>
                <a:latin typeface="Verdana" pitchFamily="34" charset="0"/>
              </a:rPr>
              <a:t>And there was given unto him a mouth speaking great things and blasphemies; and power was given unto him to continue forty and two months.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2" name="TextBox 11"/>
          <p:cNvSpPr txBox="1">
            <a:spLocks noChangeArrowheads="1"/>
          </p:cNvSpPr>
          <p:nvPr/>
        </p:nvSpPr>
        <p:spPr bwMode="auto">
          <a:xfrm>
            <a:off x="434975" y="5260975"/>
            <a:ext cx="8326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Thus was “power” (the word actually means “authority”) given to him over every nation, every language group within that nation, and every clan within the language group.</a:t>
            </a:r>
          </a:p>
        </p:txBody>
      </p:sp>
      <p:sp>
        <p:nvSpPr>
          <p:cNvPr id="15" name="TextBox 14"/>
          <p:cNvSpPr txBox="1">
            <a:spLocks noChangeArrowheads="1"/>
          </p:cNvSpPr>
          <p:nvPr/>
        </p:nvSpPr>
        <p:spPr bwMode="auto">
          <a:xfrm>
            <a:off x="434975" y="4164013"/>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Some of the beast’s struggles to attain supremacy over the nations are </a:t>
            </a:r>
            <a:r>
              <a:rPr lang="en-US" altLang="en-US" sz="2000" b="1" i="1" dirty="0">
                <a:solidFill>
                  <a:prstClr val="white"/>
                </a:solidFill>
                <a:latin typeface="Verdana" pitchFamily="34" charset="0"/>
              </a:rPr>
              <a:t>outlined in </a:t>
            </a:r>
            <a:r>
              <a:rPr lang="en-US" altLang="en-US" sz="2000" b="1" i="1" dirty="0">
                <a:solidFill>
                  <a:srgbClr val="FFFF00"/>
                </a:solidFill>
                <a:latin typeface="Verdana" pitchFamily="34" charset="0"/>
              </a:rPr>
              <a:t>Daniel 7:3-8, Daniel 11:19-25, Daniel 11:45, Daniel 12:1, Daniel 12:6-7.</a:t>
            </a:r>
          </a:p>
        </p:txBody>
      </p:sp>
      <p:sp>
        <p:nvSpPr>
          <p:cNvPr id="16" name="TextBox 15"/>
          <p:cNvSpPr txBox="1">
            <a:spLocks noChangeArrowheads="1"/>
          </p:cNvSpPr>
          <p:nvPr/>
        </p:nvSpPr>
        <p:spPr bwMode="auto">
          <a:xfrm>
            <a:off x="434975" y="2932113"/>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beast must also conquer the other nations of the world and their armies and this conquest will occupy much of his attention during the first half of the tribulation. </a:t>
            </a:r>
          </a:p>
        </p:txBody>
      </p:sp>
    </p:spTree>
    <p:extLst>
      <p:ext uri="{BB962C8B-B14F-4D97-AF65-F5344CB8AC3E}">
        <p14:creationId xmlns:p14="http://schemas.microsoft.com/office/powerpoint/2010/main" val="147510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76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1C2A86A-C335-4793-8ED6-6BDFF9821FDE}" type="slidenum">
              <a:rPr lang="en-US" altLang="en-US" sz="1000" b="1" smtClean="0">
                <a:solidFill>
                  <a:srgbClr val="FFFFFF"/>
                </a:solidFill>
                <a:latin typeface="Verdana" pitchFamily="34" charset="0"/>
              </a:rPr>
              <a:pPr eaLnBrk="1" hangingPunct="1">
                <a:spcBef>
                  <a:spcPct val="0"/>
                </a:spcBef>
                <a:buFontTx/>
                <a:buNone/>
              </a:pPr>
              <a:t>31</a:t>
            </a:fld>
            <a:endParaRPr lang="en-US" altLang="en-US" sz="1000" b="1" smtClean="0">
              <a:solidFill>
                <a:srgbClr val="FFFFFF"/>
              </a:solidFill>
              <a:latin typeface="Verdana" pitchFamily="34" charset="0"/>
            </a:endParaRPr>
          </a:p>
        </p:txBody>
      </p:sp>
      <p:cxnSp>
        <p:nvCxnSpPr>
          <p:cNvPr id="113766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766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766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767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246860E-E3F0-430D-B09D-5D9DBA35C17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767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767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7673" name="TextBox 12"/>
          <p:cNvSpPr txBox="1">
            <a:spLocks noChangeArrowheads="1"/>
          </p:cNvSpPr>
          <p:nvPr/>
        </p:nvSpPr>
        <p:spPr bwMode="auto">
          <a:xfrm>
            <a:off x="363538" y="1916113"/>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13:8. </a:t>
            </a:r>
            <a:r>
              <a:rPr lang="en-US" altLang="en-US" sz="2000" b="1" i="1" dirty="0">
                <a:solidFill>
                  <a:srgbClr val="FFFF00"/>
                </a:solidFill>
                <a:latin typeface="Verdana" pitchFamily="34" charset="0"/>
              </a:rPr>
              <a:t>And all that dwell upon the earth shall worship him, whose names are not written in the book of life of the Lamb slain from the foundation of the world.</a:t>
            </a:r>
          </a:p>
        </p:txBody>
      </p:sp>
      <p:sp>
        <p:nvSpPr>
          <p:cNvPr id="20" name="TextBox 19"/>
          <p:cNvSpPr txBox="1">
            <a:spLocks noChangeArrowheads="1"/>
          </p:cNvSpPr>
          <p:nvPr/>
        </p:nvSpPr>
        <p:spPr bwMode="auto">
          <a:xfrm>
            <a:off x="363538" y="2938463"/>
            <a:ext cx="87804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All men and women everywhere, every nation, will worship this very brilliant but evil man.  They will reject the true God as God, even though they no longer doubt His existence </a:t>
            </a:r>
            <a:r>
              <a:rPr lang="en-US" altLang="en-US" sz="2000" b="1" i="1" dirty="0">
                <a:solidFill>
                  <a:srgbClr val="FFFF00"/>
                </a:solidFill>
                <a:latin typeface="Verdana" pitchFamily="34" charset="0"/>
              </a:rPr>
              <a:t>(Romans 1:25).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296" y="4261902"/>
            <a:ext cx="4712034" cy="2423714"/>
          </a:xfrm>
          <a:prstGeom prst="rect">
            <a:avLst/>
          </a:prstGeom>
        </p:spPr>
      </p:pic>
    </p:spTree>
    <p:extLst>
      <p:ext uri="{BB962C8B-B14F-4D97-AF65-F5344CB8AC3E}">
        <p14:creationId xmlns:p14="http://schemas.microsoft.com/office/powerpoint/2010/main" val="4030436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76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1C2A86A-C335-4793-8ED6-6BDFF9821FDE}" type="slidenum">
              <a:rPr lang="en-US" altLang="en-US" sz="1000" b="1" smtClean="0">
                <a:solidFill>
                  <a:srgbClr val="FFFFFF"/>
                </a:solidFill>
                <a:latin typeface="Verdana" pitchFamily="34" charset="0"/>
              </a:rPr>
              <a:pPr eaLnBrk="1" hangingPunct="1">
                <a:spcBef>
                  <a:spcPct val="0"/>
                </a:spcBef>
                <a:buFontTx/>
                <a:buNone/>
              </a:pPr>
              <a:t>32</a:t>
            </a:fld>
            <a:endParaRPr lang="en-US" altLang="en-US" sz="1000" b="1" smtClean="0">
              <a:solidFill>
                <a:srgbClr val="FFFFFF"/>
              </a:solidFill>
              <a:latin typeface="Verdana" pitchFamily="34" charset="0"/>
            </a:endParaRPr>
          </a:p>
        </p:txBody>
      </p:sp>
      <p:cxnSp>
        <p:nvCxnSpPr>
          <p:cNvPr id="113766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766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766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767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246860E-E3F0-430D-B09D-5D9DBA35C17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767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767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7673" name="TextBox 12"/>
          <p:cNvSpPr txBox="1">
            <a:spLocks noChangeArrowheads="1"/>
          </p:cNvSpPr>
          <p:nvPr/>
        </p:nvSpPr>
        <p:spPr bwMode="auto">
          <a:xfrm>
            <a:off x="363538" y="1916113"/>
            <a:ext cx="85915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13:8. </a:t>
            </a:r>
            <a:r>
              <a:rPr lang="en-US" altLang="en-US" sz="2000" b="1" i="1" dirty="0">
                <a:solidFill>
                  <a:srgbClr val="FFFF00"/>
                </a:solidFill>
                <a:latin typeface="Verdana" pitchFamily="34" charset="0"/>
              </a:rPr>
              <a:t>And all that dwell upon the earth shall worship him, whose names are not written in the book of life of the Lamb slain from the foundation of the world</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6" name="TextBox 15"/>
          <p:cNvSpPr txBox="1">
            <a:spLocks noChangeArrowheads="1"/>
          </p:cNvSpPr>
          <p:nvPr/>
        </p:nvSpPr>
        <p:spPr bwMode="auto">
          <a:xfrm>
            <a:off x="358776" y="3250034"/>
            <a:ext cx="8694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smtClean="0">
                <a:solidFill>
                  <a:srgbClr val="FFFFFF"/>
                </a:solidFill>
                <a:latin typeface="Verdana" pitchFamily="34" charset="0"/>
              </a:rPr>
              <a:t>Here is humanism gone mad, that man himself is the pinnacle attained by the cosmic process of evolution and thus that man himself is God.</a:t>
            </a:r>
            <a:endParaRPr lang="en-US" altLang="en-US" sz="2000" b="1" i="1" dirty="0">
              <a:solidFill>
                <a:srgbClr val="FFFFFF"/>
              </a:solidFill>
              <a:latin typeface="Verdana" pitchFamily="34" charset="0"/>
            </a:endParaRPr>
          </a:p>
        </p:txBody>
      </p:sp>
      <p:sp>
        <p:nvSpPr>
          <p:cNvPr id="14" name="TextBox 13"/>
          <p:cNvSpPr txBox="1">
            <a:spLocks noChangeArrowheads="1"/>
          </p:cNvSpPr>
          <p:nvPr/>
        </p:nvSpPr>
        <p:spPr bwMode="auto">
          <a:xfrm>
            <a:off x="360363" y="5534561"/>
            <a:ext cx="8693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Many of these are godly Israelites, preserved by God in the wilderness until such time as they come to understand and acknowledge the Lord Jesus Christ as their Messiah and Savior.</a:t>
            </a:r>
          </a:p>
        </p:txBody>
      </p:sp>
      <p:sp>
        <p:nvSpPr>
          <p:cNvPr id="21" name="TextBox 20"/>
          <p:cNvSpPr txBox="1">
            <a:spLocks noChangeArrowheads="1"/>
          </p:cNvSpPr>
          <p:nvPr/>
        </p:nvSpPr>
        <p:spPr bwMode="auto">
          <a:xfrm>
            <a:off x="363538" y="4379690"/>
            <a:ext cx="8693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2000" b="1" i="1" dirty="0">
                <a:solidFill>
                  <a:prstClr val="white"/>
                </a:solidFill>
                <a:latin typeface="Verdana" pitchFamily="34" charset="0"/>
              </a:rPr>
              <a:t>Not all those whose names are written in the Lamb’s book of life will have, to this point, made an open profession of faith in Christ.  But they will in good time.</a:t>
            </a:r>
          </a:p>
        </p:txBody>
      </p:sp>
    </p:spTree>
    <p:extLst>
      <p:ext uri="{BB962C8B-B14F-4D97-AF65-F5344CB8AC3E}">
        <p14:creationId xmlns:p14="http://schemas.microsoft.com/office/powerpoint/2010/main" val="234438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869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46491AE-9835-4233-9AD6-A496F22D474D}" type="slidenum">
              <a:rPr lang="en-US" altLang="en-US" sz="1000" b="1" smtClean="0">
                <a:solidFill>
                  <a:srgbClr val="FFFFFF"/>
                </a:solidFill>
                <a:latin typeface="Verdana" pitchFamily="34" charset="0"/>
              </a:rPr>
              <a:pPr eaLnBrk="1" hangingPunct="1">
                <a:spcBef>
                  <a:spcPct val="0"/>
                </a:spcBef>
                <a:buFontTx/>
                <a:buNone/>
              </a:pPr>
              <a:t>33</a:t>
            </a:fld>
            <a:endParaRPr lang="en-US" altLang="en-US" sz="1000" b="1" smtClean="0">
              <a:solidFill>
                <a:srgbClr val="FFFFFF"/>
              </a:solidFill>
              <a:latin typeface="Verdana" pitchFamily="34" charset="0"/>
            </a:endParaRPr>
          </a:p>
        </p:txBody>
      </p:sp>
      <p:cxnSp>
        <p:nvCxnSpPr>
          <p:cNvPr id="113869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869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869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869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EA123E1-D8E0-44FE-957B-D626EF5C47CB}"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869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869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8697" name="TextBox 12"/>
          <p:cNvSpPr txBox="1">
            <a:spLocks noChangeArrowheads="1"/>
          </p:cNvSpPr>
          <p:nvPr/>
        </p:nvSpPr>
        <p:spPr bwMode="auto">
          <a:xfrm>
            <a:off x="363538" y="2181225"/>
            <a:ext cx="859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13:9. </a:t>
            </a:r>
            <a:r>
              <a:rPr lang="en-US" altLang="en-US" sz="2000" b="1" i="1">
                <a:solidFill>
                  <a:srgbClr val="FFFF00"/>
                </a:solidFill>
                <a:latin typeface="Verdana" pitchFamily="34" charset="0"/>
              </a:rPr>
              <a:t>If any man have an ear, let him hear. </a:t>
            </a:r>
          </a:p>
        </p:txBody>
      </p:sp>
      <p:sp>
        <p:nvSpPr>
          <p:cNvPr id="16" name="TextBox 15"/>
          <p:cNvSpPr txBox="1">
            <a:spLocks noChangeArrowheads="1"/>
          </p:cNvSpPr>
          <p:nvPr/>
        </p:nvSpPr>
        <p:spPr bwMode="auto">
          <a:xfrm>
            <a:off x="360363" y="2732088"/>
            <a:ext cx="8761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is the same pleading message which John had earlier conveyed from the Lord to the angels of the seven churches.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877" y="3715234"/>
            <a:ext cx="4786384" cy="2777641"/>
          </a:xfrm>
          <a:prstGeom prst="rect">
            <a:avLst/>
          </a:prstGeom>
        </p:spPr>
      </p:pic>
    </p:spTree>
    <p:extLst>
      <p:ext uri="{BB962C8B-B14F-4D97-AF65-F5344CB8AC3E}">
        <p14:creationId xmlns:p14="http://schemas.microsoft.com/office/powerpoint/2010/main" val="212840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869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46491AE-9835-4233-9AD6-A496F22D474D}" type="slidenum">
              <a:rPr lang="en-US" altLang="en-US" sz="1000" b="1" smtClean="0">
                <a:solidFill>
                  <a:srgbClr val="FFFFFF"/>
                </a:solidFill>
                <a:latin typeface="Verdana" pitchFamily="34" charset="0"/>
              </a:rPr>
              <a:pPr eaLnBrk="1" hangingPunct="1">
                <a:spcBef>
                  <a:spcPct val="0"/>
                </a:spcBef>
                <a:buFontTx/>
                <a:buNone/>
              </a:pPr>
              <a:t>34</a:t>
            </a:fld>
            <a:endParaRPr lang="en-US" altLang="en-US" sz="1000" b="1" smtClean="0">
              <a:solidFill>
                <a:srgbClr val="FFFFFF"/>
              </a:solidFill>
              <a:latin typeface="Verdana" pitchFamily="34" charset="0"/>
            </a:endParaRPr>
          </a:p>
        </p:txBody>
      </p:sp>
      <p:cxnSp>
        <p:nvCxnSpPr>
          <p:cNvPr id="113869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869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869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869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EA123E1-D8E0-44FE-957B-D626EF5C47CB}"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869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869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8697" name="TextBox 12"/>
          <p:cNvSpPr txBox="1">
            <a:spLocks noChangeArrowheads="1"/>
          </p:cNvSpPr>
          <p:nvPr/>
        </p:nvSpPr>
        <p:spPr bwMode="auto">
          <a:xfrm>
            <a:off x="363538" y="2181225"/>
            <a:ext cx="8591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13:9. </a:t>
            </a:r>
            <a:r>
              <a:rPr lang="en-US" altLang="en-US" sz="2000" b="1" i="1" dirty="0">
                <a:solidFill>
                  <a:srgbClr val="FFFF00"/>
                </a:solidFill>
                <a:latin typeface="Verdana" pitchFamily="34" charset="0"/>
              </a:rPr>
              <a:t>If any man have an ear, let him hear</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 </a:t>
            </a:r>
            <a:endParaRPr lang="en-US" altLang="en-US" sz="2000" b="1" i="1" dirty="0">
              <a:solidFill>
                <a:prstClr val="white"/>
              </a:solidFill>
              <a:latin typeface="Verdana" pitchFamily="34" charset="0"/>
            </a:endParaRPr>
          </a:p>
        </p:txBody>
      </p:sp>
      <p:sp>
        <p:nvSpPr>
          <p:cNvPr id="12" name="TextBox 11"/>
          <p:cNvSpPr txBox="1">
            <a:spLocks noChangeArrowheads="1"/>
          </p:cNvSpPr>
          <p:nvPr/>
        </p:nvSpPr>
        <p:spPr bwMode="auto">
          <a:xfrm>
            <a:off x="360362" y="4353423"/>
            <a:ext cx="85947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If men will worship the beast, they have no part in the book of life.</a:t>
            </a:r>
          </a:p>
        </p:txBody>
      </p:sp>
      <p:sp>
        <p:nvSpPr>
          <p:cNvPr id="15" name="TextBox 14"/>
          <p:cNvSpPr txBox="1">
            <a:spLocks noChangeArrowheads="1"/>
          </p:cNvSpPr>
          <p:nvPr/>
        </p:nvSpPr>
        <p:spPr bwMode="auto">
          <a:xfrm>
            <a:off x="360363" y="5446452"/>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a solemn choice they must make, and they need to hear and understand its implications.  </a:t>
            </a:r>
          </a:p>
        </p:txBody>
      </p:sp>
      <p:sp>
        <p:nvSpPr>
          <p:cNvPr id="18" name="TextBox 17"/>
          <p:cNvSpPr txBox="1">
            <a:spLocks noChangeArrowheads="1"/>
          </p:cNvSpPr>
          <p:nvPr/>
        </p:nvSpPr>
        <p:spPr bwMode="auto">
          <a:xfrm>
            <a:off x="363538" y="3120930"/>
            <a:ext cx="8326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In this case, the message was not addressed “to the churches,” since there will be no organized churches.  Nevertheless, the admonition is needed more than ever.</a:t>
            </a:r>
          </a:p>
        </p:txBody>
      </p:sp>
    </p:spTree>
    <p:extLst>
      <p:ext uri="{BB962C8B-B14F-4D97-AF65-F5344CB8AC3E}">
        <p14:creationId xmlns:p14="http://schemas.microsoft.com/office/powerpoint/2010/main" val="1148574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971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62C0FA1-414E-4976-B6C3-A5CCD1ABD3C7}" type="slidenum">
              <a:rPr lang="en-US" altLang="en-US" sz="1000" b="1" smtClean="0">
                <a:solidFill>
                  <a:srgbClr val="FFFFFF"/>
                </a:solidFill>
                <a:latin typeface="Verdana" pitchFamily="34" charset="0"/>
              </a:rPr>
              <a:pPr eaLnBrk="1" hangingPunct="1">
                <a:spcBef>
                  <a:spcPct val="0"/>
                </a:spcBef>
                <a:buFontTx/>
                <a:buNone/>
              </a:pPr>
              <a:t>35</a:t>
            </a:fld>
            <a:endParaRPr lang="en-US" altLang="en-US" sz="1000" b="1" smtClean="0">
              <a:solidFill>
                <a:srgbClr val="FFFFFF"/>
              </a:solidFill>
              <a:latin typeface="Verdana" pitchFamily="34" charset="0"/>
            </a:endParaRPr>
          </a:p>
        </p:txBody>
      </p:sp>
      <p:cxnSp>
        <p:nvCxnSpPr>
          <p:cNvPr id="113971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971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971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971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AD347A7-7185-488C-BF1B-0CFDD4198051}"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971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972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9721" name="TextBox 12"/>
          <p:cNvSpPr txBox="1">
            <a:spLocks noChangeArrowheads="1"/>
          </p:cNvSpPr>
          <p:nvPr/>
        </p:nvSpPr>
        <p:spPr bwMode="auto">
          <a:xfrm>
            <a:off x="360363" y="191135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13:10. </a:t>
            </a:r>
            <a:r>
              <a:rPr lang="en-US" altLang="en-US" sz="2000" b="1" i="1">
                <a:solidFill>
                  <a:srgbClr val="FFFF00"/>
                </a:solidFill>
                <a:latin typeface="Verdana" pitchFamily="34" charset="0"/>
              </a:rPr>
              <a:t>He that leadeth into captivity shall go into captivity: he that killeth with the sword must be killed with the sword. Here is the patience and the faith of the saints.</a:t>
            </a:r>
          </a:p>
        </p:txBody>
      </p:sp>
      <p:sp>
        <p:nvSpPr>
          <p:cNvPr id="12" name="TextBox 11"/>
          <p:cNvSpPr txBox="1">
            <a:spLocks noChangeArrowheads="1"/>
          </p:cNvSpPr>
          <p:nvPr/>
        </p:nvSpPr>
        <p:spPr bwMode="auto">
          <a:xfrm>
            <a:off x="357190" y="3999430"/>
            <a:ext cx="44053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Those who capture and execute men who refuse to worship the beast will themselves be slain - perhaps by the awful sword proceeding from the mouth of the coming conqueror </a:t>
            </a:r>
            <a:r>
              <a:rPr lang="en-US" altLang="en-US" sz="2000" b="1" i="1" dirty="0">
                <a:solidFill>
                  <a:srgbClr val="FFFF00"/>
                </a:solidFill>
                <a:latin typeface="Verdana" pitchFamily="34" charset="0"/>
              </a:rPr>
              <a:t>(Rev. 19:15).</a:t>
            </a:r>
          </a:p>
        </p:txBody>
      </p:sp>
      <p:sp>
        <p:nvSpPr>
          <p:cNvPr id="20" name="TextBox 19"/>
          <p:cNvSpPr txBox="1">
            <a:spLocks noChangeArrowheads="1"/>
          </p:cNvSpPr>
          <p:nvPr/>
        </p:nvSpPr>
        <p:spPr bwMode="auto">
          <a:xfrm>
            <a:off x="360363" y="3235325"/>
            <a:ext cx="87836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Lord graciously interjects here a word of encouragement to those saints who are being persecuted.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155" y="3943211"/>
            <a:ext cx="4204945" cy="2365281"/>
          </a:xfrm>
          <a:prstGeom prst="rect">
            <a:avLst/>
          </a:prstGeom>
        </p:spPr>
      </p:pic>
    </p:spTree>
    <p:extLst>
      <p:ext uri="{BB962C8B-B14F-4D97-AF65-F5344CB8AC3E}">
        <p14:creationId xmlns:p14="http://schemas.microsoft.com/office/powerpoint/2010/main" val="327857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xEl>
                                              <p:pRg st="0" end="0"/>
                                            </p:txEl>
                                          </p:spTgt>
                                        </p:tgtEl>
                                        <p:attrNameLst>
                                          <p:attrName>ppt_y</p:attrName>
                                        </p:attrNameLst>
                                      </p:cBhvr>
                                      <p:tavLst>
                                        <p:tav tm="0" fmla="#ppt_y+(sin(-2*pi*(1-$))*-#ppt_x+cos(-2*pi*(1-$))*(1-#ppt_y))*(1-$)">
                                          <p:val>
                                            <p:fltVal val="0"/>
                                          </p:val>
                                        </p:tav>
                                        <p:tav tm="100000">
                                          <p:val>
                                            <p:fltVal val="1"/>
                                          </p:val>
                                        </p:tav>
                                      </p:tavLst>
                                    </p:anim>
                                  </p:childTnLst>
                                </p:cTn>
                              </p:par>
                              <p:par>
                                <p:cTn id="19" presetID="6"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3971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62C0FA1-414E-4976-B6C3-A5CCD1ABD3C7}" type="slidenum">
              <a:rPr lang="en-US" altLang="en-US" sz="1000" b="1" smtClean="0">
                <a:solidFill>
                  <a:srgbClr val="FFFFFF"/>
                </a:solidFill>
                <a:latin typeface="Verdana" pitchFamily="34" charset="0"/>
              </a:rPr>
              <a:pPr eaLnBrk="1" hangingPunct="1">
                <a:spcBef>
                  <a:spcPct val="0"/>
                </a:spcBef>
                <a:buFontTx/>
                <a:buNone/>
              </a:pPr>
              <a:t>36</a:t>
            </a:fld>
            <a:endParaRPr lang="en-US" altLang="en-US" sz="1000" b="1" smtClean="0">
              <a:solidFill>
                <a:srgbClr val="FFFFFF"/>
              </a:solidFill>
              <a:latin typeface="Verdana" pitchFamily="34" charset="0"/>
            </a:endParaRPr>
          </a:p>
        </p:txBody>
      </p:sp>
      <p:cxnSp>
        <p:nvCxnSpPr>
          <p:cNvPr id="113971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3971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3971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3971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AD347A7-7185-488C-BF1B-0CFDD4198051}"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3971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Kingdom of Man</a:t>
            </a:r>
          </a:p>
        </p:txBody>
      </p:sp>
      <p:sp>
        <p:nvSpPr>
          <p:cNvPr id="113972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39721" name="TextBox 12"/>
          <p:cNvSpPr txBox="1">
            <a:spLocks noChangeArrowheads="1"/>
          </p:cNvSpPr>
          <p:nvPr/>
        </p:nvSpPr>
        <p:spPr bwMode="auto">
          <a:xfrm>
            <a:off x="360363" y="191135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13:10. </a:t>
            </a:r>
            <a:r>
              <a:rPr lang="en-US" altLang="en-US" sz="2000" b="1" i="1" dirty="0">
                <a:solidFill>
                  <a:srgbClr val="FFFF00"/>
                </a:solidFill>
                <a:latin typeface="Verdana" pitchFamily="34" charset="0"/>
              </a:rPr>
              <a:t>He that </a:t>
            </a:r>
            <a:r>
              <a:rPr lang="en-US" altLang="en-US" sz="2000" b="1" i="1" dirty="0" err="1">
                <a:solidFill>
                  <a:srgbClr val="FFFF00"/>
                </a:solidFill>
                <a:latin typeface="Verdana" pitchFamily="34" charset="0"/>
              </a:rPr>
              <a:t>leadeth</a:t>
            </a:r>
            <a:r>
              <a:rPr lang="en-US" altLang="en-US" sz="2000" b="1" i="1" dirty="0">
                <a:solidFill>
                  <a:srgbClr val="FFFF00"/>
                </a:solidFill>
                <a:latin typeface="Verdana" pitchFamily="34" charset="0"/>
              </a:rPr>
              <a:t> into captivity shall go into captivity: he that </a:t>
            </a:r>
            <a:r>
              <a:rPr lang="en-US" altLang="en-US" sz="2000" b="1" i="1" dirty="0" err="1">
                <a:solidFill>
                  <a:srgbClr val="FFFF00"/>
                </a:solidFill>
                <a:latin typeface="Verdana" pitchFamily="34" charset="0"/>
              </a:rPr>
              <a:t>killeth</a:t>
            </a:r>
            <a:r>
              <a:rPr lang="en-US" altLang="en-US" sz="2000" b="1" i="1" dirty="0">
                <a:solidFill>
                  <a:srgbClr val="FFFF00"/>
                </a:solidFill>
                <a:latin typeface="Verdana" pitchFamily="34" charset="0"/>
              </a:rPr>
              <a:t> with the sword must be killed with the sword. </a:t>
            </a:r>
            <a:r>
              <a:rPr lang="en-US" altLang="en-US" sz="2000" b="1" i="1" u="sng" dirty="0">
                <a:solidFill>
                  <a:srgbClr val="FFFF00"/>
                </a:solidFill>
                <a:latin typeface="Verdana" pitchFamily="34" charset="0"/>
              </a:rPr>
              <a:t>Here</a:t>
            </a:r>
            <a:r>
              <a:rPr lang="en-US" altLang="en-US" sz="2000" b="1" i="1" dirty="0">
                <a:solidFill>
                  <a:srgbClr val="FFFF00"/>
                </a:solidFill>
                <a:latin typeface="Verdana" pitchFamily="34" charset="0"/>
              </a:rPr>
              <a:t> is the patience and the faith of the saints</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5" name="TextBox 14"/>
          <p:cNvSpPr txBox="1">
            <a:spLocks noChangeArrowheads="1"/>
          </p:cNvSpPr>
          <p:nvPr/>
        </p:nvSpPr>
        <p:spPr bwMode="auto">
          <a:xfrm>
            <a:off x="357188" y="3395853"/>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this promise and confidence which will help to sustain the saints through such a bitter time of persecution </a:t>
            </a:r>
            <a:r>
              <a:rPr lang="en-US" altLang="en-US" sz="2000" b="1" i="1" dirty="0">
                <a:solidFill>
                  <a:srgbClr val="FFFF00"/>
                </a:solidFill>
                <a:latin typeface="Verdana" pitchFamily="34" charset="0"/>
              </a:rPr>
              <a:t>(Heb. 12:2).</a:t>
            </a:r>
          </a:p>
        </p:txBody>
      </p:sp>
      <p:sp>
        <p:nvSpPr>
          <p:cNvPr id="18" name="TextBox 17"/>
          <p:cNvSpPr txBox="1">
            <a:spLocks noChangeArrowheads="1"/>
          </p:cNvSpPr>
          <p:nvPr/>
        </p:nvSpPr>
        <p:spPr bwMode="auto">
          <a:xfrm>
            <a:off x="370681" y="4635168"/>
            <a:ext cx="8783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emphatic “Here!” would urge us to realize that the awful stress of these final days will dwarf anything endured by believers in former days.  Here patience and faith are defined.</a:t>
            </a:r>
          </a:p>
        </p:txBody>
      </p:sp>
    </p:spTree>
    <p:extLst>
      <p:ext uri="{BB962C8B-B14F-4D97-AF65-F5344CB8AC3E}">
        <p14:creationId xmlns:p14="http://schemas.microsoft.com/office/powerpoint/2010/main" val="2745244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07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3465C5C-A6A8-4BE7-AC25-08AF5A0E70A1}" type="slidenum">
              <a:rPr lang="en-US" altLang="en-US" sz="1000" b="1" smtClean="0">
                <a:solidFill>
                  <a:srgbClr val="FFFFFF"/>
                </a:solidFill>
                <a:latin typeface="Verdana" pitchFamily="34" charset="0"/>
              </a:rPr>
              <a:pPr eaLnBrk="1" hangingPunct="1">
                <a:spcBef>
                  <a:spcPct val="0"/>
                </a:spcBef>
                <a:buFontTx/>
                <a:buNone/>
              </a:pPr>
              <a:t>37</a:t>
            </a:fld>
            <a:endParaRPr lang="en-US" altLang="en-US" sz="1000" b="1" smtClean="0">
              <a:solidFill>
                <a:srgbClr val="FFFFFF"/>
              </a:solidFill>
              <a:latin typeface="Verdana" pitchFamily="34" charset="0"/>
            </a:endParaRPr>
          </a:p>
        </p:txBody>
      </p:sp>
      <p:cxnSp>
        <p:nvCxnSpPr>
          <p:cNvPr id="114073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074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074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074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079D519-2A6E-48CD-BB50-97324E14BDD8}"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074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074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20" name="TextBox 19"/>
          <p:cNvSpPr txBox="1">
            <a:spLocks noChangeArrowheads="1"/>
          </p:cNvSpPr>
          <p:nvPr/>
        </p:nvSpPr>
        <p:spPr bwMode="auto">
          <a:xfrm>
            <a:off x="360362" y="2232773"/>
            <a:ext cx="87836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The sign of the dragon and the beast now veers to the third member of the infernal trinity.  Although he is not identified by this name here, he is three times later in Revelation called “the false prophet,” and is directly associated with the beast and the dragon </a:t>
            </a:r>
            <a:r>
              <a:rPr lang="en-US" altLang="en-US" sz="2000" b="1" i="1" dirty="0">
                <a:solidFill>
                  <a:srgbClr val="FFFF00"/>
                </a:solidFill>
                <a:latin typeface="Verdana" pitchFamily="34" charset="0"/>
              </a:rPr>
              <a:t>(Revelation 16:13; 19:20; 20:10)</a:t>
            </a:r>
          </a:p>
        </p:txBody>
      </p:sp>
      <p:sp>
        <p:nvSpPr>
          <p:cNvPr id="1140747" name="TextBox 13"/>
          <p:cNvSpPr txBox="1">
            <a:spLocks noChangeArrowheads="1"/>
          </p:cNvSpPr>
          <p:nvPr/>
        </p:nvSpPr>
        <p:spPr bwMode="auto">
          <a:xfrm>
            <a:off x="360363" y="1755670"/>
            <a:ext cx="8783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400" b="1" i="1" dirty="0">
                <a:solidFill>
                  <a:srgbClr val="FFFFFF"/>
                </a:solidFill>
                <a:latin typeface="Verdana" pitchFamily="34" charset="0"/>
              </a:rPr>
              <a:t>Introduction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967" y="3863989"/>
            <a:ext cx="4251065" cy="290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631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07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3465C5C-A6A8-4BE7-AC25-08AF5A0E70A1}" type="slidenum">
              <a:rPr lang="en-US" altLang="en-US" sz="1000" b="1" smtClean="0">
                <a:solidFill>
                  <a:srgbClr val="FFFFFF"/>
                </a:solidFill>
                <a:latin typeface="Verdana" pitchFamily="34" charset="0"/>
              </a:rPr>
              <a:pPr eaLnBrk="1" hangingPunct="1">
                <a:spcBef>
                  <a:spcPct val="0"/>
                </a:spcBef>
                <a:buFontTx/>
                <a:buNone/>
              </a:pPr>
              <a:t>38</a:t>
            </a:fld>
            <a:endParaRPr lang="en-US" altLang="en-US" sz="1000" b="1" smtClean="0">
              <a:solidFill>
                <a:srgbClr val="FFFFFF"/>
              </a:solidFill>
              <a:latin typeface="Verdana" pitchFamily="34" charset="0"/>
            </a:endParaRPr>
          </a:p>
        </p:txBody>
      </p:sp>
      <p:cxnSp>
        <p:nvCxnSpPr>
          <p:cNvPr id="114073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074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074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074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079D519-2A6E-48CD-BB50-97324E14BDD8}"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074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074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3" name="TextBox 12"/>
          <p:cNvSpPr txBox="1">
            <a:spLocks noChangeArrowheads="1"/>
          </p:cNvSpPr>
          <p:nvPr/>
        </p:nvSpPr>
        <p:spPr bwMode="auto">
          <a:xfrm>
            <a:off x="371475" y="2033421"/>
            <a:ext cx="85915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13:11. </a:t>
            </a:r>
            <a:r>
              <a:rPr lang="en-US" altLang="en-US" sz="2000" b="1" i="1" dirty="0">
                <a:solidFill>
                  <a:srgbClr val="FFFF00"/>
                </a:solidFill>
                <a:latin typeface="Verdana" pitchFamily="34" charset="0"/>
              </a:rPr>
              <a:t>And I beheld another beast coming up out of the earth; and he had two horns like a lamb, and he </a:t>
            </a:r>
            <a:r>
              <a:rPr lang="en-US" altLang="en-US" sz="2000" b="1" i="1" dirty="0" err="1">
                <a:solidFill>
                  <a:srgbClr val="FFFF00"/>
                </a:solidFill>
                <a:latin typeface="Verdana" pitchFamily="34" charset="0"/>
              </a:rPr>
              <a:t>spake</a:t>
            </a:r>
            <a:r>
              <a:rPr lang="en-US" altLang="en-US" sz="2000" b="1" i="1" dirty="0">
                <a:solidFill>
                  <a:srgbClr val="FFFF00"/>
                </a:solidFill>
                <a:latin typeface="Verdana" pitchFamily="34" charset="0"/>
              </a:rPr>
              <a:t> as a dragon.</a:t>
            </a:r>
          </a:p>
        </p:txBody>
      </p:sp>
      <p:sp>
        <p:nvSpPr>
          <p:cNvPr id="16" name="TextBox 15"/>
          <p:cNvSpPr txBox="1">
            <a:spLocks noChangeArrowheads="1"/>
          </p:cNvSpPr>
          <p:nvPr/>
        </p:nvSpPr>
        <p:spPr bwMode="auto">
          <a:xfrm>
            <a:off x="419101" y="3203078"/>
            <a:ext cx="48489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John sees another beast arising from the earth, instead of from the sea like the first beast.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037" y="2916082"/>
            <a:ext cx="3358454" cy="3654140"/>
          </a:xfrm>
          <a:prstGeom prst="rect">
            <a:avLst/>
          </a:prstGeom>
        </p:spPr>
      </p:pic>
    </p:spTree>
    <p:extLst>
      <p:ext uri="{BB962C8B-B14F-4D97-AF65-F5344CB8AC3E}">
        <p14:creationId xmlns:p14="http://schemas.microsoft.com/office/powerpoint/2010/main" val="3014113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17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81ADD62-F3BC-45C7-9ED0-9E042E06840F}" type="slidenum">
              <a:rPr lang="en-US" altLang="en-US" sz="1000" b="1" smtClean="0">
                <a:solidFill>
                  <a:srgbClr val="FFFFFF"/>
                </a:solidFill>
                <a:latin typeface="Verdana" pitchFamily="34" charset="0"/>
              </a:rPr>
              <a:pPr eaLnBrk="1" hangingPunct="1">
                <a:spcBef>
                  <a:spcPct val="0"/>
                </a:spcBef>
                <a:buFontTx/>
                <a:buNone/>
              </a:pPr>
              <a:t>39</a:t>
            </a:fld>
            <a:endParaRPr lang="en-US" altLang="en-US" sz="1000" b="1" smtClean="0">
              <a:solidFill>
                <a:srgbClr val="FFFFFF"/>
              </a:solidFill>
              <a:latin typeface="Verdana" pitchFamily="34" charset="0"/>
            </a:endParaRPr>
          </a:p>
        </p:txBody>
      </p:sp>
      <p:cxnSp>
        <p:nvCxnSpPr>
          <p:cNvPr id="114176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176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176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176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0E8F4F3-33CB-4B51-823C-336C64808347}"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176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176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1769" name="TextBox 12"/>
          <p:cNvSpPr txBox="1">
            <a:spLocks noChangeArrowheads="1"/>
          </p:cNvSpPr>
          <p:nvPr/>
        </p:nvSpPr>
        <p:spPr bwMode="auto">
          <a:xfrm>
            <a:off x="360363" y="2038350"/>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13:11. </a:t>
            </a:r>
            <a:r>
              <a:rPr lang="en-US" altLang="en-US" sz="2000" b="1" i="1">
                <a:solidFill>
                  <a:srgbClr val="FFFF00"/>
                </a:solidFill>
                <a:latin typeface="Verdana" pitchFamily="34" charset="0"/>
              </a:rPr>
              <a:t>And I beheld another beast coming up out of the earth; and he had two horns like a lamb, and he spake as a dragon.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6" name="TextBox 15"/>
          <p:cNvSpPr txBox="1">
            <a:spLocks noChangeArrowheads="1"/>
          </p:cNvSpPr>
          <p:nvPr/>
        </p:nvSpPr>
        <p:spPr bwMode="auto">
          <a:xfrm>
            <a:off x="647700" y="3897313"/>
            <a:ext cx="83994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a:solidFill>
                  <a:srgbClr val="FFFFFF"/>
                </a:solidFill>
                <a:latin typeface="Verdana" pitchFamily="34" charset="0"/>
              </a:rPr>
              <a:t> The first beast comes from one of the Mediterranean kingdoms (</a:t>
            </a:r>
            <a:r>
              <a:rPr lang="en-US" altLang="en-US" sz="2000" b="1">
                <a:solidFill>
                  <a:srgbClr val="FFFF00"/>
                </a:solidFill>
                <a:latin typeface="Verdana" pitchFamily="34" charset="0"/>
              </a:rPr>
              <a:t>Daniel 9:27 </a:t>
            </a:r>
            <a:r>
              <a:rPr lang="en-US" altLang="en-US" sz="2000" b="1">
                <a:solidFill>
                  <a:srgbClr val="FFFFFF"/>
                </a:solidFill>
                <a:latin typeface="Verdana" pitchFamily="34" charset="0"/>
              </a:rPr>
              <a:t>suggests that he comes from the people of the ancient Roman empire.)</a:t>
            </a:r>
          </a:p>
        </p:txBody>
      </p:sp>
      <p:sp>
        <p:nvSpPr>
          <p:cNvPr id="15" name="TextBox 14"/>
          <p:cNvSpPr txBox="1">
            <a:spLocks noChangeArrowheads="1"/>
          </p:cNvSpPr>
          <p:nvPr/>
        </p:nvSpPr>
        <p:spPr bwMode="auto">
          <a:xfrm>
            <a:off x="647700" y="4979988"/>
            <a:ext cx="8399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 second beast must come from somewhere in the great land masses outside the Mediterranean nations.</a:t>
            </a:r>
          </a:p>
        </p:txBody>
      </p:sp>
      <p:sp>
        <p:nvSpPr>
          <p:cNvPr id="21" name="TextBox 20"/>
          <p:cNvSpPr txBox="1">
            <a:spLocks noChangeArrowheads="1"/>
          </p:cNvSpPr>
          <p:nvPr/>
        </p:nvSpPr>
        <p:spPr bwMode="auto">
          <a:xfrm>
            <a:off x="360363" y="3176588"/>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Since the first beast is a man, so is the second, but their backgrounds are different.</a:t>
            </a:r>
          </a:p>
        </p:txBody>
      </p:sp>
    </p:spTree>
    <p:extLst>
      <p:ext uri="{BB962C8B-B14F-4D97-AF65-F5344CB8AC3E}">
        <p14:creationId xmlns:p14="http://schemas.microsoft.com/office/powerpoint/2010/main" val="1093384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309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4CF4D99-3D30-4308-8D2F-45AB266C6C24}" type="slidenum">
              <a:rPr lang="en-US" altLang="en-US" sz="1000" b="1" smtClean="0">
                <a:solidFill>
                  <a:srgbClr val="FFFFFF"/>
                </a:solidFill>
                <a:latin typeface="Verdana" pitchFamily="34" charset="0"/>
              </a:rPr>
              <a:pPr eaLnBrk="1" hangingPunct="1">
                <a:spcBef>
                  <a:spcPct val="0"/>
                </a:spcBef>
                <a:buFontTx/>
                <a:buNone/>
              </a:pPr>
              <a:t>4</a:t>
            </a:fld>
            <a:endParaRPr lang="en-US" altLang="en-US" sz="1000" b="1" smtClean="0">
              <a:solidFill>
                <a:srgbClr val="FFFFFF"/>
              </a:solidFill>
              <a:latin typeface="Verdana" pitchFamily="34" charset="0"/>
            </a:endParaRPr>
          </a:p>
        </p:txBody>
      </p:sp>
      <p:cxnSp>
        <p:nvCxnSpPr>
          <p:cNvPr id="111309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309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309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309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11095CB-4B81-48D3-80CA-6B1F812B45B0}"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3096" name="TextBox 18"/>
          <p:cNvSpPr txBox="1">
            <a:spLocks noChangeArrowheads="1"/>
          </p:cNvSpPr>
          <p:nvPr/>
        </p:nvSpPr>
        <p:spPr bwMode="auto">
          <a:xfrm>
            <a:off x="639763" y="1031081"/>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Unholy Trinity</a:t>
            </a:r>
          </a:p>
        </p:txBody>
      </p:sp>
      <p:sp>
        <p:nvSpPr>
          <p:cNvPr id="13" name="TextBox 12"/>
          <p:cNvSpPr txBox="1">
            <a:spLocks noChangeArrowheads="1"/>
          </p:cNvSpPr>
          <p:nvPr/>
        </p:nvSpPr>
        <p:spPr bwMode="auto">
          <a:xfrm>
            <a:off x="363538" y="2547938"/>
            <a:ext cx="85915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This is another key chapter of the Revelation, describing the rise of two ungodly men who will play two extremely important roles in the climactic events of the end-times. </a:t>
            </a:r>
          </a:p>
        </p:txBody>
      </p:sp>
      <p:sp>
        <p:nvSpPr>
          <p:cNvPr id="16" name="TextBox 15"/>
          <p:cNvSpPr txBox="1">
            <a:spLocks noChangeArrowheads="1"/>
          </p:cNvSpPr>
          <p:nvPr/>
        </p:nvSpPr>
        <p:spPr bwMode="auto">
          <a:xfrm>
            <a:off x="363537" y="1925638"/>
            <a:ext cx="8638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800" b="1" i="1" dirty="0" smtClean="0">
                <a:solidFill>
                  <a:srgbClr val="FFFFFF"/>
                </a:solidFill>
                <a:latin typeface="Verdana" pitchFamily="34" charset="0"/>
              </a:rPr>
              <a:t>Introduction (</a:t>
            </a:r>
            <a:r>
              <a:rPr lang="en-US" altLang="en-US" sz="2800" b="1" i="1" dirty="0">
                <a:solidFill>
                  <a:srgbClr val="FFFFFF"/>
                </a:solidFill>
                <a:latin typeface="Verdana" pitchFamily="34" charset="0"/>
              </a:rPr>
              <a:t>Cont’d</a:t>
            </a:r>
            <a:r>
              <a:rPr lang="en-US" altLang="en-US" sz="2800" b="1" i="1" dirty="0" smtClean="0">
                <a:solidFill>
                  <a:srgbClr val="FFFFFF"/>
                </a:solidFill>
                <a:latin typeface="Verdana" pitchFamily="34" charset="0"/>
              </a:rPr>
              <a:t>)</a:t>
            </a:r>
            <a:endParaRPr lang="en-US" altLang="en-US" sz="2800" b="1" i="1" dirty="0">
              <a:solidFill>
                <a:srgbClr val="FFFFFF"/>
              </a:solidFill>
              <a:latin typeface="Verdana" pitchFamily="34" charset="0"/>
            </a:endParaRPr>
          </a:p>
        </p:txBody>
      </p:sp>
      <p:sp>
        <p:nvSpPr>
          <p:cNvPr id="14" name="TextBox 13"/>
          <p:cNvSpPr txBox="1">
            <a:spLocks noChangeArrowheads="1"/>
          </p:cNvSpPr>
          <p:nvPr/>
        </p:nvSpPr>
        <p:spPr bwMode="auto">
          <a:xfrm>
            <a:off x="363538" y="5219700"/>
            <a:ext cx="86852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 dragon, the beast, and the false prophet seem almost intentionally to be counterfeiting the Father, The Son, and Holy Spirit, respectively.</a:t>
            </a:r>
            <a:endParaRPr lang="en-US" altLang="en-US" sz="2000" b="1" i="1">
              <a:solidFill>
                <a:srgbClr val="FFFF00"/>
              </a:solidFill>
              <a:latin typeface="Verdana" pitchFamily="34" charset="0"/>
            </a:endParaRPr>
          </a:p>
        </p:txBody>
      </p:sp>
      <p:sp>
        <p:nvSpPr>
          <p:cNvPr id="12" name="TextBox 11"/>
          <p:cNvSpPr txBox="1">
            <a:spLocks noChangeArrowheads="1"/>
          </p:cNvSpPr>
          <p:nvPr/>
        </p:nvSpPr>
        <p:spPr bwMode="auto">
          <a:xfrm>
            <a:off x="363538" y="3868738"/>
            <a:ext cx="8685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They are both called “beasts” in this chapter, though later this second is also called the “the false prophet.”</a:t>
            </a:r>
            <a:endParaRPr lang="en-US" altLang="en-US" sz="2000" b="1" i="1">
              <a:solidFill>
                <a:srgbClr val="FFFF00"/>
              </a:solidFill>
              <a:latin typeface="Verdana" pitchFamily="34" charset="0"/>
            </a:endParaRPr>
          </a:p>
        </p:txBody>
      </p:sp>
      <p:sp>
        <p:nvSpPr>
          <p:cNvPr id="20" name="TextBox 19"/>
          <p:cNvSpPr txBox="1">
            <a:spLocks noChangeArrowheads="1"/>
          </p:cNvSpPr>
          <p:nvPr/>
        </p:nvSpPr>
        <p:spPr bwMode="auto">
          <a:xfrm>
            <a:off x="363538" y="4529138"/>
            <a:ext cx="8685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Both receive their brilliance and power from Satan, the old dragon.</a:t>
            </a:r>
            <a:endParaRPr lang="en-US" altLang="en-US" sz="2000" b="1" i="1">
              <a:solidFill>
                <a:srgbClr val="FFFF00"/>
              </a:solidFill>
              <a:latin typeface="Verdana" pitchFamily="34" charset="0"/>
            </a:endParaRPr>
          </a:p>
        </p:txBody>
      </p:sp>
    </p:spTree>
    <p:extLst>
      <p:ext uri="{BB962C8B-B14F-4D97-AF65-F5344CB8AC3E}">
        <p14:creationId xmlns:p14="http://schemas.microsoft.com/office/powerpoint/2010/main" val="1816051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p:cTn id="1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900" decel="100000" fill="hold"/>
                                        <p:tgtEl>
                                          <p:spTgt spid="2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2"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2786" name="Slide Number Placeholder 3"/>
          <p:cNvSpPr>
            <a:spLocks noGrp="1"/>
          </p:cNvSpPr>
          <p:nvPr>
            <p:ph type="sldNum" sz="quarter" idx="12"/>
          </p:nvPr>
        </p:nvSpPr>
        <p:spPr bwMode="auto">
          <a:xfrm>
            <a:off x="6542088"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62FB14F-C93A-4758-BD26-507BD35F6866}" type="slidenum">
              <a:rPr lang="en-US" altLang="en-US" sz="1000" b="1" smtClean="0">
                <a:solidFill>
                  <a:srgbClr val="FFFFFF"/>
                </a:solidFill>
                <a:latin typeface="Verdana" pitchFamily="34" charset="0"/>
              </a:rPr>
              <a:pPr eaLnBrk="1" hangingPunct="1">
                <a:spcBef>
                  <a:spcPct val="0"/>
                </a:spcBef>
                <a:buFontTx/>
                <a:buNone/>
              </a:pPr>
              <a:t>40</a:t>
            </a:fld>
            <a:endParaRPr lang="en-US" altLang="en-US" sz="1000" b="1" smtClean="0">
              <a:solidFill>
                <a:srgbClr val="FFFFFF"/>
              </a:solidFill>
              <a:latin typeface="Verdana" pitchFamily="34" charset="0"/>
            </a:endParaRPr>
          </a:p>
        </p:txBody>
      </p:sp>
      <p:cxnSp>
        <p:nvCxnSpPr>
          <p:cNvPr id="114278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278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278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279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B39CE99-8C8E-4E68-A8A8-7C039F5D3E9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2791" name="TextBox 16"/>
          <p:cNvSpPr txBox="1">
            <a:spLocks noChangeArrowheads="1"/>
          </p:cNvSpPr>
          <p:nvPr/>
        </p:nvSpPr>
        <p:spPr bwMode="auto">
          <a:xfrm>
            <a:off x="636588" y="1233535"/>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False Prophet</a:t>
            </a:r>
          </a:p>
        </p:txBody>
      </p:sp>
      <p:sp>
        <p:nvSpPr>
          <p:cNvPr id="114279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2793" name="TextBox 12"/>
          <p:cNvSpPr txBox="1">
            <a:spLocks noChangeArrowheads="1"/>
          </p:cNvSpPr>
          <p:nvPr/>
        </p:nvSpPr>
        <p:spPr bwMode="auto">
          <a:xfrm>
            <a:off x="360363" y="1757410"/>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13:11. </a:t>
            </a:r>
            <a:r>
              <a:rPr lang="en-US" altLang="en-US" sz="2000" b="1" i="1" dirty="0">
                <a:solidFill>
                  <a:srgbClr val="FFFF00"/>
                </a:solidFill>
                <a:latin typeface="Verdana" pitchFamily="34" charset="0"/>
              </a:rPr>
              <a:t>And I beheld another beast coming up out of the earth; and he had two horns like a lamb, and he </a:t>
            </a:r>
            <a:r>
              <a:rPr lang="en-US" altLang="en-US" sz="2000" b="1" i="1" dirty="0" err="1">
                <a:solidFill>
                  <a:srgbClr val="FFFF00"/>
                </a:solidFill>
                <a:latin typeface="Verdana" pitchFamily="34" charset="0"/>
              </a:rPr>
              <a:t>spake</a:t>
            </a:r>
            <a:r>
              <a:rPr lang="en-US" altLang="en-US" sz="2000" b="1" i="1" dirty="0">
                <a:solidFill>
                  <a:srgbClr val="FFFF00"/>
                </a:solidFill>
                <a:latin typeface="Verdana" pitchFamily="34" charset="0"/>
              </a:rPr>
              <a:t> as a dragon.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5" name="TextBox 14"/>
          <p:cNvSpPr txBox="1">
            <a:spLocks noChangeArrowheads="1"/>
          </p:cNvSpPr>
          <p:nvPr/>
        </p:nvSpPr>
        <p:spPr bwMode="auto">
          <a:xfrm>
            <a:off x="360363" y="4166097"/>
            <a:ext cx="50441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 will originally counterfeit the gentle character of Christ (“two horns like a lamb”), but his “inspired” words will be those of Satan, the old dragon.  First they will be sweetly deceptive words, soon they will become deadly, tyrannical, dragon words.</a:t>
            </a:r>
          </a:p>
        </p:txBody>
      </p:sp>
      <p:sp>
        <p:nvSpPr>
          <p:cNvPr id="21" name="TextBox 20"/>
          <p:cNvSpPr txBox="1">
            <a:spLocks noChangeArrowheads="1"/>
          </p:cNvSpPr>
          <p:nvPr/>
        </p:nvSpPr>
        <p:spPr bwMode="auto">
          <a:xfrm>
            <a:off x="360363" y="2838308"/>
            <a:ext cx="8686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Since he is later called the false prophet, he apparently first comes to world attention as a miracle-working religious leader and possibly he is the leader of the world religious system as it will culminate in the last days.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513" y="4166097"/>
            <a:ext cx="3642650" cy="2554545"/>
          </a:xfrm>
          <a:prstGeom prst="rect">
            <a:avLst/>
          </a:prstGeom>
        </p:spPr>
      </p:pic>
    </p:spTree>
    <p:extLst>
      <p:ext uri="{BB962C8B-B14F-4D97-AF65-F5344CB8AC3E}">
        <p14:creationId xmlns:p14="http://schemas.microsoft.com/office/powerpoint/2010/main" val="3705643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edge">
                                      <p:cBhvr>
                                        <p:cTn id="12" dur="2000"/>
                                        <p:tgtEl>
                                          <p:spTgt spid="1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38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0F008D2-2F7B-456A-8FF0-367760E0C99E}" type="slidenum">
              <a:rPr lang="en-US" altLang="en-US" sz="1000" b="1" smtClean="0">
                <a:solidFill>
                  <a:srgbClr val="FFFFFF"/>
                </a:solidFill>
                <a:latin typeface="Verdana" pitchFamily="34" charset="0"/>
              </a:rPr>
              <a:pPr eaLnBrk="1" hangingPunct="1">
                <a:spcBef>
                  <a:spcPct val="0"/>
                </a:spcBef>
                <a:buFontTx/>
                <a:buNone/>
              </a:pPr>
              <a:t>41</a:t>
            </a:fld>
            <a:endParaRPr lang="en-US" altLang="en-US" sz="1000" b="1" smtClean="0">
              <a:solidFill>
                <a:srgbClr val="FFFFFF"/>
              </a:solidFill>
              <a:latin typeface="Verdana" pitchFamily="34" charset="0"/>
            </a:endParaRPr>
          </a:p>
        </p:txBody>
      </p:sp>
      <p:cxnSp>
        <p:nvCxnSpPr>
          <p:cNvPr id="114381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381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381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381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D317155-409C-42FD-88B0-1AF9F64D4385}"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381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381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3817" name="TextBox 12"/>
          <p:cNvSpPr txBox="1">
            <a:spLocks noChangeArrowheads="1"/>
          </p:cNvSpPr>
          <p:nvPr/>
        </p:nvSpPr>
        <p:spPr bwMode="auto">
          <a:xfrm>
            <a:off x="360363" y="203835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13:12. </a:t>
            </a:r>
            <a:r>
              <a:rPr lang="en-US" altLang="en-US" sz="2000" b="1" i="1" dirty="0">
                <a:solidFill>
                  <a:srgbClr val="FFFF00"/>
                </a:solidFill>
                <a:latin typeface="Verdana" pitchFamily="34" charset="0"/>
              </a:rPr>
              <a:t>And he </a:t>
            </a:r>
            <a:r>
              <a:rPr lang="en-US" altLang="en-US" sz="2000" b="1" i="1" dirty="0" err="1">
                <a:solidFill>
                  <a:srgbClr val="FFFF00"/>
                </a:solidFill>
                <a:latin typeface="Verdana" pitchFamily="34" charset="0"/>
              </a:rPr>
              <a:t>exerciseth</a:t>
            </a:r>
            <a:r>
              <a:rPr lang="en-US" altLang="en-US" sz="2000" b="1" i="1" dirty="0">
                <a:solidFill>
                  <a:srgbClr val="FFFF00"/>
                </a:solidFill>
                <a:latin typeface="Verdana" pitchFamily="34" charset="0"/>
              </a:rPr>
              <a:t> all the power of the first beast before him, and </a:t>
            </a:r>
            <a:r>
              <a:rPr lang="en-US" altLang="en-US" sz="2000" b="1" i="1" dirty="0" err="1">
                <a:solidFill>
                  <a:srgbClr val="FFFF00"/>
                </a:solidFill>
                <a:latin typeface="Verdana" pitchFamily="34" charset="0"/>
              </a:rPr>
              <a:t>causeth</a:t>
            </a:r>
            <a:r>
              <a:rPr lang="en-US" altLang="en-US" sz="2000" b="1" i="1" dirty="0">
                <a:solidFill>
                  <a:srgbClr val="FFFF00"/>
                </a:solidFill>
                <a:latin typeface="Verdana" pitchFamily="34" charset="0"/>
              </a:rPr>
              <a:t> the earth and them which dwell therein to worship the first beast, whose deadly wound was healed. </a:t>
            </a:r>
          </a:p>
        </p:txBody>
      </p:sp>
      <p:sp>
        <p:nvSpPr>
          <p:cNvPr id="21" name="TextBox 20"/>
          <p:cNvSpPr txBox="1">
            <a:spLocks noChangeArrowheads="1"/>
          </p:cNvSpPr>
          <p:nvPr/>
        </p:nvSpPr>
        <p:spPr bwMode="auto">
          <a:xfrm>
            <a:off x="360363" y="3378200"/>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two Satan-empowered men become allies, probably at some time before the actual onset of the tribulation period.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687" y="4144856"/>
            <a:ext cx="4001625" cy="2713144"/>
          </a:xfrm>
          <a:prstGeom prst="rect">
            <a:avLst/>
          </a:prstGeom>
        </p:spPr>
      </p:pic>
    </p:spTree>
    <p:extLst>
      <p:ext uri="{BB962C8B-B14F-4D97-AF65-F5344CB8AC3E}">
        <p14:creationId xmlns:p14="http://schemas.microsoft.com/office/powerpoint/2010/main" val="3183963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38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0F008D2-2F7B-456A-8FF0-367760E0C99E}" type="slidenum">
              <a:rPr lang="en-US" altLang="en-US" sz="1000" b="1" smtClean="0">
                <a:solidFill>
                  <a:srgbClr val="FFFFFF"/>
                </a:solidFill>
                <a:latin typeface="Verdana" pitchFamily="34" charset="0"/>
              </a:rPr>
              <a:pPr eaLnBrk="1" hangingPunct="1">
                <a:spcBef>
                  <a:spcPct val="0"/>
                </a:spcBef>
                <a:buFontTx/>
                <a:buNone/>
              </a:pPr>
              <a:t>42</a:t>
            </a:fld>
            <a:endParaRPr lang="en-US" altLang="en-US" sz="1000" b="1" smtClean="0">
              <a:solidFill>
                <a:srgbClr val="FFFFFF"/>
              </a:solidFill>
              <a:latin typeface="Verdana" pitchFamily="34" charset="0"/>
            </a:endParaRPr>
          </a:p>
        </p:txBody>
      </p:sp>
      <p:cxnSp>
        <p:nvCxnSpPr>
          <p:cNvPr id="114381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381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381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381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D317155-409C-42FD-88B0-1AF9F64D4385}"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381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381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3817" name="TextBox 12"/>
          <p:cNvSpPr txBox="1">
            <a:spLocks noChangeArrowheads="1"/>
          </p:cNvSpPr>
          <p:nvPr/>
        </p:nvSpPr>
        <p:spPr bwMode="auto">
          <a:xfrm>
            <a:off x="360363" y="203835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13:12. </a:t>
            </a:r>
            <a:r>
              <a:rPr lang="en-US" altLang="en-US" sz="2000" b="1" i="1" dirty="0">
                <a:solidFill>
                  <a:srgbClr val="FFFF00"/>
                </a:solidFill>
                <a:latin typeface="Verdana" pitchFamily="34" charset="0"/>
              </a:rPr>
              <a:t>And he </a:t>
            </a:r>
            <a:r>
              <a:rPr lang="en-US" altLang="en-US" sz="2000" b="1" i="1" dirty="0" err="1">
                <a:solidFill>
                  <a:srgbClr val="FFFF00"/>
                </a:solidFill>
                <a:latin typeface="Verdana" pitchFamily="34" charset="0"/>
              </a:rPr>
              <a:t>exerciseth</a:t>
            </a:r>
            <a:r>
              <a:rPr lang="en-US" altLang="en-US" sz="2000" b="1" i="1" dirty="0">
                <a:solidFill>
                  <a:srgbClr val="FFFF00"/>
                </a:solidFill>
                <a:latin typeface="Verdana" pitchFamily="34" charset="0"/>
              </a:rPr>
              <a:t> all the power of the first beast before him, and </a:t>
            </a:r>
            <a:r>
              <a:rPr lang="en-US" altLang="en-US" sz="2000" b="1" i="1" dirty="0" err="1">
                <a:solidFill>
                  <a:srgbClr val="FFFF00"/>
                </a:solidFill>
                <a:latin typeface="Verdana" pitchFamily="34" charset="0"/>
              </a:rPr>
              <a:t>causeth</a:t>
            </a:r>
            <a:r>
              <a:rPr lang="en-US" altLang="en-US" sz="2000" b="1" i="1" dirty="0">
                <a:solidFill>
                  <a:srgbClr val="FFFF00"/>
                </a:solidFill>
                <a:latin typeface="Verdana" pitchFamily="34" charset="0"/>
              </a:rPr>
              <a:t> the earth and them which dwell therein to worship the first beast, whose deadly wound was healed. </a:t>
            </a:r>
            <a:r>
              <a:rPr lang="en-US" altLang="en-US" sz="2000" b="1" i="1" dirty="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5" name="TextBox 14"/>
          <p:cNvSpPr txBox="1">
            <a:spLocks noChangeArrowheads="1"/>
          </p:cNvSpPr>
          <p:nvPr/>
        </p:nvSpPr>
        <p:spPr bwMode="auto">
          <a:xfrm>
            <a:off x="360363" y="3378958"/>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By the time the political power of the first beast is reaching its zenith, the religious union of world religions is also being concentrated under control of the second beast.</a:t>
            </a:r>
          </a:p>
        </p:txBody>
      </p:sp>
      <p:sp>
        <p:nvSpPr>
          <p:cNvPr id="18" name="TextBox 17"/>
          <p:cNvSpPr txBox="1">
            <a:spLocks noChangeArrowheads="1"/>
          </p:cNvSpPr>
          <p:nvPr/>
        </p:nvSpPr>
        <p:spPr bwMode="auto">
          <a:xfrm>
            <a:off x="374650" y="4553883"/>
            <a:ext cx="868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With his worldwide reputation as a miracle-working prophet already established, he will see that the remarkable pseudo-resurrection of the beast is widely publicized and idolized around the world to persuade people to acknowledge him as divine and deserving of worship.</a:t>
            </a:r>
          </a:p>
        </p:txBody>
      </p:sp>
    </p:spTree>
    <p:extLst>
      <p:ext uri="{BB962C8B-B14F-4D97-AF65-F5344CB8AC3E}">
        <p14:creationId xmlns:p14="http://schemas.microsoft.com/office/powerpoint/2010/main" val="1182947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48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4F68EB-2275-464F-AF38-EC4F81125A48}" type="slidenum">
              <a:rPr lang="en-US" altLang="en-US" sz="1000" b="1" smtClean="0">
                <a:solidFill>
                  <a:srgbClr val="FFFFFF"/>
                </a:solidFill>
                <a:latin typeface="Verdana" pitchFamily="34" charset="0"/>
              </a:rPr>
              <a:pPr eaLnBrk="1" hangingPunct="1">
                <a:spcBef>
                  <a:spcPct val="0"/>
                </a:spcBef>
                <a:buFontTx/>
                <a:buNone/>
              </a:pPr>
              <a:t>43</a:t>
            </a:fld>
            <a:endParaRPr lang="en-US" altLang="en-US" sz="1000" b="1" smtClean="0">
              <a:solidFill>
                <a:srgbClr val="FFFFFF"/>
              </a:solidFill>
              <a:latin typeface="Verdana" pitchFamily="34" charset="0"/>
            </a:endParaRPr>
          </a:p>
        </p:txBody>
      </p:sp>
      <p:cxnSp>
        <p:nvCxnSpPr>
          <p:cNvPr id="11448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48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48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48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61D71D3-ACFC-4D97-94FB-9C4686E071A0}"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483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484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4841" name="TextBox 12"/>
          <p:cNvSpPr txBox="1">
            <a:spLocks noChangeArrowheads="1"/>
          </p:cNvSpPr>
          <p:nvPr/>
        </p:nvSpPr>
        <p:spPr bwMode="auto">
          <a:xfrm>
            <a:off x="360363" y="203835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13:13. </a:t>
            </a:r>
            <a:r>
              <a:rPr lang="en-US" altLang="en-US" sz="2000" b="1" i="1">
                <a:solidFill>
                  <a:srgbClr val="FFFF00"/>
                </a:solidFill>
                <a:latin typeface="Verdana" pitchFamily="34" charset="0"/>
              </a:rPr>
              <a:t>And he doeth great wonders, so that he maketh fire come down from heaven on the earth in the sight of men, </a:t>
            </a:r>
          </a:p>
          <a:p>
            <a:pPr defTabSz="457200" eaLnBrk="1" fontAlgn="base" hangingPunct="1">
              <a:spcBef>
                <a:spcPct val="0"/>
              </a:spcBef>
              <a:spcAft>
                <a:spcPct val="0"/>
              </a:spcAft>
              <a:buClr>
                <a:srgbClr val="FFFF00"/>
              </a:buClr>
              <a:buFontTx/>
              <a:buNone/>
            </a:pPr>
            <a:endParaRPr lang="en-US" altLang="en-US" sz="2000" b="1" i="1">
              <a:solidFill>
                <a:srgbClr val="FFFF00"/>
              </a:solidFill>
              <a:latin typeface="Verdana" pitchFamily="34" charset="0"/>
            </a:endParaRPr>
          </a:p>
        </p:txBody>
      </p:sp>
      <p:sp>
        <p:nvSpPr>
          <p:cNvPr id="21" name="TextBox 20"/>
          <p:cNvSpPr txBox="1">
            <a:spLocks noChangeArrowheads="1"/>
          </p:cNvSpPr>
          <p:nvPr/>
        </p:nvSpPr>
        <p:spPr bwMode="auto">
          <a:xfrm>
            <a:off x="360363" y="3194050"/>
            <a:ext cx="453918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false prophet will be able to perform certain types of miracles by the power of Satan.  Among these wonders will be the ability to call down fire from the sky.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659" y="2856116"/>
            <a:ext cx="2533334" cy="3666667"/>
          </a:xfrm>
          <a:prstGeom prst="rect">
            <a:avLst/>
          </a:prstGeom>
        </p:spPr>
      </p:pic>
    </p:spTree>
    <p:extLst>
      <p:ext uri="{BB962C8B-B14F-4D97-AF65-F5344CB8AC3E}">
        <p14:creationId xmlns:p14="http://schemas.microsoft.com/office/powerpoint/2010/main" val="3990409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p:cTn id="7"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
                                            <p:txEl>
                                              <p:pRg st="0" end="0"/>
                                            </p:txEl>
                                          </p:spTgt>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48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4F68EB-2275-464F-AF38-EC4F81125A48}" type="slidenum">
              <a:rPr lang="en-US" altLang="en-US" sz="1000" b="1" smtClean="0">
                <a:solidFill>
                  <a:srgbClr val="FFFFFF"/>
                </a:solidFill>
                <a:latin typeface="Verdana" pitchFamily="34" charset="0"/>
              </a:rPr>
              <a:pPr eaLnBrk="1" hangingPunct="1">
                <a:spcBef>
                  <a:spcPct val="0"/>
                </a:spcBef>
                <a:buFontTx/>
                <a:buNone/>
              </a:pPr>
              <a:t>44</a:t>
            </a:fld>
            <a:endParaRPr lang="en-US" altLang="en-US" sz="1000" b="1" smtClean="0">
              <a:solidFill>
                <a:srgbClr val="FFFFFF"/>
              </a:solidFill>
              <a:latin typeface="Verdana" pitchFamily="34" charset="0"/>
            </a:endParaRPr>
          </a:p>
        </p:txBody>
      </p:sp>
      <p:cxnSp>
        <p:nvCxnSpPr>
          <p:cNvPr id="11448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48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48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48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61D71D3-ACFC-4D97-94FB-9C4686E071A0}"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483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484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4841" name="TextBox 12"/>
          <p:cNvSpPr txBox="1">
            <a:spLocks noChangeArrowheads="1"/>
          </p:cNvSpPr>
          <p:nvPr/>
        </p:nvSpPr>
        <p:spPr bwMode="auto">
          <a:xfrm>
            <a:off x="360363" y="2038350"/>
            <a:ext cx="8591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13:13. </a:t>
            </a:r>
            <a:r>
              <a:rPr lang="en-US" altLang="en-US" sz="2000" b="1" i="1" dirty="0">
                <a:solidFill>
                  <a:srgbClr val="FFFF00"/>
                </a:solidFill>
                <a:latin typeface="Verdana" pitchFamily="34" charset="0"/>
              </a:rPr>
              <a:t>And he doeth great wonders, so that he </a:t>
            </a:r>
            <a:r>
              <a:rPr lang="en-US" altLang="en-US" sz="2000" b="1" i="1" dirty="0" err="1">
                <a:solidFill>
                  <a:srgbClr val="FFFF00"/>
                </a:solidFill>
                <a:latin typeface="Verdana" pitchFamily="34" charset="0"/>
              </a:rPr>
              <a:t>maketh</a:t>
            </a:r>
            <a:r>
              <a:rPr lang="en-US" altLang="en-US" sz="2000" b="1" i="1" dirty="0">
                <a:solidFill>
                  <a:srgbClr val="FFFF00"/>
                </a:solidFill>
                <a:latin typeface="Verdana" pitchFamily="34" charset="0"/>
              </a:rPr>
              <a:t> fire come down from heaven on the earth in the sight of men, </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5" name="TextBox 14"/>
          <p:cNvSpPr txBox="1">
            <a:spLocks noChangeArrowheads="1"/>
          </p:cNvSpPr>
          <p:nvPr/>
        </p:nvSpPr>
        <p:spPr bwMode="auto">
          <a:xfrm>
            <a:off x="419100" y="3200401"/>
            <a:ext cx="85328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 doubt he will exploit his ability to produce fire from heaven because this had been one phenomenon which had been used by Christ’s two witnesses </a:t>
            </a:r>
            <a:r>
              <a:rPr lang="en-US" altLang="en-US" sz="2000" b="1" i="1" dirty="0">
                <a:solidFill>
                  <a:srgbClr val="FFFF00"/>
                </a:solidFill>
                <a:latin typeface="Verdana" pitchFamily="34" charset="0"/>
              </a:rPr>
              <a:t>(Rev. 11:5).</a:t>
            </a:r>
          </a:p>
        </p:txBody>
      </p:sp>
      <p:sp>
        <p:nvSpPr>
          <p:cNvPr id="18" name="TextBox 17"/>
          <p:cNvSpPr txBox="1">
            <a:spLocks noChangeArrowheads="1"/>
          </p:cNvSpPr>
          <p:nvPr/>
        </p:nvSpPr>
        <p:spPr bwMode="auto">
          <a:xfrm>
            <a:off x="457200" y="4298855"/>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was important that men everywhere should see (perhaps on television) that the beast and false prophet had powers similar to those of the witnesses.</a:t>
            </a:r>
          </a:p>
        </p:txBody>
      </p:sp>
    </p:spTree>
    <p:extLst>
      <p:ext uri="{BB962C8B-B14F-4D97-AF65-F5344CB8AC3E}">
        <p14:creationId xmlns:p14="http://schemas.microsoft.com/office/powerpoint/2010/main" val="4218498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p:cTn id="13"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58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5B31CF7-408D-4553-A36D-CBBEEDA691A1}" type="slidenum">
              <a:rPr lang="en-US" altLang="en-US" sz="1000" b="1" smtClean="0">
                <a:solidFill>
                  <a:srgbClr val="FFFFFF"/>
                </a:solidFill>
                <a:latin typeface="Verdana" pitchFamily="34" charset="0"/>
              </a:rPr>
              <a:pPr eaLnBrk="1" hangingPunct="1">
                <a:spcBef>
                  <a:spcPct val="0"/>
                </a:spcBef>
                <a:buFontTx/>
                <a:buNone/>
              </a:pPr>
              <a:t>45</a:t>
            </a:fld>
            <a:endParaRPr lang="en-US" altLang="en-US" sz="1000" b="1" smtClean="0">
              <a:solidFill>
                <a:srgbClr val="FFFFFF"/>
              </a:solidFill>
              <a:latin typeface="Verdana" pitchFamily="34" charset="0"/>
            </a:endParaRPr>
          </a:p>
        </p:txBody>
      </p:sp>
      <p:cxnSp>
        <p:nvCxnSpPr>
          <p:cNvPr id="114585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586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586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586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EF17770-16C7-48C8-865E-735F7797C516}"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586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586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5865" name="TextBox 12"/>
          <p:cNvSpPr txBox="1">
            <a:spLocks noChangeArrowheads="1"/>
          </p:cNvSpPr>
          <p:nvPr/>
        </p:nvSpPr>
        <p:spPr bwMode="auto">
          <a:xfrm>
            <a:off x="398581" y="2062446"/>
            <a:ext cx="85373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13:14. </a:t>
            </a:r>
            <a:r>
              <a:rPr lang="en-US" altLang="en-US" sz="2000" b="1" i="1" dirty="0">
                <a:solidFill>
                  <a:srgbClr val="FFFF00"/>
                </a:solidFill>
                <a:latin typeface="Verdana" pitchFamily="34" charset="0"/>
              </a:rPr>
              <a:t>And </a:t>
            </a:r>
            <a:r>
              <a:rPr lang="en-US" altLang="en-US" sz="2000" b="1" i="1" dirty="0" err="1">
                <a:solidFill>
                  <a:srgbClr val="FFFF00"/>
                </a:solidFill>
                <a:latin typeface="Verdana" pitchFamily="34" charset="0"/>
              </a:rPr>
              <a:t>deceiveth</a:t>
            </a:r>
            <a:r>
              <a:rPr lang="en-US" altLang="en-US" sz="2000" b="1" i="1" dirty="0">
                <a:solidFill>
                  <a:srgbClr val="FFFF00"/>
                </a:solidFill>
                <a:latin typeface="Verdana" pitchFamily="34" charset="0"/>
              </a:rPr>
              <a:t> them that dwell on the earth by the means of those miracles which he had power to do in the sight of the beast; saying to them that dwell on the earth, that they should make an image to the beast, which had the wound by a sword, and did live. </a:t>
            </a:r>
            <a:endParaRPr lang="en-US" altLang="en-US" sz="2000" b="1" i="1" dirty="0">
              <a:solidFill>
                <a:prstClr val="white"/>
              </a:solidFill>
              <a:latin typeface="Verdana" pitchFamily="34" charset="0"/>
            </a:endParaRPr>
          </a:p>
        </p:txBody>
      </p:sp>
      <p:sp>
        <p:nvSpPr>
          <p:cNvPr id="18" name="TextBox 17"/>
          <p:cNvSpPr txBox="1">
            <a:spLocks noChangeArrowheads="1"/>
          </p:cNvSpPr>
          <p:nvPr/>
        </p:nvSpPr>
        <p:spPr bwMode="auto">
          <a:xfrm>
            <a:off x="374650" y="5634085"/>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2000" b="1" i="1" dirty="0" smtClean="0">
                <a:solidFill>
                  <a:srgbClr val="FFFFFF"/>
                </a:solidFill>
                <a:latin typeface="Verdana" pitchFamily="34" charset="0"/>
              </a:rPr>
              <a:t>Men through the ages have always been profoundly awed by the supernatural.</a:t>
            </a:r>
            <a:endParaRPr lang="en-US" altLang="en-US" sz="2000" b="1" i="1" dirty="0">
              <a:solidFill>
                <a:srgbClr val="FFFFFF"/>
              </a:solidFill>
              <a:latin typeface="Verdana" pitchFamily="34" charset="0"/>
            </a:endParaRPr>
          </a:p>
        </p:txBody>
      </p:sp>
      <p:sp>
        <p:nvSpPr>
          <p:cNvPr id="21" name="TextBox 20"/>
          <p:cNvSpPr txBox="1">
            <a:spLocks noChangeArrowheads="1"/>
          </p:cNvSpPr>
          <p:nvPr/>
        </p:nvSpPr>
        <p:spPr bwMode="auto">
          <a:xfrm>
            <a:off x="374650" y="4038742"/>
            <a:ext cx="87693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Thirteen times in Revelation we read about those who “dwell on the earth.”  These earth-dwellers easily are subject now to satanic deception and are especially impressed by the prophet’s ability to perform miracles.</a:t>
            </a:r>
          </a:p>
        </p:txBody>
      </p:sp>
    </p:spTree>
    <p:extLst>
      <p:ext uri="{BB962C8B-B14F-4D97-AF65-F5344CB8AC3E}">
        <p14:creationId xmlns:p14="http://schemas.microsoft.com/office/powerpoint/2010/main" val="2591409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58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5B31CF7-408D-4553-A36D-CBBEEDA691A1}" type="slidenum">
              <a:rPr lang="en-US" altLang="en-US" sz="1000" b="1" smtClean="0">
                <a:solidFill>
                  <a:srgbClr val="FFFFFF"/>
                </a:solidFill>
                <a:latin typeface="Verdana" pitchFamily="34" charset="0"/>
              </a:rPr>
              <a:pPr eaLnBrk="1" hangingPunct="1">
                <a:spcBef>
                  <a:spcPct val="0"/>
                </a:spcBef>
                <a:buFontTx/>
                <a:buNone/>
              </a:pPr>
              <a:t>46</a:t>
            </a:fld>
            <a:endParaRPr lang="en-US" altLang="en-US" sz="1000" b="1" smtClean="0">
              <a:solidFill>
                <a:srgbClr val="FFFFFF"/>
              </a:solidFill>
              <a:latin typeface="Verdana" pitchFamily="34" charset="0"/>
            </a:endParaRPr>
          </a:p>
        </p:txBody>
      </p:sp>
      <p:cxnSp>
        <p:nvCxnSpPr>
          <p:cNvPr id="114585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586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586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586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EF17770-16C7-48C8-865E-735F7797C516}"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586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586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5865" name="TextBox 12"/>
          <p:cNvSpPr txBox="1">
            <a:spLocks noChangeArrowheads="1"/>
          </p:cNvSpPr>
          <p:nvPr/>
        </p:nvSpPr>
        <p:spPr bwMode="auto">
          <a:xfrm>
            <a:off x="374650" y="1901825"/>
            <a:ext cx="87693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Revelation 13:14. </a:t>
            </a:r>
            <a:r>
              <a:rPr lang="en-US" altLang="en-US" sz="2000" b="1" i="1" dirty="0">
                <a:solidFill>
                  <a:srgbClr val="FFFF00"/>
                </a:solidFill>
                <a:latin typeface="Verdana" pitchFamily="34" charset="0"/>
              </a:rPr>
              <a:t>And </a:t>
            </a:r>
            <a:r>
              <a:rPr lang="en-US" altLang="en-US" sz="2000" b="1" i="1" dirty="0" err="1">
                <a:solidFill>
                  <a:srgbClr val="FFFF00"/>
                </a:solidFill>
                <a:latin typeface="Verdana" pitchFamily="34" charset="0"/>
              </a:rPr>
              <a:t>deceiveth</a:t>
            </a:r>
            <a:r>
              <a:rPr lang="en-US" altLang="en-US" sz="2000" b="1" i="1" dirty="0">
                <a:solidFill>
                  <a:srgbClr val="FFFF00"/>
                </a:solidFill>
                <a:latin typeface="Verdana" pitchFamily="34" charset="0"/>
              </a:rPr>
              <a:t> them that dwell on the earth by the means of those miracles which he had power to do in the sight of the beast; saying to them that dwell on the earth, that they should make an image to the beast, which had the wound by a sword, and did live</a:t>
            </a:r>
            <a:r>
              <a:rPr lang="en-US" altLang="en-US" sz="2000" b="1" i="1" dirty="0" smtClean="0">
                <a:solidFill>
                  <a:srgbClr val="FFFF00"/>
                </a:solidFill>
                <a:latin typeface="Verdana" pitchFamily="34" charset="0"/>
              </a:rPr>
              <a:t>.</a:t>
            </a:r>
            <a:r>
              <a:rPr lang="en-US" altLang="en-US" sz="2000" b="1" i="1" dirty="0">
                <a:solidFill>
                  <a:prstClr val="white"/>
                </a:solidFill>
                <a:latin typeface="Verdana" pitchFamily="34" charset="0"/>
              </a:rPr>
              <a:t> (Cont’d)</a:t>
            </a:r>
          </a:p>
        </p:txBody>
      </p:sp>
      <p:sp>
        <p:nvSpPr>
          <p:cNvPr id="15" name="TextBox 14"/>
          <p:cNvSpPr txBox="1">
            <a:spLocks noChangeArrowheads="1"/>
          </p:cNvSpPr>
          <p:nvPr/>
        </p:nvSpPr>
        <p:spPr bwMode="auto">
          <a:xfrm>
            <a:off x="374650" y="3584267"/>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Miracles are not necessarily evidence of divine origin and must always be tested in relation to their purpose and fidelity to Scripture </a:t>
            </a:r>
            <a:r>
              <a:rPr lang="en-US" altLang="en-US" sz="2000" b="1" i="1" dirty="0">
                <a:solidFill>
                  <a:srgbClr val="FFFF00"/>
                </a:solidFill>
                <a:latin typeface="Verdana" pitchFamily="34" charset="0"/>
              </a:rPr>
              <a:t>(Isaiah 8:20).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587" y="4600267"/>
            <a:ext cx="2893326" cy="2169995"/>
          </a:xfrm>
          <a:prstGeom prst="rect">
            <a:avLst/>
          </a:prstGeom>
        </p:spPr>
      </p:pic>
    </p:spTree>
    <p:extLst>
      <p:ext uri="{BB962C8B-B14F-4D97-AF65-F5344CB8AC3E}">
        <p14:creationId xmlns:p14="http://schemas.microsoft.com/office/powerpoint/2010/main" val="2604886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68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13A5CCC-C7C3-40FF-8595-D1032390D241}" type="slidenum">
              <a:rPr lang="en-US" altLang="en-US" sz="1000" b="1" smtClean="0">
                <a:solidFill>
                  <a:srgbClr val="FFFFFF"/>
                </a:solidFill>
                <a:latin typeface="Verdana" pitchFamily="34" charset="0"/>
              </a:rPr>
              <a:pPr eaLnBrk="1" hangingPunct="1">
                <a:spcBef>
                  <a:spcPct val="0"/>
                </a:spcBef>
                <a:buFontTx/>
                <a:buNone/>
              </a:pPr>
              <a:t>47</a:t>
            </a:fld>
            <a:endParaRPr lang="en-US" altLang="en-US" sz="1000" b="1" smtClean="0">
              <a:solidFill>
                <a:srgbClr val="FFFFFF"/>
              </a:solidFill>
              <a:latin typeface="Verdana" pitchFamily="34" charset="0"/>
            </a:endParaRPr>
          </a:p>
        </p:txBody>
      </p:sp>
      <p:cxnSp>
        <p:nvCxnSpPr>
          <p:cNvPr id="114688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688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688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688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CDA93D-469F-4445-AF05-69E28071237D}"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688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688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6889" name="TextBox 12"/>
          <p:cNvSpPr txBox="1">
            <a:spLocks noChangeArrowheads="1"/>
          </p:cNvSpPr>
          <p:nvPr/>
        </p:nvSpPr>
        <p:spPr bwMode="auto">
          <a:xfrm>
            <a:off x="374650" y="1901825"/>
            <a:ext cx="87693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13:14. </a:t>
            </a:r>
            <a:r>
              <a:rPr lang="en-US" altLang="en-US" sz="2000" b="1" i="1" dirty="0">
                <a:solidFill>
                  <a:srgbClr val="FFFF00"/>
                </a:solidFill>
                <a:latin typeface="Verdana" pitchFamily="34" charset="0"/>
              </a:rPr>
              <a:t>And </a:t>
            </a:r>
            <a:r>
              <a:rPr lang="en-US" altLang="en-US" sz="2000" b="1" i="1" dirty="0" err="1">
                <a:solidFill>
                  <a:srgbClr val="FFFF00"/>
                </a:solidFill>
                <a:latin typeface="Verdana" pitchFamily="34" charset="0"/>
              </a:rPr>
              <a:t>deceiveth</a:t>
            </a:r>
            <a:r>
              <a:rPr lang="en-US" altLang="en-US" sz="2000" b="1" i="1" dirty="0">
                <a:solidFill>
                  <a:srgbClr val="FFFF00"/>
                </a:solidFill>
                <a:latin typeface="Verdana" pitchFamily="34" charset="0"/>
              </a:rPr>
              <a:t> them that dwell on the earth by the means of those miracles which he had power to do in the sight of the beast; saying to them that dwell on the earth, that they should make an image to the beast, which had the wound by a sword, and did live. </a:t>
            </a:r>
            <a:r>
              <a:rPr lang="en-US" altLang="en-US" sz="2000" b="1" i="1" dirty="0">
                <a:solidFill>
                  <a:srgbClr val="FFFFFF"/>
                </a:solidFill>
                <a:latin typeface="Verdana" pitchFamily="34" charset="0"/>
              </a:rPr>
              <a:t>(Cont’d)</a:t>
            </a:r>
          </a:p>
        </p:txBody>
      </p:sp>
      <p:sp>
        <p:nvSpPr>
          <p:cNvPr id="15" name="TextBox 14"/>
          <p:cNvSpPr txBox="1">
            <a:spLocks noChangeArrowheads="1"/>
          </p:cNvSpPr>
          <p:nvPr/>
        </p:nvSpPr>
        <p:spPr bwMode="auto">
          <a:xfrm>
            <a:off x="374650" y="5070475"/>
            <a:ext cx="86868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When intellectuals decide that no real God exists, they replace Him by evolution.  Then, regarding man as the apex of evolution, they decide that man is God and idolize great men.</a:t>
            </a:r>
          </a:p>
        </p:txBody>
      </p:sp>
      <p:sp>
        <p:nvSpPr>
          <p:cNvPr id="18" name="TextBox 17"/>
          <p:cNvSpPr txBox="1">
            <a:spLocks noChangeArrowheads="1"/>
          </p:cNvSpPr>
          <p:nvPr/>
        </p:nvSpPr>
        <p:spPr bwMode="auto">
          <a:xfrm>
            <a:off x="360363" y="457835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Men have always been prone to idolatry. </a:t>
            </a:r>
          </a:p>
        </p:txBody>
      </p:sp>
      <p:sp>
        <p:nvSpPr>
          <p:cNvPr id="21" name="TextBox 20"/>
          <p:cNvSpPr txBox="1">
            <a:spLocks noChangeArrowheads="1"/>
          </p:cNvSpPr>
          <p:nvPr/>
        </p:nvSpPr>
        <p:spPr bwMode="auto">
          <a:xfrm>
            <a:off x="360363" y="3533775"/>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Especially in the last days will such demon-produced miracles be abundant</a:t>
            </a:r>
            <a:r>
              <a:rPr lang="en-US" altLang="en-US" sz="2000" b="1" i="1" dirty="0">
                <a:solidFill>
                  <a:srgbClr val="FFFF00"/>
                </a:solidFill>
                <a:latin typeface="Verdana" pitchFamily="34" charset="0"/>
              </a:rPr>
              <a:t> (Matthew </a:t>
            </a:r>
            <a:r>
              <a:rPr lang="en-US" altLang="en-US" sz="2000" b="1" i="1" dirty="0" smtClean="0">
                <a:solidFill>
                  <a:srgbClr val="FFFF00"/>
                </a:solidFill>
                <a:latin typeface="Verdana" pitchFamily="34" charset="0"/>
              </a:rPr>
              <a:t>24:24, </a:t>
            </a:r>
            <a:r>
              <a:rPr lang="en-US" altLang="en-US" sz="2000" b="1" i="1" dirty="0">
                <a:solidFill>
                  <a:srgbClr val="FFFF00"/>
                </a:solidFill>
                <a:latin typeface="Verdana" pitchFamily="34" charset="0"/>
              </a:rPr>
              <a:t>2 Thessalonians 2:9, 2:11, 2:3-4).</a:t>
            </a:r>
          </a:p>
        </p:txBody>
      </p:sp>
    </p:spTree>
    <p:extLst>
      <p:ext uri="{BB962C8B-B14F-4D97-AF65-F5344CB8AC3E}">
        <p14:creationId xmlns:p14="http://schemas.microsoft.com/office/powerpoint/2010/main" val="311316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900" decel="100000" fill="hold"/>
                                        <p:tgtEl>
                                          <p:spTgt spid="1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79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16299C7-1E7A-4E7E-BAF5-AA111473B0CB}" type="slidenum">
              <a:rPr lang="en-US" altLang="en-US" sz="1000" b="1" smtClean="0">
                <a:solidFill>
                  <a:srgbClr val="FFFFFF"/>
                </a:solidFill>
                <a:latin typeface="Verdana" pitchFamily="34" charset="0"/>
              </a:rPr>
              <a:pPr eaLnBrk="1" hangingPunct="1">
                <a:spcBef>
                  <a:spcPct val="0"/>
                </a:spcBef>
                <a:buFontTx/>
                <a:buNone/>
              </a:pPr>
              <a:t>48</a:t>
            </a:fld>
            <a:endParaRPr lang="en-US" altLang="en-US" sz="1000" b="1" smtClean="0">
              <a:solidFill>
                <a:srgbClr val="FFFFFF"/>
              </a:solidFill>
              <a:latin typeface="Verdana" pitchFamily="34" charset="0"/>
            </a:endParaRPr>
          </a:p>
        </p:txBody>
      </p:sp>
      <p:cxnSp>
        <p:nvCxnSpPr>
          <p:cNvPr id="114790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790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790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791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1CE7546-7015-4AC8-9EB0-60374CA0D924}"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791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791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7913" name="TextBox 12"/>
          <p:cNvSpPr txBox="1">
            <a:spLocks noChangeArrowheads="1"/>
          </p:cNvSpPr>
          <p:nvPr/>
        </p:nvSpPr>
        <p:spPr bwMode="auto">
          <a:xfrm>
            <a:off x="374650" y="1901825"/>
            <a:ext cx="87693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13:14. </a:t>
            </a:r>
            <a:r>
              <a:rPr lang="en-US" altLang="en-US" sz="2000" b="1" i="1">
                <a:solidFill>
                  <a:srgbClr val="FFFF00"/>
                </a:solidFill>
                <a:latin typeface="Verdana" pitchFamily="34" charset="0"/>
              </a:rPr>
              <a:t>And deceiveth them that dwell on the earth by the means of those miracles which he had power to do in the sight of the beast; saying to them that dwell on the earth, that they should make an image to the beast, which had the wound by a sword, and did live.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5" name="TextBox 14"/>
          <p:cNvSpPr txBox="1">
            <a:spLocks noChangeArrowheads="1"/>
          </p:cNvSpPr>
          <p:nvPr/>
        </p:nvSpPr>
        <p:spPr bwMode="auto">
          <a:xfrm>
            <a:off x="822325" y="5595938"/>
            <a:ext cx="822483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(1) satisfaction of the immense ego of the man of sin.</a:t>
            </a:r>
          </a:p>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(2) consolidation of his rule by causing people to accept him as a god as well as king.</a:t>
            </a:r>
          </a:p>
        </p:txBody>
      </p:sp>
      <p:sp>
        <p:nvSpPr>
          <p:cNvPr id="18" name="TextBox 17"/>
          <p:cNvSpPr txBox="1">
            <a:spLocks noChangeArrowheads="1"/>
          </p:cNvSpPr>
          <p:nvPr/>
        </p:nvSpPr>
        <p:spPr bwMode="auto">
          <a:xfrm>
            <a:off x="374650" y="4941888"/>
            <a:ext cx="8686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The establishment of this worldwide system of humanistic idolatry has at least two purposes:</a:t>
            </a:r>
          </a:p>
        </p:txBody>
      </p:sp>
      <p:sp>
        <p:nvSpPr>
          <p:cNvPr id="21" name="TextBox 20"/>
          <p:cNvSpPr txBox="1">
            <a:spLocks noChangeArrowheads="1"/>
          </p:cNvSpPr>
          <p:nvPr/>
        </p:nvSpPr>
        <p:spPr bwMode="auto">
          <a:xfrm>
            <a:off x="374650" y="3467100"/>
            <a:ext cx="867251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This idolatrous system of evolutionary humanism will come to its climax and its ultimate culmination in the worldwide worship of the beast as the greatest of all men.  He is man in perfection, the king who would bring universal peace, prosperity and freedom from fear of God.</a:t>
            </a:r>
          </a:p>
        </p:txBody>
      </p:sp>
    </p:spTree>
    <p:extLst>
      <p:ext uri="{BB962C8B-B14F-4D97-AF65-F5344CB8AC3E}">
        <p14:creationId xmlns:p14="http://schemas.microsoft.com/office/powerpoint/2010/main" val="265510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 calcmode="lin" valueType="num">
                                      <p:cBhvr>
                                        <p:cTn id="20"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 calcmode="lin" valueType="num">
                                      <p:cBhvr>
                                        <p:cTn id="28" dur="10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5">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15">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89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D3E125B-DF2B-4119-A80A-B19A294F04ED}" type="slidenum">
              <a:rPr lang="en-US" altLang="en-US" sz="1000" b="1" smtClean="0">
                <a:solidFill>
                  <a:srgbClr val="FFFFFF"/>
                </a:solidFill>
                <a:latin typeface="Verdana" pitchFamily="34" charset="0"/>
              </a:rPr>
              <a:pPr eaLnBrk="1" hangingPunct="1">
                <a:spcBef>
                  <a:spcPct val="0"/>
                </a:spcBef>
                <a:buFontTx/>
                <a:buNone/>
              </a:pPr>
              <a:t>49</a:t>
            </a:fld>
            <a:endParaRPr lang="en-US" altLang="en-US" sz="1000" b="1" smtClean="0">
              <a:solidFill>
                <a:srgbClr val="FFFFFF"/>
              </a:solidFill>
              <a:latin typeface="Verdana" pitchFamily="34" charset="0"/>
            </a:endParaRPr>
          </a:p>
        </p:txBody>
      </p:sp>
      <p:cxnSp>
        <p:nvCxnSpPr>
          <p:cNvPr id="114893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893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893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893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82C4822-0D39-4EA1-9949-C46823D827A9}"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893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4893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8937" name="TextBox 12"/>
          <p:cNvSpPr txBox="1">
            <a:spLocks noChangeArrowheads="1"/>
          </p:cNvSpPr>
          <p:nvPr/>
        </p:nvSpPr>
        <p:spPr bwMode="auto">
          <a:xfrm>
            <a:off x="374650" y="1901825"/>
            <a:ext cx="87693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13:14. </a:t>
            </a:r>
            <a:r>
              <a:rPr lang="en-US" altLang="en-US" sz="2000" b="1" i="1">
                <a:solidFill>
                  <a:srgbClr val="FFFF00"/>
                </a:solidFill>
                <a:latin typeface="Verdana" pitchFamily="34" charset="0"/>
              </a:rPr>
              <a:t>And deceiveth them that dwell on the earth by the means of those miracles which he had power to do in the sight of the beast; saying to them that dwell on the earth, that they should make an image to the beast, which had the wound by a sword, and did live.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8" name="TextBox 17"/>
          <p:cNvSpPr txBox="1">
            <a:spLocks noChangeArrowheads="1"/>
          </p:cNvSpPr>
          <p:nvPr/>
        </p:nvSpPr>
        <p:spPr bwMode="auto">
          <a:xfrm>
            <a:off x="374650" y="5632450"/>
            <a:ext cx="868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The military and political might of the first beast is thus exploited by the religious cunning and wonder-working capabilities of the second beast.</a:t>
            </a:r>
          </a:p>
        </p:txBody>
      </p:sp>
      <p:sp>
        <p:nvSpPr>
          <p:cNvPr id="21" name="TextBox 20"/>
          <p:cNvSpPr txBox="1">
            <a:spLocks noChangeArrowheads="1"/>
          </p:cNvSpPr>
          <p:nvPr/>
        </p:nvSpPr>
        <p:spPr bwMode="auto">
          <a:xfrm>
            <a:off x="374650" y="3652838"/>
            <a:ext cx="86725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The great act of blasphemy was prophesied long ago by Daniel </a:t>
            </a:r>
            <a:r>
              <a:rPr lang="en-US" altLang="en-US" sz="1800" b="1" i="1" dirty="0">
                <a:solidFill>
                  <a:srgbClr val="FFFF00"/>
                </a:solidFill>
                <a:latin typeface="Verdana" pitchFamily="34" charset="0"/>
              </a:rPr>
              <a:t>(Daniel 9:27).</a:t>
            </a:r>
          </a:p>
        </p:txBody>
      </p:sp>
      <p:sp>
        <p:nvSpPr>
          <p:cNvPr id="14" name="TextBox 13"/>
          <p:cNvSpPr txBox="1">
            <a:spLocks noChangeArrowheads="1"/>
          </p:cNvSpPr>
          <p:nvPr/>
        </p:nvSpPr>
        <p:spPr bwMode="auto">
          <a:xfrm>
            <a:off x="360363" y="4316413"/>
            <a:ext cx="8686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The Lord Jesus Christ also referred to this coming event </a:t>
            </a:r>
            <a:r>
              <a:rPr lang="en-US" altLang="en-US" sz="1800" b="1" i="1" dirty="0">
                <a:solidFill>
                  <a:srgbClr val="FFFF00"/>
                </a:solidFill>
                <a:latin typeface="Verdana" pitchFamily="34" charset="0"/>
              </a:rPr>
              <a:t>(Matthew 24:15-21).</a:t>
            </a:r>
          </a:p>
        </p:txBody>
      </p:sp>
      <p:sp>
        <p:nvSpPr>
          <p:cNvPr id="16" name="TextBox 15"/>
          <p:cNvSpPr txBox="1">
            <a:spLocks noChangeArrowheads="1"/>
          </p:cNvSpPr>
          <p:nvPr/>
        </p:nvSpPr>
        <p:spPr bwMode="auto">
          <a:xfrm>
            <a:off x="374650" y="4964113"/>
            <a:ext cx="8686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1800" b="1" i="1" dirty="0">
                <a:solidFill>
                  <a:srgbClr val="FFFFFF"/>
                </a:solidFill>
                <a:latin typeface="Verdana" pitchFamily="34" charset="0"/>
              </a:rPr>
              <a:t>This is undoubtedly also the event about which Paul wrote to the Thessalonians </a:t>
            </a:r>
            <a:r>
              <a:rPr lang="en-US" altLang="en-US" sz="1800" b="1" i="1" dirty="0">
                <a:solidFill>
                  <a:srgbClr val="FFFF00"/>
                </a:solidFill>
                <a:latin typeface="Verdana" pitchFamily="34" charset="0"/>
              </a:rPr>
              <a:t>(2 Thessalonians 2:3-4).</a:t>
            </a:r>
          </a:p>
        </p:txBody>
      </p:sp>
    </p:spTree>
    <p:extLst>
      <p:ext uri="{BB962C8B-B14F-4D97-AF65-F5344CB8AC3E}">
        <p14:creationId xmlns:p14="http://schemas.microsoft.com/office/powerpoint/2010/main" val="3969499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1000"/>
                                        <p:tgtEl>
                                          <p:spTgt spid="16">
                                            <p:txEl>
                                              <p:pRg st="0" end="0"/>
                                            </p:txEl>
                                          </p:spTgt>
                                        </p:tgtEl>
                                      </p:cBhvr>
                                    </p:animEffect>
                                    <p:anim calcmode="lin" valueType="num">
                                      <p:cBhvr>
                                        <p:cTn id="2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411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FA65751-C87B-4E7F-BE78-1334A5049283}" type="slidenum">
              <a:rPr lang="en-US" altLang="en-US" sz="1000" b="1" smtClean="0">
                <a:solidFill>
                  <a:srgbClr val="FFFFFF"/>
                </a:solidFill>
                <a:latin typeface="Verdana" pitchFamily="34" charset="0"/>
              </a:rPr>
              <a:pPr eaLnBrk="1" hangingPunct="1">
                <a:spcBef>
                  <a:spcPct val="0"/>
                </a:spcBef>
                <a:buFontTx/>
                <a:buNone/>
              </a:pPr>
              <a:t>5</a:t>
            </a:fld>
            <a:endParaRPr lang="en-US" altLang="en-US" sz="1000" b="1" smtClean="0">
              <a:solidFill>
                <a:srgbClr val="FFFFFF"/>
              </a:solidFill>
              <a:latin typeface="Verdana" pitchFamily="34" charset="0"/>
            </a:endParaRPr>
          </a:p>
        </p:txBody>
      </p:sp>
      <p:cxnSp>
        <p:nvCxnSpPr>
          <p:cNvPr id="111411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411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411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411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2F6B463-2C87-4B0E-A317-A82B6302E04C}"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4120" name="TextBox 18"/>
          <p:cNvSpPr txBox="1">
            <a:spLocks noChangeArrowheads="1"/>
          </p:cNvSpPr>
          <p:nvPr/>
        </p:nvSpPr>
        <p:spPr bwMode="auto">
          <a:xfrm>
            <a:off x="552450" y="985837"/>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Unholy Trinity</a:t>
            </a:r>
          </a:p>
        </p:txBody>
      </p:sp>
      <p:sp>
        <p:nvSpPr>
          <p:cNvPr id="13" name="TextBox 12"/>
          <p:cNvSpPr txBox="1">
            <a:spLocks noChangeArrowheads="1"/>
          </p:cNvSpPr>
          <p:nvPr/>
        </p:nvSpPr>
        <p:spPr bwMode="auto">
          <a:xfrm>
            <a:off x="363538" y="3643313"/>
            <a:ext cx="8591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 first of these wicked men has, of course already been mentioned in Revelation.</a:t>
            </a:r>
          </a:p>
        </p:txBody>
      </p:sp>
      <p:sp>
        <p:nvSpPr>
          <p:cNvPr id="1114122" name="TextBox 15"/>
          <p:cNvSpPr txBox="1">
            <a:spLocks noChangeArrowheads="1"/>
          </p:cNvSpPr>
          <p:nvPr/>
        </p:nvSpPr>
        <p:spPr bwMode="auto">
          <a:xfrm>
            <a:off x="363538" y="1925638"/>
            <a:ext cx="8685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800" b="1" i="1" dirty="0">
                <a:solidFill>
                  <a:srgbClr val="FFFFFF"/>
                </a:solidFill>
                <a:latin typeface="Verdana" pitchFamily="34" charset="0"/>
              </a:rPr>
              <a:t>Introduction (Cont’d)</a:t>
            </a:r>
          </a:p>
        </p:txBody>
      </p:sp>
      <p:sp>
        <p:nvSpPr>
          <p:cNvPr id="12" name="TextBox 11"/>
          <p:cNvSpPr txBox="1">
            <a:spLocks noChangeArrowheads="1"/>
          </p:cNvSpPr>
          <p:nvPr/>
        </p:nvSpPr>
        <p:spPr bwMode="auto">
          <a:xfrm>
            <a:off x="363538" y="4351338"/>
            <a:ext cx="8685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God’s two witnesses had been slain by the beast </a:t>
            </a:r>
            <a:r>
              <a:rPr lang="en-US" altLang="en-US" sz="2000" b="1" i="1">
                <a:solidFill>
                  <a:srgbClr val="FFFF00"/>
                </a:solidFill>
                <a:latin typeface="Verdana" pitchFamily="34" charset="0"/>
              </a:rPr>
              <a:t>(Rev. 11:7), </a:t>
            </a:r>
            <a:r>
              <a:rPr lang="en-US" altLang="en-US" sz="2000" b="1" i="1">
                <a:solidFill>
                  <a:srgbClr val="FFFFFF"/>
                </a:solidFill>
                <a:latin typeface="Verdana" pitchFamily="34" charset="0"/>
              </a:rPr>
              <a:t>leading to his assumption of full power for the last forty two months of the tribulation.</a:t>
            </a:r>
            <a:endParaRPr lang="en-US" altLang="en-US" sz="2000" b="1" i="1">
              <a:solidFill>
                <a:srgbClr val="FFFF00"/>
              </a:solidFill>
              <a:latin typeface="Verdana" pitchFamily="34" charset="0"/>
            </a:endParaRPr>
          </a:p>
        </p:txBody>
      </p:sp>
      <p:sp>
        <p:nvSpPr>
          <p:cNvPr id="15" name="TextBox 14"/>
          <p:cNvSpPr txBox="1">
            <a:spLocks noChangeArrowheads="1"/>
          </p:cNvSpPr>
          <p:nvPr/>
        </p:nvSpPr>
        <p:spPr bwMode="auto">
          <a:xfrm>
            <a:off x="363538" y="2638425"/>
            <a:ext cx="8780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These three willfully and maliciously pull all stops in their last ditch-efforts to dethrone God and destroy His saints.</a:t>
            </a:r>
            <a:endParaRPr lang="en-US" altLang="en-US" sz="2000" b="1" i="1">
              <a:solidFill>
                <a:srgbClr val="FFFF00"/>
              </a:solidFill>
              <a:latin typeface="Verdana" pitchFamily="34" charset="0"/>
            </a:endParaRPr>
          </a:p>
        </p:txBody>
      </p:sp>
    </p:spTree>
    <p:extLst>
      <p:ext uri="{BB962C8B-B14F-4D97-AF65-F5344CB8AC3E}">
        <p14:creationId xmlns:p14="http://schemas.microsoft.com/office/powerpoint/2010/main" val="2291534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4995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799B2B7-C71D-4BA4-836D-3FD31CE6049A}" type="slidenum">
              <a:rPr lang="en-US" altLang="en-US" sz="1000" b="1" smtClean="0">
                <a:solidFill>
                  <a:srgbClr val="FFFFFF"/>
                </a:solidFill>
                <a:latin typeface="Verdana" pitchFamily="34" charset="0"/>
              </a:rPr>
              <a:pPr eaLnBrk="1" hangingPunct="1">
                <a:spcBef>
                  <a:spcPct val="0"/>
                </a:spcBef>
                <a:buFontTx/>
                <a:buNone/>
              </a:pPr>
              <a:t>50</a:t>
            </a:fld>
            <a:endParaRPr lang="en-US" altLang="en-US" sz="1000" b="1" smtClean="0">
              <a:solidFill>
                <a:srgbClr val="FFFFFF"/>
              </a:solidFill>
              <a:latin typeface="Verdana" pitchFamily="34" charset="0"/>
            </a:endParaRPr>
          </a:p>
        </p:txBody>
      </p:sp>
      <p:cxnSp>
        <p:nvCxnSpPr>
          <p:cNvPr id="114995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4995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4995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4995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DEC216B-A813-4937-ACB7-0D358EC638A7}"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49959" name="TextBox 16"/>
          <p:cNvSpPr txBox="1">
            <a:spLocks noChangeArrowheads="1"/>
          </p:cNvSpPr>
          <p:nvPr/>
        </p:nvSpPr>
        <p:spPr bwMode="auto">
          <a:xfrm>
            <a:off x="647700" y="1233536"/>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False Prophet</a:t>
            </a:r>
          </a:p>
        </p:txBody>
      </p:sp>
      <p:sp>
        <p:nvSpPr>
          <p:cNvPr id="114996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49961" name="TextBox 12"/>
          <p:cNvSpPr txBox="1">
            <a:spLocks noChangeArrowheads="1"/>
          </p:cNvSpPr>
          <p:nvPr/>
        </p:nvSpPr>
        <p:spPr bwMode="auto">
          <a:xfrm>
            <a:off x="374650" y="1757411"/>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13:15. </a:t>
            </a:r>
            <a:r>
              <a:rPr lang="en-US" altLang="en-US" sz="2000" b="1" i="1" dirty="0">
                <a:solidFill>
                  <a:srgbClr val="FFFF00"/>
                </a:solidFill>
                <a:latin typeface="Verdana" pitchFamily="34" charset="0"/>
              </a:rPr>
              <a:t>And he had power to give life unto the image of the beast, that the image of the beast should both speak, and cause that as many as would not worship the image of the beast should be killed.</a:t>
            </a:r>
          </a:p>
        </p:txBody>
      </p:sp>
      <p:sp>
        <p:nvSpPr>
          <p:cNvPr id="21" name="TextBox 20"/>
          <p:cNvSpPr txBox="1">
            <a:spLocks noChangeArrowheads="1"/>
          </p:cNvSpPr>
          <p:nvPr/>
        </p:nvSpPr>
        <p:spPr bwMode="auto">
          <a:xfrm>
            <a:off x="360364" y="3225800"/>
            <a:ext cx="392503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false prophet next performs perhaps the greatest of all his feats of magic.  The image begins to speak.</a:t>
            </a:r>
          </a:p>
        </p:txBody>
      </p:sp>
      <p:sp>
        <p:nvSpPr>
          <p:cNvPr id="14" name="TextBox 13"/>
          <p:cNvSpPr txBox="1">
            <a:spLocks noChangeArrowheads="1"/>
          </p:cNvSpPr>
          <p:nvPr/>
        </p:nvSpPr>
        <p:spPr bwMode="auto">
          <a:xfrm>
            <a:off x="360362" y="5002609"/>
            <a:ext cx="87836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image is more than a mere robot with a computer voice.  That would be no great marvel today.</a:t>
            </a:r>
          </a:p>
        </p:txBody>
      </p:sp>
      <p:sp>
        <p:nvSpPr>
          <p:cNvPr id="16" name="TextBox 15"/>
          <p:cNvSpPr txBox="1">
            <a:spLocks noChangeArrowheads="1"/>
          </p:cNvSpPr>
          <p:nvPr/>
        </p:nvSpPr>
        <p:spPr bwMode="auto">
          <a:xfrm>
            <a:off x="374650" y="5887916"/>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image of the man of sin will speak intelligibly and his words will not be preprogrammed.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66420"/>
            <a:ext cx="3021842" cy="183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759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circle(in)">
                                      <p:cBhvr>
                                        <p:cTn id="13" dur="2000"/>
                                        <p:tgtEl>
                                          <p:spTgt spid="3075"/>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 calcmode="lin" valueType="num">
                                      <p:cBhvr>
                                        <p:cTn id="18"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1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09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12E04C7-6881-4116-8B01-18F8624B506D}" type="slidenum">
              <a:rPr lang="en-US" altLang="en-US" sz="1000" b="1" smtClean="0">
                <a:solidFill>
                  <a:srgbClr val="FFFFFF"/>
                </a:solidFill>
                <a:latin typeface="Verdana" pitchFamily="34" charset="0"/>
              </a:rPr>
              <a:pPr eaLnBrk="1" hangingPunct="1">
                <a:spcBef>
                  <a:spcPct val="0"/>
                </a:spcBef>
                <a:buFontTx/>
                <a:buNone/>
              </a:pPr>
              <a:t>51</a:t>
            </a:fld>
            <a:endParaRPr lang="en-US" altLang="en-US" sz="1000" b="1" smtClean="0">
              <a:solidFill>
                <a:srgbClr val="FFFFFF"/>
              </a:solidFill>
              <a:latin typeface="Verdana" pitchFamily="34" charset="0"/>
            </a:endParaRPr>
          </a:p>
        </p:txBody>
      </p:sp>
      <p:cxnSp>
        <p:nvCxnSpPr>
          <p:cNvPr id="115097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098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09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09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F90F14A-1AD9-4DEC-9F94-49941EA7B293}"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098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5098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0985"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13:15. </a:t>
            </a:r>
            <a:r>
              <a:rPr lang="en-US" altLang="en-US" sz="2000" b="1" i="1" dirty="0">
                <a:solidFill>
                  <a:srgbClr val="FFFF00"/>
                </a:solidFill>
                <a:latin typeface="Verdana" pitchFamily="34" charset="0"/>
              </a:rPr>
              <a:t>And he had power to give life unto the image of the beast, that the image of the beast should both speak, and cause that as many as would not worship the image of the beast should be killed.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1" name="TextBox 20"/>
          <p:cNvSpPr txBox="1">
            <a:spLocks noChangeArrowheads="1"/>
          </p:cNvSpPr>
          <p:nvPr/>
        </p:nvSpPr>
        <p:spPr bwMode="auto">
          <a:xfrm>
            <a:off x="163773" y="4450308"/>
            <a:ext cx="89040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spirit indwelling the image of the beast will utilize </a:t>
            </a:r>
            <a:r>
              <a:rPr lang="en-US" altLang="en-US" sz="2000" b="1" i="1" dirty="0" smtClean="0">
                <a:solidFill>
                  <a:srgbClr val="FFFFFF"/>
                </a:solidFill>
                <a:latin typeface="Verdana" pitchFamily="34" charset="0"/>
              </a:rPr>
              <a:t>something like the </a:t>
            </a:r>
            <a:r>
              <a:rPr lang="en-US" altLang="en-US" sz="2000" b="1" i="1" dirty="0">
                <a:solidFill>
                  <a:srgbClr val="FFFFFF"/>
                </a:solidFill>
                <a:latin typeface="Verdana" pitchFamily="34" charset="0"/>
              </a:rPr>
              <a:t>complex “audio-animatronics” apparatus with which it will be equipped to convey Satan’s messages.</a:t>
            </a:r>
          </a:p>
        </p:txBody>
      </p:sp>
      <p:sp>
        <p:nvSpPr>
          <p:cNvPr id="14" name="TextBox 13"/>
          <p:cNvSpPr txBox="1">
            <a:spLocks noChangeArrowheads="1"/>
          </p:cNvSpPr>
          <p:nvPr/>
        </p:nvSpPr>
        <p:spPr bwMode="auto">
          <a:xfrm>
            <a:off x="163773" y="5502493"/>
            <a:ext cx="89802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In some way, the edict will be conveyed around the world that it will be considered a capital offense not to worship the beast via his image, and the dragon via the beast.</a:t>
            </a:r>
          </a:p>
        </p:txBody>
      </p:sp>
      <p:sp>
        <p:nvSpPr>
          <p:cNvPr id="3" name="TextBox 2"/>
          <p:cNvSpPr txBox="1"/>
          <p:nvPr/>
        </p:nvSpPr>
        <p:spPr>
          <a:xfrm>
            <a:off x="163774" y="3225800"/>
            <a:ext cx="8980226"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It does not actually possess life, of course (only God can create life).  The false prophet is enabled to impart a spirit to the image, one of Satan’s unclean spirits.</a:t>
            </a:r>
          </a:p>
        </p:txBody>
      </p:sp>
    </p:spTree>
    <p:extLst>
      <p:ext uri="{BB962C8B-B14F-4D97-AF65-F5344CB8AC3E}">
        <p14:creationId xmlns:p14="http://schemas.microsoft.com/office/powerpoint/2010/main" val="3990503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20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96A044B-6795-414E-BF16-44A4F5C042FC}" type="slidenum">
              <a:rPr lang="en-US" altLang="en-US" sz="1000" b="1" smtClean="0">
                <a:solidFill>
                  <a:srgbClr val="FFFFFF"/>
                </a:solidFill>
                <a:latin typeface="Verdana" pitchFamily="34" charset="0"/>
              </a:rPr>
              <a:pPr eaLnBrk="1" hangingPunct="1">
                <a:spcBef>
                  <a:spcPct val="0"/>
                </a:spcBef>
                <a:buFontTx/>
                <a:buNone/>
              </a:pPr>
              <a:t>52</a:t>
            </a:fld>
            <a:endParaRPr lang="en-US" altLang="en-US" sz="1000" b="1" smtClean="0">
              <a:solidFill>
                <a:srgbClr val="FFFFFF"/>
              </a:solidFill>
              <a:latin typeface="Verdana" pitchFamily="34" charset="0"/>
            </a:endParaRPr>
          </a:p>
        </p:txBody>
      </p:sp>
      <p:cxnSp>
        <p:nvCxnSpPr>
          <p:cNvPr id="115200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2004" name="TextBox 5"/>
          <p:cNvSpPr txBox="1">
            <a:spLocks noChangeArrowheads="1"/>
          </p:cNvSpPr>
          <p:nvPr/>
        </p:nvSpPr>
        <p:spPr bwMode="auto">
          <a:xfrm>
            <a:off x="647700" y="-136525"/>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200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200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51A6AF5-303F-4569-ABF5-20AE4E013EFF}"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200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5200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2009" name="TextBox 12"/>
          <p:cNvSpPr txBox="1">
            <a:spLocks noChangeArrowheads="1"/>
          </p:cNvSpPr>
          <p:nvPr/>
        </p:nvSpPr>
        <p:spPr bwMode="auto">
          <a:xfrm>
            <a:off x="332581" y="2106542"/>
            <a:ext cx="8589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13:16. </a:t>
            </a:r>
            <a:r>
              <a:rPr lang="en-US" altLang="en-US" sz="2000" b="1" i="1" dirty="0">
                <a:solidFill>
                  <a:srgbClr val="FFFF00"/>
                </a:solidFill>
                <a:latin typeface="Verdana" pitchFamily="34" charset="0"/>
              </a:rPr>
              <a:t>And he </a:t>
            </a:r>
            <a:r>
              <a:rPr lang="en-US" altLang="en-US" sz="2000" b="1" i="1" dirty="0" err="1">
                <a:solidFill>
                  <a:srgbClr val="FFFF00"/>
                </a:solidFill>
                <a:latin typeface="Verdana" pitchFamily="34" charset="0"/>
              </a:rPr>
              <a:t>causeth</a:t>
            </a:r>
            <a:r>
              <a:rPr lang="en-US" altLang="en-US" sz="2000" b="1" i="1" dirty="0">
                <a:solidFill>
                  <a:srgbClr val="FFFF00"/>
                </a:solidFill>
                <a:latin typeface="Verdana" pitchFamily="34" charset="0"/>
              </a:rPr>
              <a:t> all, both small and great, rich and poor, free and bond, to receive a mark in their right hand, or in their foreheads: </a:t>
            </a:r>
          </a:p>
        </p:txBody>
      </p:sp>
      <p:sp>
        <p:nvSpPr>
          <p:cNvPr id="21" name="TextBox 20"/>
          <p:cNvSpPr txBox="1">
            <a:spLocks noChangeArrowheads="1"/>
          </p:cNvSpPr>
          <p:nvPr/>
        </p:nvSpPr>
        <p:spPr bwMode="auto">
          <a:xfrm>
            <a:off x="332581" y="3277430"/>
            <a:ext cx="8674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In order to better control the activities of the people of his vast dominion, each person is required to register and to receive a brand which will identify him as a loyal citizen of the world kingdom.</a:t>
            </a:r>
          </a:p>
        </p:txBody>
      </p:sp>
      <p:sp>
        <p:nvSpPr>
          <p:cNvPr id="14" name="TextBox 13"/>
          <p:cNvSpPr txBox="1">
            <a:spLocks noChangeArrowheads="1"/>
          </p:cNvSpPr>
          <p:nvPr/>
        </p:nvSpPr>
        <p:spPr bwMode="auto">
          <a:xfrm>
            <a:off x="347663" y="4777001"/>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nature of the mark is not described, but the basic principle has been well established for years in various nations.</a:t>
            </a:r>
          </a:p>
        </p:txBody>
      </p:sp>
    </p:spTree>
    <p:extLst>
      <p:ext uri="{BB962C8B-B14F-4D97-AF65-F5344CB8AC3E}">
        <p14:creationId xmlns:p14="http://schemas.microsoft.com/office/powerpoint/2010/main" val="3993881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20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96A044B-6795-414E-BF16-44A4F5C042FC}" type="slidenum">
              <a:rPr lang="en-US" altLang="en-US" sz="1000" b="1" smtClean="0">
                <a:solidFill>
                  <a:srgbClr val="FFFFFF"/>
                </a:solidFill>
                <a:latin typeface="Verdana" pitchFamily="34" charset="0"/>
              </a:rPr>
              <a:pPr eaLnBrk="1" hangingPunct="1">
                <a:spcBef>
                  <a:spcPct val="0"/>
                </a:spcBef>
                <a:buFontTx/>
                <a:buNone/>
              </a:pPr>
              <a:t>53</a:t>
            </a:fld>
            <a:endParaRPr lang="en-US" altLang="en-US" sz="1000" b="1" smtClean="0">
              <a:solidFill>
                <a:srgbClr val="FFFFFF"/>
              </a:solidFill>
              <a:latin typeface="Verdana" pitchFamily="34" charset="0"/>
            </a:endParaRPr>
          </a:p>
        </p:txBody>
      </p:sp>
      <p:cxnSp>
        <p:nvCxnSpPr>
          <p:cNvPr id="115200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2004" name="TextBox 5"/>
          <p:cNvSpPr txBox="1">
            <a:spLocks noChangeArrowheads="1"/>
          </p:cNvSpPr>
          <p:nvPr/>
        </p:nvSpPr>
        <p:spPr bwMode="auto">
          <a:xfrm>
            <a:off x="647700" y="-136525"/>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200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200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51A6AF5-303F-4569-ABF5-20AE4E013EFF}"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200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5200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2009" name="TextBox 12"/>
          <p:cNvSpPr txBox="1">
            <a:spLocks noChangeArrowheads="1"/>
          </p:cNvSpPr>
          <p:nvPr/>
        </p:nvSpPr>
        <p:spPr bwMode="auto">
          <a:xfrm>
            <a:off x="374650" y="1901825"/>
            <a:ext cx="8589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Revelation 13:16. </a:t>
            </a:r>
            <a:r>
              <a:rPr lang="en-US" altLang="en-US" sz="2000" b="1" i="1" dirty="0">
                <a:solidFill>
                  <a:srgbClr val="FFFF00"/>
                </a:solidFill>
                <a:latin typeface="Verdana" pitchFamily="34" charset="0"/>
              </a:rPr>
              <a:t>And he </a:t>
            </a:r>
            <a:r>
              <a:rPr lang="en-US" altLang="en-US" sz="2000" b="1" i="1" dirty="0" err="1">
                <a:solidFill>
                  <a:srgbClr val="FFFF00"/>
                </a:solidFill>
                <a:latin typeface="Verdana" pitchFamily="34" charset="0"/>
              </a:rPr>
              <a:t>causeth</a:t>
            </a:r>
            <a:r>
              <a:rPr lang="en-US" altLang="en-US" sz="2000" b="1" i="1" dirty="0">
                <a:solidFill>
                  <a:srgbClr val="FFFF00"/>
                </a:solidFill>
                <a:latin typeface="Verdana" pitchFamily="34" charset="0"/>
              </a:rPr>
              <a:t> all, both small and great, rich and poor, free and bond, to receive a mark in their right hand, or in their foreheads: </a:t>
            </a:r>
            <a:r>
              <a:rPr lang="en-US" altLang="en-US" sz="2000" b="1" i="1" dirty="0">
                <a:solidFill>
                  <a:srgbClr val="FFFFFF"/>
                </a:solidFill>
                <a:latin typeface="Verdana" pitchFamily="34" charset="0"/>
              </a:rPr>
              <a:t>(Cont’d</a:t>
            </a:r>
            <a:r>
              <a:rPr lang="en-US" altLang="en-US" sz="2000" b="1" i="1" dirty="0" smtClean="0">
                <a:solidFill>
                  <a:srgbClr val="FFFFFF"/>
                </a:solidFill>
                <a:latin typeface="Verdana" pitchFamily="34" charset="0"/>
              </a:rPr>
              <a:t>)</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374650" y="2944741"/>
            <a:ext cx="868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mark is something like an etching or a tattoo which, once inscribed, cannot be removed, providing a permanent (possibly eternal) identification as a follower of the beast and the dragon.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643" y="4268716"/>
            <a:ext cx="4522713" cy="25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76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30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0A88F8B-6A1F-4064-8B35-6C967CCAF2D5}" type="slidenum">
              <a:rPr lang="en-US" altLang="en-US" sz="1000" b="1" smtClean="0">
                <a:solidFill>
                  <a:srgbClr val="FFFFFF"/>
                </a:solidFill>
                <a:latin typeface="Verdana" pitchFamily="34" charset="0"/>
              </a:rPr>
              <a:pPr eaLnBrk="1" hangingPunct="1">
                <a:spcBef>
                  <a:spcPct val="0"/>
                </a:spcBef>
                <a:buFontTx/>
                <a:buNone/>
              </a:pPr>
              <a:t>54</a:t>
            </a:fld>
            <a:endParaRPr lang="en-US" altLang="en-US" sz="1000" b="1" smtClean="0">
              <a:solidFill>
                <a:srgbClr val="FFFFFF"/>
              </a:solidFill>
              <a:latin typeface="Verdana" pitchFamily="34" charset="0"/>
            </a:endParaRPr>
          </a:p>
        </p:txBody>
      </p:sp>
      <p:cxnSp>
        <p:nvCxnSpPr>
          <p:cNvPr id="115302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302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302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303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E271546-72FA-4AF1-9102-19CAA7021221}"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303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5303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3033" name="TextBox 12"/>
          <p:cNvSpPr txBox="1">
            <a:spLocks noChangeArrowheads="1"/>
          </p:cNvSpPr>
          <p:nvPr/>
        </p:nvSpPr>
        <p:spPr bwMode="auto">
          <a:xfrm>
            <a:off x="374650" y="1901825"/>
            <a:ext cx="8589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13:17. </a:t>
            </a:r>
            <a:r>
              <a:rPr lang="en-US" altLang="en-US" sz="2000" b="1" i="1">
                <a:solidFill>
                  <a:srgbClr val="FFFF00"/>
                </a:solidFill>
                <a:latin typeface="Verdana" pitchFamily="34" charset="0"/>
              </a:rPr>
              <a:t>And that no man might buy or sell, save he that had the mark, or the name of the beast, or the number of his name. </a:t>
            </a:r>
          </a:p>
        </p:txBody>
      </p:sp>
      <p:sp>
        <p:nvSpPr>
          <p:cNvPr id="21" name="TextBox 20"/>
          <p:cNvSpPr txBox="1">
            <a:spLocks noChangeArrowheads="1"/>
          </p:cNvSpPr>
          <p:nvPr/>
        </p:nvSpPr>
        <p:spPr bwMode="auto">
          <a:xfrm>
            <a:off x="360363" y="2921758"/>
            <a:ext cx="867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far as convenience of enforcement is concerned, an openly visible mark is obviously much superior to a wallet card or other device.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975" y="4050746"/>
            <a:ext cx="6628049" cy="2687788"/>
          </a:xfrm>
          <a:prstGeom prst="rect">
            <a:avLst/>
          </a:prstGeom>
        </p:spPr>
      </p:pic>
    </p:spTree>
    <p:extLst>
      <p:ext uri="{BB962C8B-B14F-4D97-AF65-F5344CB8AC3E}">
        <p14:creationId xmlns:p14="http://schemas.microsoft.com/office/powerpoint/2010/main" val="412061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30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0A88F8B-6A1F-4064-8B35-6C967CCAF2D5}" type="slidenum">
              <a:rPr lang="en-US" altLang="en-US" sz="1000" b="1" smtClean="0">
                <a:solidFill>
                  <a:srgbClr val="FFFFFF"/>
                </a:solidFill>
                <a:latin typeface="Verdana" pitchFamily="34" charset="0"/>
              </a:rPr>
              <a:pPr eaLnBrk="1" hangingPunct="1">
                <a:spcBef>
                  <a:spcPct val="0"/>
                </a:spcBef>
                <a:buFontTx/>
                <a:buNone/>
              </a:pPr>
              <a:t>55</a:t>
            </a:fld>
            <a:endParaRPr lang="en-US" altLang="en-US" sz="1000" b="1" smtClean="0">
              <a:solidFill>
                <a:srgbClr val="FFFFFF"/>
              </a:solidFill>
              <a:latin typeface="Verdana" pitchFamily="34" charset="0"/>
            </a:endParaRPr>
          </a:p>
        </p:txBody>
      </p:sp>
      <p:cxnSp>
        <p:nvCxnSpPr>
          <p:cNvPr id="115302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302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302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303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E271546-72FA-4AF1-9102-19CAA7021221}"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303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5303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3033" name="TextBox 12"/>
          <p:cNvSpPr txBox="1">
            <a:spLocks noChangeArrowheads="1"/>
          </p:cNvSpPr>
          <p:nvPr/>
        </p:nvSpPr>
        <p:spPr bwMode="auto">
          <a:xfrm>
            <a:off x="374650" y="1901825"/>
            <a:ext cx="8589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Revelation 13:17. </a:t>
            </a:r>
            <a:r>
              <a:rPr lang="en-US" altLang="en-US" sz="2000" b="1" i="1" dirty="0">
                <a:solidFill>
                  <a:srgbClr val="FFFF00"/>
                </a:solidFill>
                <a:latin typeface="Verdana" pitchFamily="34" charset="0"/>
              </a:rPr>
              <a:t>And that no man might buy or sell, save he that had the mark, or the name of the beast, or the number of his name.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326232" y="4144465"/>
            <a:ext cx="507828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 transaction of any kind will be legal unless all parties to the transaction can display either on their foreheads or in their right hands the mark of the beast.</a:t>
            </a:r>
          </a:p>
        </p:txBody>
      </p:sp>
      <p:sp>
        <p:nvSpPr>
          <p:cNvPr id="14" name="TextBox 13"/>
          <p:cNvSpPr txBox="1">
            <a:spLocks noChangeArrowheads="1"/>
          </p:cNvSpPr>
          <p:nvPr/>
        </p:nvSpPr>
        <p:spPr bwMode="auto">
          <a:xfrm>
            <a:off x="326232" y="3126166"/>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it will be extremely difficult to survive at all without the mark.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164" y="3480179"/>
            <a:ext cx="3472867" cy="3241343"/>
          </a:xfrm>
          <a:prstGeom prst="rect">
            <a:avLst/>
          </a:prstGeom>
        </p:spPr>
      </p:pic>
    </p:spTree>
    <p:extLst>
      <p:ext uri="{BB962C8B-B14F-4D97-AF65-F5344CB8AC3E}">
        <p14:creationId xmlns:p14="http://schemas.microsoft.com/office/powerpoint/2010/main" val="160111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40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FC880B9-539D-432F-8E39-879CF7C6992F}" type="slidenum">
              <a:rPr lang="en-US" altLang="en-US" sz="1000" b="1" smtClean="0">
                <a:solidFill>
                  <a:srgbClr val="FFFFFF"/>
                </a:solidFill>
                <a:latin typeface="Verdana" pitchFamily="34" charset="0"/>
              </a:rPr>
              <a:pPr eaLnBrk="1" hangingPunct="1">
                <a:spcBef>
                  <a:spcPct val="0"/>
                </a:spcBef>
                <a:buFontTx/>
                <a:buNone/>
              </a:pPr>
              <a:t>56</a:t>
            </a:fld>
            <a:endParaRPr lang="en-US" altLang="en-US" sz="1000" b="1" smtClean="0">
              <a:solidFill>
                <a:srgbClr val="FFFFFF"/>
              </a:solidFill>
              <a:latin typeface="Verdana" pitchFamily="34" charset="0"/>
            </a:endParaRPr>
          </a:p>
        </p:txBody>
      </p:sp>
      <p:cxnSp>
        <p:nvCxnSpPr>
          <p:cNvPr id="115405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405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405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405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5885AFC-40C9-4449-95F6-10987C4022CC}"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4055" name="TextBox 16"/>
          <p:cNvSpPr txBox="1">
            <a:spLocks noChangeArrowheads="1"/>
          </p:cNvSpPr>
          <p:nvPr/>
        </p:nvSpPr>
        <p:spPr bwMode="auto">
          <a:xfrm>
            <a:off x="552450" y="124718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False Prophet</a:t>
            </a:r>
          </a:p>
        </p:txBody>
      </p:sp>
      <p:sp>
        <p:nvSpPr>
          <p:cNvPr id="115405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4057" name="TextBox 12"/>
          <p:cNvSpPr txBox="1">
            <a:spLocks noChangeArrowheads="1"/>
          </p:cNvSpPr>
          <p:nvPr/>
        </p:nvSpPr>
        <p:spPr bwMode="auto">
          <a:xfrm>
            <a:off x="360363" y="1775844"/>
            <a:ext cx="8589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13:17. </a:t>
            </a:r>
            <a:r>
              <a:rPr lang="en-US" altLang="en-US" sz="2000" b="1" i="1" dirty="0">
                <a:solidFill>
                  <a:srgbClr val="FFFF00"/>
                </a:solidFill>
                <a:latin typeface="Verdana" pitchFamily="34" charset="0"/>
              </a:rPr>
              <a:t>And that no man might buy or sell, save he that had the mark, or the name of the beast, or the number of his name.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1" name="TextBox 20"/>
          <p:cNvSpPr txBox="1">
            <a:spLocks noChangeArrowheads="1"/>
          </p:cNvSpPr>
          <p:nvPr/>
        </p:nvSpPr>
        <p:spPr bwMode="auto">
          <a:xfrm>
            <a:off x="360363" y="2850368"/>
            <a:ext cx="86741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There will undoubtedly be many (those who are still trusting God) who survive by living off the land or by setting up secret communes in the wilderness or by other means, but it will involve extreme hardship and danger.</a:t>
            </a:r>
          </a:p>
        </p:txBody>
      </p:sp>
      <p:sp>
        <p:nvSpPr>
          <p:cNvPr id="14" name="TextBox 13"/>
          <p:cNvSpPr txBox="1">
            <a:spLocks noChangeArrowheads="1"/>
          </p:cNvSpPr>
          <p:nvPr/>
        </p:nvSpPr>
        <p:spPr bwMode="auto">
          <a:xfrm>
            <a:off x="360363" y="4172756"/>
            <a:ext cx="87010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a:t>
            </a:r>
            <a:r>
              <a:rPr lang="en-US" altLang="en-US" sz="2000" b="1" i="1" dirty="0">
                <a:solidFill>
                  <a:prstClr val="white"/>
                </a:solidFill>
                <a:latin typeface="Verdana" pitchFamily="34" charset="0"/>
              </a:rPr>
              <a:t>is perhaps these traumatic times to which the Lord refers in </a:t>
            </a:r>
            <a:r>
              <a:rPr lang="en-US" altLang="en-US" sz="2000" b="1" i="1" dirty="0">
                <a:solidFill>
                  <a:srgbClr val="FFFF00"/>
                </a:solidFill>
                <a:latin typeface="Verdana" pitchFamily="34" charset="0"/>
              </a:rPr>
              <a:t>Matthew 25:31-46</a:t>
            </a:r>
            <a:r>
              <a:rPr lang="en-US" altLang="en-US" sz="2000" b="1" i="1" dirty="0">
                <a:solidFill>
                  <a:srgbClr val="FFFFFF"/>
                </a:solidFill>
                <a:latin typeface="Verdana" pitchFamily="34" charset="0"/>
              </a:rPr>
              <a:t>, the so-called </a:t>
            </a:r>
            <a:r>
              <a:rPr lang="en-US" altLang="en-US" sz="2000" b="1" i="1" dirty="0">
                <a:solidFill>
                  <a:srgbClr val="FFFF00"/>
                </a:solidFill>
                <a:latin typeface="Verdana" pitchFamily="34" charset="0"/>
              </a:rPr>
              <a:t>“judgment of the nations” </a:t>
            </a:r>
            <a:r>
              <a:rPr lang="en-US" altLang="en-US" sz="2000" b="1" i="1" dirty="0" smtClean="0">
                <a:solidFill>
                  <a:srgbClr val="FFFF00"/>
                </a:solidFill>
                <a:latin typeface="Verdana" pitchFamily="34" charset="0"/>
              </a:rPr>
              <a:t>or (“</a:t>
            </a:r>
            <a:r>
              <a:rPr lang="en-US" altLang="en-US" sz="2000" b="1" i="1" dirty="0">
                <a:solidFill>
                  <a:srgbClr val="FFFF00"/>
                </a:solidFill>
                <a:latin typeface="Verdana" pitchFamily="34" charset="0"/>
              </a:rPr>
              <a:t>g</a:t>
            </a:r>
            <a:r>
              <a:rPr lang="en-US" altLang="en-US" sz="2000" b="1" i="1" dirty="0" smtClean="0">
                <a:solidFill>
                  <a:srgbClr val="FFFF00"/>
                </a:solidFill>
                <a:latin typeface="Verdana" pitchFamily="34" charset="0"/>
              </a:rPr>
              <a:t>entiles</a:t>
            </a:r>
            <a:r>
              <a:rPr lang="en-US" altLang="en-US" sz="2000" b="1" i="1" dirty="0">
                <a:solidFill>
                  <a:srgbClr val="FFFF00"/>
                </a:solidFill>
                <a:latin typeface="Verdana" pitchFamily="34" charset="0"/>
              </a:rPr>
              <a:t>”)</a:t>
            </a:r>
            <a:r>
              <a:rPr lang="en-US" altLang="en-US" sz="2000" b="1" i="1" dirty="0">
                <a:solidFill>
                  <a:srgbClr val="FFFFFF"/>
                </a:solidFill>
                <a:latin typeface="Verdana" pitchFamily="34" charset="0"/>
              </a:rPr>
              <a:t>, when He will commend those who have provided help to His brethren, but will consign to everlasting punishment those who do not. </a:t>
            </a:r>
          </a:p>
        </p:txBody>
      </p:sp>
      <p:sp>
        <p:nvSpPr>
          <p:cNvPr id="2" name="TextBox 1"/>
          <p:cNvSpPr txBox="1"/>
          <p:nvPr/>
        </p:nvSpPr>
        <p:spPr>
          <a:xfrm>
            <a:off x="360363" y="5809113"/>
            <a:ext cx="8639174" cy="707886"/>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Evidently </a:t>
            </a:r>
            <a:r>
              <a:rPr lang="en-US" altLang="en-US" sz="2000" b="1" i="1" dirty="0">
                <a:solidFill>
                  <a:srgbClr val="FFFFFF"/>
                </a:solidFill>
                <a:latin typeface="Verdana" pitchFamily="34" charset="0"/>
                <a:ea typeface="MS PGothic" pitchFamily="34" charset="-128"/>
              </a:rPr>
              <a:t>the brand may take any one of </a:t>
            </a:r>
            <a:r>
              <a:rPr lang="en-US" altLang="en-US" sz="2000" b="1" i="1" dirty="0">
                <a:solidFill>
                  <a:srgbClr val="FFFFFF"/>
                </a:solidFill>
                <a:latin typeface="Verdana" pitchFamily="34" charset="0"/>
                <a:ea typeface="MS PGothic" pitchFamily="34" charset="-128"/>
              </a:rPr>
              <a:t>the following three </a:t>
            </a:r>
            <a:r>
              <a:rPr lang="en-US" altLang="en-US" sz="2000" b="1" i="1" dirty="0">
                <a:solidFill>
                  <a:srgbClr val="FFFFFF"/>
                </a:solidFill>
                <a:latin typeface="Verdana" pitchFamily="34" charset="0"/>
                <a:ea typeface="MS PGothic" pitchFamily="34" charset="-128"/>
              </a:rPr>
              <a:t>forms.</a:t>
            </a:r>
          </a:p>
        </p:txBody>
      </p:sp>
    </p:spTree>
    <p:extLst>
      <p:ext uri="{BB962C8B-B14F-4D97-AF65-F5344CB8AC3E}">
        <p14:creationId xmlns:p14="http://schemas.microsoft.com/office/powerpoint/2010/main" val="1720489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heel(1)">
                                      <p:cBhvr>
                                        <p:cTn id="1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507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B7B19A1-4876-465D-BCC6-E0476C8F2664}" type="slidenum">
              <a:rPr lang="en-US" altLang="en-US" sz="1000" b="1" smtClean="0">
                <a:solidFill>
                  <a:srgbClr val="FFFFFF"/>
                </a:solidFill>
                <a:latin typeface="Verdana" pitchFamily="34" charset="0"/>
              </a:rPr>
              <a:pPr eaLnBrk="1" hangingPunct="1">
                <a:spcBef>
                  <a:spcPct val="0"/>
                </a:spcBef>
                <a:buFontTx/>
                <a:buNone/>
              </a:pPr>
              <a:t>57</a:t>
            </a:fld>
            <a:endParaRPr lang="en-US" altLang="en-US" sz="1000" b="1" smtClean="0">
              <a:solidFill>
                <a:srgbClr val="FFFFFF"/>
              </a:solidFill>
              <a:latin typeface="Verdana" pitchFamily="34" charset="0"/>
            </a:endParaRPr>
          </a:p>
        </p:txBody>
      </p:sp>
      <p:cxnSp>
        <p:nvCxnSpPr>
          <p:cNvPr id="115507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507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507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507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87019C3-EBBA-4AB2-AF55-A449C91807B4}"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507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False Prophet</a:t>
            </a:r>
          </a:p>
        </p:txBody>
      </p:sp>
      <p:sp>
        <p:nvSpPr>
          <p:cNvPr id="115508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5081" name="TextBox 12"/>
          <p:cNvSpPr txBox="1">
            <a:spLocks noChangeArrowheads="1"/>
          </p:cNvSpPr>
          <p:nvPr/>
        </p:nvSpPr>
        <p:spPr bwMode="auto">
          <a:xfrm>
            <a:off x="374650" y="1901825"/>
            <a:ext cx="8589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13:17. </a:t>
            </a:r>
            <a:r>
              <a:rPr lang="en-US" altLang="en-US" sz="2000" b="1" i="1">
                <a:solidFill>
                  <a:srgbClr val="FFFF00"/>
                </a:solidFill>
                <a:latin typeface="Verdana" pitchFamily="34" charset="0"/>
              </a:rPr>
              <a:t>And that no man might buy or sell, save he that had the mark, or the name of the beast, or the number of his name.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8" name="TextBox 17"/>
          <p:cNvSpPr txBox="1">
            <a:spLocks noChangeArrowheads="1"/>
          </p:cNvSpPr>
          <p:nvPr/>
        </p:nvSpPr>
        <p:spPr bwMode="auto">
          <a:xfrm>
            <a:off x="374650" y="4815173"/>
            <a:ext cx="4387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third group is marked with a number, that number which is peculiarly fitting for his character and name.</a:t>
            </a:r>
          </a:p>
        </p:txBody>
      </p:sp>
      <p:sp>
        <p:nvSpPr>
          <p:cNvPr id="14" name="TextBox 13"/>
          <p:cNvSpPr txBox="1">
            <a:spLocks noChangeArrowheads="1"/>
          </p:cNvSpPr>
          <p:nvPr/>
        </p:nvSpPr>
        <p:spPr bwMode="auto">
          <a:xfrm>
            <a:off x="374650" y="2917825"/>
            <a:ext cx="61421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One group receives the mark, probably applied to the bulk of the population.</a:t>
            </a:r>
          </a:p>
        </p:txBody>
      </p:sp>
      <p:sp>
        <p:nvSpPr>
          <p:cNvPr id="15" name="TextBox 14"/>
          <p:cNvSpPr txBox="1">
            <a:spLocks noChangeArrowheads="1"/>
          </p:cNvSpPr>
          <p:nvPr/>
        </p:nvSpPr>
        <p:spPr bwMode="auto">
          <a:xfrm>
            <a:off x="374650" y="3752259"/>
            <a:ext cx="8589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Another group is imprinted with the beast’s own name, probably the group associated most closely with his purposes and actions.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249" y="4531742"/>
            <a:ext cx="3289111" cy="2087826"/>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699082"/>
            <a:ext cx="1582643" cy="105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741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
                                        </p:tgtEl>
                                        <p:attrNameLst>
                                          <p:attrName>ppt_y</p:attrName>
                                        </p:attrNameLst>
                                      </p:cBhvr>
                                      <p:tavLst>
                                        <p:tav tm="0" fmla="#ppt_y+(sin(-2*pi*(1-$))*-#ppt_x+cos(-2*pi*(1-$))*(1-#ppt_y))*(1-$)">
                                          <p:val>
                                            <p:fltVal val="0"/>
                                          </p:val>
                                        </p:tav>
                                        <p:tav tm="100000">
                                          <p:val>
                                            <p:fltVal val="1"/>
                                          </p:val>
                                        </p:tav>
                                      </p:tavLst>
                                    </p:anim>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609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D1B6146-EFC1-45FA-B4CD-6A0C31C74A50}" type="slidenum">
              <a:rPr lang="en-US" altLang="en-US" sz="1000" b="1" smtClean="0">
                <a:solidFill>
                  <a:srgbClr val="FFFFFF"/>
                </a:solidFill>
                <a:latin typeface="Verdana" pitchFamily="34" charset="0"/>
              </a:rPr>
              <a:pPr eaLnBrk="1" hangingPunct="1">
                <a:spcBef>
                  <a:spcPct val="0"/>
                </a:spcBef>
                <a:buFontTx/>
                <a:buNone/>
              </a:pPr>
              <a:t>58</a:t>
            </a:fld>
            <a:endParaRPr lang="en-US" altLang="en-US" sz="1000" b="1" smtClean="0">
              <a:solidFill>
                <a:srgbClr val="FFFFFF"/>
              </a:solidFill>
              <a:latin typeface="Verdana" pitchFamily="34" charset="0"/>
            </a:endParaRPr>
          </a:p>
        </p:txBody>
      </p:sp>
      <p:cxnSp>
        <p:nvCxnSpPr>
          <p:cNvPr id="115609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610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610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610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188DF42-520F-435D-B5D2-3EFC81F6D228}"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610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5610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6105"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a:t>
            </a:r>
          </a:p>
        </p:txBody>
      </p:sp>
      <p:sp>
        <p:nvSpPr>
          <p:cNvPr id="21" name="TextBox 20"/>
          <p:cNvSpPr txBox="1">
            <a:spLocks noChangeArrowheads="1"/>
          </p:cNvSpPr>
          <p:nvPr/>
        </p:nvSpPr>
        <p:spPr bwMode="auto">
          <a:xfrm>
            <a:off x="360363" y="3225800"/>
            <a:ext cx="8674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concluding verse of this amazing chapter of Revelation is intriguing. </a:t>
            </a:r>
            <a:r>
              <a:rPr lang="en-US" altLang="en-US" sz="2000" b="1" i="1" dirty="0" smtClean="0">
                <a:solidFill>
                  <a:srgbClr val="FFFFFF"/>
                </a:solidFill>
                <a:latin typeface="Verdana" pitchFamily="34" charset="0"/>
              </a:rPr>
              <a:t>It </a:t>
            </a:r>
            <a:r>
              <a:rPr lang="en-US" altLang="en-US" sz="2000" b="1" i="1" dirty="0">
                <a:solidFill>
                  <a:srgbClr val="FFFFFF"/>
                </a:solidFill>
                <a:latin typeface="Verdana" pitchFamily="34" charset="0"/>
              </a:rPr>
              <a:t>is as though John were posing a puzzle, a challenge that would help people determine the identity of the beast.</a:t>
            </a:r>
          </a:p>
        </p:txBody>
      </p:sp>
      <p:sp>
        <p:nvSpPr>
          <p:cNvPr id="14" name="TextBox 13"/>
          <p:cNvSpPr txBox="1">
            <a:spLocks noChangeArrowheads="1"/>
          </p:cNvSpPr>
          <p:nvPr/>
        </p:nvSpPr>
        <p:spPr bwMode="auto">
          <a:xfrm>
            <a:off x="374650" y="4445000"/>
            <a:ext cx="8769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why would he do this? </a:t>
            </a:r>
            <a:r>
              <a:rPr lang="en-US" altLang="en-US" sz="2000" b="1" i="1" dirty="0" smtClean="0">
                <a:solidFill>
                  <a:srgbClr val="FFFFFF"/>
                </a:solidFill>
                <a:latin typeface="Verdana" pitchFamily="34" charset="0"/>
              </a:rPr>
              <a:t>And</a:t>
            </a:r>
            <a:r>
              <a:rPr lang="en-US" altLang="en-US" sz="2000" b="1" i="1" dirty="0">
                <a:solidFill>
                  <a:srgbClr val="FFFFFF"/>
                </a:solidFill>
                <a:latin typeface="Verdana" pitchFamily="34" charset="0"/>
              </a:rPr>
              <a:t>, if he felt people should know who the beast would be, why didn’t he just give his name</a:t>
            </a:r>
            <a:r>
              <a:rPr lang="en-US" altLang="en-US" sz="1800" b="1" i="1" dirty="0">
                <a:solidFill>
                  <a:srgbClr val="FFFFFF"/>
                </a:solidFill>
                <a:latin typeface="Verdana" pitchFamily="34" charset="0"/>
              </a:rPr>
              <a:t>.</a:t>
            </a:r>
          </a:p>
        </p:txBody>
      </p:sp>
      <p:sp>
        <p:nvSpPr>
          <p:cNvPr id="15" name="TextBox 14"/>
          <p:cNvSpPr txBox="1">
            <a:spLocks noChangeArrowheads="1"/>
          </p:cNvSpPr>
          <p:nvPr/>
        </p:nvSpPr>
        <p:spPr bwMode="auto">
          <a:xfrm>
            <a:off x="647700" y="5373688"/>
            <a:ext cx="8496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answer to the first question is that the beast will evidently come into power gradually, and will become well known in the world long before the tribulation actually begins</a:t>
            </a:r>
            <a:r>
              <a:rPr lang="en-US" altLang="en-US" sz="1800" b="1" i="1" dirty="0">
                <a:solidFill>
                  <a:srgbClr val="FFFFFF"/>
                </a:solidFill>
                <a:latin typeface="Verdana" pitchFamily="34" charset="0"/>
              </a:rPr>
              <a:t>.</a:t>
            </a:r>
          </a:p>
        </p:txBody>
      </p:sp>
    </p:spTree>
    <p:extLst>
      <p:ext uri="{BB962C8B-B14F-4D97-AF65-F5344CB8AC3E}">
        <p14:creationId xmlns:p14="http://schemas.microsoft.com/office/powerpoint/2010/main" val="2865830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712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8A128C9-D3CC-4CE8-BF26-6686EEC38E06}" type="slidenum">
              <a:rPr lang="en-US" altLang="en-US" sz="1000" b="1" smtClean="0">
                <a:solidFill>
                  <a:srgbClr val="FFFFFF"/>
                </a:solidFill>
                <a:latin typeface="Verdana" pitchFamily="34" charset="0"/>
              </a:rPr>
              <a:pPr eaLnBrk="1" hangingPunct="1">
                <a:spcBef>
                  <a:spcPct val="0"/>
                </a:spcBef>
                <a:buFontTx/>
                <a:buNone/>
              </a:pPr>
              <a:t>59</a:t>
            </a:fld>
            <a:endParaRPr lang="en-US" altLang="en-US" sz="1000" b="1" smtClean="0">
              <a:solidFill>
                <a:srgbClr val="FFFFFF"/>
              </a:solidFill>
              <a:latin typeface="Verdana" pitchFamily="34" charset="0"/>
            </a:endParaRPr>
          </a:p>
        </p:txBody>
      </p:sp>
      <p:cxnSp>
        <p:nvCxnSpPr>
          <p:cNvPr id="115712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712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712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712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0ACF0B7-155B-46B3-B9C7-FBB400DE2543}"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712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5712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7129"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1" name="TextBox 20"/>
          <p:cNvSpPr txBox="1">
            <a:spLocks noChangeArrowheads="1"/>
          </p:cNvSpPr>
          <p:nvPr/>
        </p:nvSpPr>
        <p:spPr bwMode="auto">
          <a:xfrm>
            <a:off x="360363" y="3230563"/>
            <a:ext cx="8674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Forewarned is forearmed, however, so that if his true character could be recognized and exposed before he actually comes to power, much harm to Christ’s churches can be prevented.  </a:t>
            </a:r>
          </a:p>
        </p:txBody>
      </p:sp>
      <p:sp>
        <p:nvSpPr>
          <p:cNvPr id="14" name="TextBox 13"/>
          <p:cNvSpPr txBox="1">
            <a:spLocks noChangeArrowheads="1"/>
          </p:cNvSpPr>
          <p:nvPr/>
        </p:nvSpPr>
        <p:spPr bwMode="auto">
          <a:xfrm>
            <a:off x="377825" y="4609780"/>
            <a:ext cx="8769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Hence, “here is wisdom,” for Christians to recognize the beast before the world does.</a:t>
            </a:r>
          </a:p>
        </p:txBody>
      </p:sp>
      <p:sp>
        <p:nvSpPr>
          <p:cNvPr id="16" name="TextBox 15"/>
          <p:cNvSpPr txBox="1">
            <a:spLocks noChangeArrowheads="1"/>
          </p:cNvSpPr>
          <p:nvPr/>
        </p:nvSpPr>
        <p:spPr bwMode="auto">
          <a:xfrm>
            <a:off x="374650" y="5373726"/>
            <a:ext cx="8496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answer to the next question is that God reveals His mysteries only to those who really love His Word and search them out </a:t>
            </a:r>
            <a:r>
              <a:rPr lang="en-US" altLang="en-US" sz="2000" b="1" i="1" dirty="0">
                <a:solidFill>
                  <a:srgbClr val="FFFF00"/>
                </a:solidFill>
                <a:latin typeface="Verdana" pitchFamily="34" charset="0"/>
              </a:rPr>
              <a:t>(Proverbs </a:t>
            </a:r>
            <a:r>
              <a:rPr lang="en-US" altLang="en-US" sz="2000" b="1" i="1" dirty="0" smtClean="0">
                <a:solidFill>
                  <a:srgbClr val="FFFF00"/>
                </a:solidFill>
                <a:latin typeface="Verdana" pitchFamily="34" charset="0"/>
              </a:rPr>
              <a:t>2:1-6, Daniel 12:10, </a:t>
            </a:r>
            <a:r>
              <a:rPr lang="en-US" altLang="en-US" sz="2000" b="1" i="1" dirty="0">
                <a:solidFill>
                  <a:srgbClr val="FFFF00"/>
                </a:solidFill>
                <a:latin typeface="Verdana" pitchFamily="34" charset="0"/>
              </a:rPr>
              <a:t>Matthew 13:10-11).</a:t>
            </a:r>
          </a:p>
        </p:txBody>
      </p:sp>
    </p:spTree>
    <p:extLst>
      <p:ext uri="{BB962C8B-B14F-4D97-AF65-F5344CB8AC3E}">
        <p14:creationId xmlns:p14="http://schemas.microsoft.com/office/powerpoint/2010/main" val="329975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anim calcmode="lin" valueType="num">
                                      <p:cBhvr>
                                        <p:cTn id="1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51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091B8A5-50AC-46BC-828C-07AEEE44E187}" type="slidenum">
              <a:rPr lang="en-US" altLang="en-US" sz="1000" b="1" smtClean="0">
                <a:solidFill>
                  <a:srgbClr val="FFFFFF"/>
                </a:solidFill>
                <a:latin typeface="Verdana" pitchFamily="34" charset="0"/>
              </a:rPr>
              <a:pPr eaLnBrk="1" hangingPunct="1">
                <a:spcBef>
                  <a:spcPct val="0"/>
                </a:spcBef>
                <a:buFontTx/>
                <a:buNone/>
              </a:pPr>
              <a:t>6</a:t>
            </a:fld>
            <a:endParaRPr lang="en-US" altLang="en-US" sz="1000" b="1" smtClean="0">
              <a:solidFill>
                <a:srgbClr val="FFFFFF"/>
              </a:solidFill>
              <a:latin typeface="Verdana" pitchFamily="34" charset="0"/>
            </a:endParaRPr>
          </a:p>
        </p:txBody>
      </p:sp>
      <p:cxnSp>
        <p:nvCxnSpPr>
          <p:cNvPr id="111513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514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514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514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269705F-F56A-48D1-85F7-322503FBA9EF}"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5143" name="TextBox 16"/>
          <p:cNvSpPr txBox="1">
            <a:spLocks noChangeArrowheads="1"/>
          </p:cNvSpPr>
          <p:nvPr/>
        </p:nvSpPr>
        <p:spPr bwMode="auto">
          <a:xfrm>
            <a:off x="653825" y="1247184"/>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Man of Sin</a:t>
            </a:r>
          </a:p>
        </p:txBody>
      </p:sp>
      <p:sp>
        <p:nvSpPr>
          <p:cNvPr id="111514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15145" name="TextBox 12"/>
          <p:cNvSpPr txBox="1">
            <a:spLocks noChangeArrowheads="1"/>
          </p:cNvSpPr>
          <p:nvPr/>
        </p:nvSpPr>
        <p:spPr bwMode="auto">
          <a:xfrm>
            <a:off x="377600" y="1771059"/>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 </a:t>
            </a:r>
            <a:r>
              <a:rPr lang="en-US" altLang="en-US" sz="2000" b="1" i="1" dirty="0">
                <a:solidFill>
                  <a:srgbClr val="FFFF00"/>
                </a:solidFill>
                <a:latin typeface="Verdana" pitchFamily="34" charset="0"/>
              </a:rPr>
              <a:t>And I stood upon the sand of the sea, and saw a beast rise up out of the sea, having seven heads and ten horns, and upon his horns ten crowns, and upon his heads the name of blasphemy.</a:t>
            </a:r>
          </a:p>
        </p:txBody>
      </p:sp>
      <p:sp>
        <p:nvSpPr>
          <p:cNvPr id="12" name="TextBox 11"/>
          <p:cNvSpPr txBox="1">
            <a:spLocks noChangeArrowheads="1"/>
          </p:cNvSpPr>
          <p:nvPr/>
        </p:nvSpPr>
        <p:spPr bwMode="auto">
          <a:xfrm>
            <a:off x="365872" y="3093446"/>
            <a:ext cx="61873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John’s gaze had been fixed, as it were, on the two great signs in the heavens, the sign of the woman and the sign of the dragon.</a:t>
            </a:r>
          </a:p>
        </p:txBody>
      </p:sp>
      <p:sp>
        <p:nvSpPr>
          <p:cNvPr id="18" name="TextBox 17"/>
          <p:cNvSpPr txBox="1">
            <a:spLocks noChangeArrowheads="1"/>
          </p:cNvSpPr>
          <p:nvPr/>
        </p:nvSpPr>
        <p:spPr bwMode="auto">
          <a:xfrm>
            <a:off x="377600" y="5743198"/>
            <a:ext cx="8780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beast rising out of the sea is not the same as the dragon, however, even though their appearances are similar.</a:t>
            </a:r>
          </a:p>
        </p:txBody>
      </p:sp>
      <p:sp>
        <p:nvSpPr>
          <p:cNvPr id="20" name="TextBox 19"/>
          <p:cNvSpPr txBox="1">
            <a:spLocks noChangeArrowheads="1"/>
          </p:cNvSpPr>
          <p:nvPr/>
        </p:nvSpPr>
        <p:spPr bwMode="auto">
          <a:xfrm>
            <a:off x="365872" y="4563425"/>
            <a:ext cx="657679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Even though the word “sign” is not used on this occasion, the whole context makes it evident that the scene is symbolic.</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067" y="2974715"/>
            <a:ext cx="1928392" cy="276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779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circle(in)">
                                      <p:cBhvr>
                                        <p:cTn id="11" dur="2000"/>
                                        <p:tgtEl>
                                          <p:spTgt spid="3075"/>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900" decel="100000" fill="hold"/>
                                        <p:tgtEl>
                                          <p:spTgt spid="2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712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8A128C9-D3CC-4CE8-BF26-6686EEC38E06}" type="slidenum">
              <a:rPr lang="en-US" altLang="en-US" sz="1000" b="1" smtClean="0">
                <a:solidFill>
                  <a:srgbClr val="FFFFFF"/>
                </a:solidFill>
                <a:latin typeface="Verdana" pitchFamily="34" charset="0"/>
              </a:rPr>
              <a:pPr eaLnBrk="1" hangingPunct="1">
                <a:spcBef>
                  <a:spcPct val="0"/>
                </a:spcBef>
                <a:buFontTx/>
                <a:buNone/>
              </a:pPr>
              <a:t>60</a:t>
            </a:fld>
            <a:endParaRPr lang="en-US" altLang="en-US" sz="1000" b="1" smtClean="0">
              <a:solidFill>
                <a:srgbClr val="FFFFFF"/>
              </a:solidFill>
              <a:latin typeface="Verdana" pitchFamily="34" charset="0"/>
            </a:endParaRPr>
          </a:p>
        </p:txBody>
      </p:sp>
      <p:cxnSp>
        <p:nvCxnSpPr>
          <p:cNvPr id="115712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712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712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712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0ACF0B7-155B-46B3-B9C7-FBB400DE2543}"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712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5712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7129" name="TextBox 12"/>
          <p:cNvSpPr txBox="1">
            <a:spLocks noChangeArrowheads="1"/>
          </p:cNvSpPr>
          <p:nvPr/>
        </p:nvSpPr>
        <p:spPr bwMode="auto">
          <a:xfrm>
            <a:off x="363537" y="2092893"/>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13:18. </a:t>
            </a:r>
            <a:r>
              <a:rPr lang="en-US" altLang="en-US" sz="2000" b="1" i="1" dirty="0">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5" name="TextBox 14"/>
          <p:cNvSpPr txBox="1">
            <a:spLocks noChangeArrowheads="1"/>
          </p:cNvSpPr>
          <p:nvPr/>
        </p:nvSpPr>
        <p:spPr bwMode="auto">
          <a:xfrm>
            <a:off x="457200" y="3584671"/>
            <a:ext cx="8496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Evidently, the Lord wants his children to know the identity of the coming man of sin.</a:t>
            </a:r>
          </a:p>
        </p:txBody>
      </p:sp>
      <p:sp>
        <p:nvSpPr>
          <p:cNvPr id="2" name="TextBox 1"/>
          <p:cNvSpPr txBox="1"/>
          <p:nvPr/>
        </p:nvSpPr>
        <p:spPr>
          <a:xfrm>
            <a:off x="457200" y="4590308"/>
            <a:ext cx="8406606" cy="400110"/>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And </a:t>
            </a:r>
            <a:r>
              <a:rPr lang="en-US" altLang="en-US" sz="2000" b="1" i="1" dirty="0">
                <a:solidFill>
                  <a:srgbClr val="FFFFFF"/>
                </a:solidFill>
                <a:latin typeface="Verdana" pitchFamily="34" charset="0"/>
                <a:ea typeface="MS PGothic" pitchFamily="34" charset="-128"/>
              </a:rPr>
              <a:t>here is the clue: “Count the number of the beast.”</a:t>
            </a:r>
          </a:p>
        </p:txBody>
      </p:sp>
      <p:sp>
        <p:nvSpPr>
          <p:cNvPr id="3" name="TextBox 2"/>
          <p:cNvSpPr txBox="1"/>
          <p:nvPr/>
        </p:nvSpPr>
        <p:spPr>
          <a:xfrm>
            <a:off x="457200" y="5321728"/>
            <a:ext cx="8162925" cy="707886"/>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But </a:t>
            </a:r>
            <a:r>
              <a:rPr lang="en-US" altLang="en-US" sz="2000" b="1" i="1" dirty="0">
                <a:solidFill>
                  <a:srgbClr val="FFFFFF"/>
                </a:solidFill>
                <a:latin typeface="Verdana" pitchFamily="34" charset="0"/>
                <a:ea typeface="MS PGothic" pitchFamily="34" charset="-128"/>
              </a:rPr>
              <a:t>what is that?  The previous verse tells us that it is “the number of a man.”</a:t>
            </a:r>
          </a:p>
        </p:txBody>
      </p:sp>
    </p:spTree>
    <p:extLst>
      <p:ext uri="{BB962C8B-B14F-4D97-AF65-F5344CB8AC3E}">
        <p14:creationId xmlns:p14="http://schemas.microsoft.com/office/powerpoint/2010/main" val="27906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heel(1)">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heel(1)">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814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6313D9E-22D8-445F-BADD-FB9F511AD0E9}" type="slidenum">
              <a:rPr lang="en-US" altLang="en-US" sz="1000" b="1" smtClean="0">
                <a:solidFill>
                  <a:srgbClr val="FFFFFF"/>
                </a:solidFill>
                <a:latin typeface="Verdana" pitchFamily="34" charset="0"/>
              </a:rPr>
              <a:pPr eaLnBrk="1" hangingPunct="1">
                <a:spcBef>
                  <a:spcPct val="0"/>
                </a:spcBef>
                <a:buFontTx/>
                <a:buNone/>
              </a:pPr>
              <a:t>61</a:t>
            </a:fld>
            <a:endParaRPr lang="en-US" altLang="en-US" sz="1000" b="1" smtClean="0">
              <a:solidFill>
                <a:srgbClr val="FFFFFF"/>
              </a:solidFill>
              <a:latin typeface="Verdana" pitchFamily="34" charset="0"/>
            </a:endParaRPr>
          </a:p>
        </p:txBody>
      </p:sp>
      <p:cxnSp>
        <p:nvCxnSpPr>
          <p:cNvPr id="115814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814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814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815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AB21C7B-FFC8-465B-8BD3-B85E47EF5E49}"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815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5815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8153"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5" name="TextBox 14"/>
          <p:cNvSpPr txBox="1">
            <a:spLocks noChangeArrowheads="1"/>
          </p:cNvSpPr>
          <p:nvPr/>
        </p:nvSpPr>
        <p:spPr bwMode="auto">
          <a:xfrm>
            <a:off x="421481" y="4796383"/>
            <a:ext cx="8496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Every letter in Greek has a corresponding numerical value, so that each word likewise has a numerical value equal to the sum of the values of each letter in the word.</a:t>
            </a:r>
          </a:p>
        </p:txBody>
      </p:sp>
      <p:sp>
        <p:nvSpPr>
          <p:cNvPr id="16" name="TextBox 15"/>
          <p:cNvSpPr txBox="1">
            <a:spLocks noChangeArrowheads="1"/>
          </p:cNvSpPr>
          <p:nvPr/>
        </p:nvSpPr>
        <p:spPr bwMode="auto">
          <a:xfrm>
            <a:off x="457200" y="3445871"/>
            <a:ext cx="8496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how does one count the number of a man’s name?  In Hebrew and Greek, each symbol used for a letter of the alphabet was also used for a number.</a:t>
            </a:r>
          </a:p>
        </p:txBody>
      </p:sp>
    </p:spTree>
    <p:extLst>
      <p:ext uri="{BB962C8B-B14F-4D97-AF65-F5344CB8AC3E}">
        <p14:creationId xmlns:p14="http://schemas.microsoft.com/office/powerpoint/2010/main" val="1662286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5917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1F31FB6-3E65-42D3-B79E-1E3FB7DCDDB2}" type="slidenum">
              <a:rPr lang="en-US" altLang="en-US" sz="1000" b="1" smtClean="0">
                <a:solidFill>
                  <a:srgbClr val="FFFFFF"/>
                </a:solidFill>
                <a:latin typeface="Verdana" pitchFamily="34" charset="0"/>
              </a:rPr>
              <a:pPr eaLnBrk="1" hangingPunct="1">
                <a:spcBef>
                  <a:spcPct val="0"/>
                </a:spcBef>
                <a:buFontTx/>
                <a:buNone/>
              </a:pPr>
              <a:t>62</a:t>
            </a:fld>
            <a:endParaRPr lang="en-US" altLang="en-US" sz="1000" b="1" smtClean="0">
              <a:solidFill>
                <a:srgbClr val="FFFFFF"/>
              </a:solidFill>
              <a:latin typeface="Verdana" pitchFamily="34" charset="0"/>
            </a:endParaRPr>
          </a:p>
        </p:txBody>
      </p:sp>
      <p:cxnSp>
        <p:nvCxnSpPr>
          <p:cNvPr id="115917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5917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5917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5917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29EC4DB-28A1-46AE-A288-6722C582668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59175"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59176"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59177"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1" name="TextBox 20"/>
          <p:cNvSpPr txBox="1">
            <a:spLocks noChangeArrowheads="1"/>
          </p:cNvSpPr>
          <p:nvPr/>
        </p:nvSpPr>
        <p:spPr bwMode="auto">
          <a:xfrm>
            <a:off x="360363" y="3230563"/>
            <a:ext cx="8674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To “count” the number of a name means, obviously simply to add up the numbers attached to all the letters in the name.</a:t>
            </a:r>
          </a:p>
        </p:txBody>
      </p:sp>
      <p:sp>
        <p:nvSpPr>
          <p:cNvPr id="14" name="TextBox 13"/>
          <p:cNvSpPr txBox="1">
            <a:spLocks noChangeArrowheads="1"/>
          </p:cNvSpPr>
          <p:nvPr/>
        </p:nvSpPr>
        <p:spPr bwMode="auto">
          <a:xfrm>
            <a:off x="374650" y="4191536"/>
            <a:ext cx="87693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Since there is essentially a one-to-one equivalence between letters of the Greek alphabet and letters of the English alphabet, it is possible to transliterate any name in one of the western languages into a corresponding number.</a:t>
            </a:r>
          </a:p>
        </p:txBody>
      </p:sp>
      <p:sp>
        <p:nvSpPr>
          <p:cNvPr id="16" name="TextBox 15"/>
          <p:cNvSpPr txBox="1">
            <a:spLocks noChangeArrowheads="1"/>
          </p:cNvSpPr>
          <p:nvPr/>
        </p:nvSpPr>
        <p:spPr bwMode="auto">
          <a:xfrm>
            <a:off x="374650" y="5514975"/>
            <a:ext cx="8496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All of this suggests that whenever a particularly popular leader begins to figure prominently in world affairs, Christians would be well advised to “count the number of his name.”</a:t>
            </a:r>
          </a:p>
        </p:txBody>
      </p:sp>
    </p:spTree>
    <p:extLst>
      <p:ext uri="{BB962C8B-B14F-4D97-AF65-F5344CB8AC3E}">
        <p14:creationId xmlns:p14="http://schemas.microsoft.com/office/powerpoint/2010/main" val="185832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58EDB3-B65D-432F-8131-6C437CFCA197}"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973E0ED-D862-4E64-AA75-9C8C06AAD60D}" type="slidenum">
              <a:rPr lang="en-US" altLang="en-US" sz="1000" b="1" smtClean="0">
                <a:solidFill>
                  <a:srgbClr val="FFFFFF"/>
                </a:solidFill>
                <a:latin typeface="Verdana" pitchFamily="34" charset="0"/>
              </a:rPr>
              <a:pPr eaLnBrk="1" hangingPunct="1">
                <a:spcBef>
                  <a:spcPct val="0"/>
                </a:spcBef>
                <a:buFontTx/>
                <a:buNone/>
              </a:pPr>
              <a:t>63</a:t>
            </a:fld>
            <a:endParaRPr lang="en-US" altLang="en-US" sz="1000" b="1" smtClean="0">
              <a:solidFill>
                <a:srgbClr val="FFFFFF"/>
              </a:solidFill>
              <a:latin typeface="Verdana"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812800"/>
            <a:ext cx="66675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864196"/>
      </p:ext>
    </p:extLst>
  </p:cSld>
  <p:clrMapOvr>
    <a:masterClrMapping/>
  </p:clrMapOvr>
  <p:transition spd="slow">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6019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8C3CD13-9515-4360-BB59-6C3D2CADFAFA}" type="slidenum">
              <a:rPr lang="en-US" altLang="en-US" sz="1000" b="1" smtClean="0">
                <a:solidFill>
                  <a:srgbClr val="FFFFFF"/>
                </a:solidFill>
                <a:latin typeface="Verdana" pitchFamily="34" charset="0"/>
              </a:rPr>
              <a:pPr eaLnBrk="1" hangingPunct="1">
                <a:spcBef>
                  <a:spcPct val="0"/>
                </a:spcBef>
                <a:buFontTx/>
                <a:buNone/>
              </a:pPr>
              <a:t>64</a:t>
            </a:fld>
            <a:endParaRPr lang="en-US" altLang="en-US" sz="1000" b="1" smtClean="0">
              <a:solidFill>
                <a:srgbClr val="FFFFFF"/>
              </a:solidFill>
              <a:latin typeface="Verdana" pitchFamily="34" charset="0"/>
            </a:endParaRPr>
          </a:p>
        </p:txBody>
      </p:sp>
      <p:cxnSp>
        <p:nvCxnSpPr>
          <p:cNvPr id="116019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6019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6019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6019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ED55636-DD07-4175-9526-1BDEA530DB55}"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6019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6020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60201"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1" name="TextBox 20"/>
          <p:cNvSpPr txBox="1">
            <a:spLocks noChangeArrowheads="1"/>
          </p:cNvSpPr>
          <p:nvPr/>
        </p:nvSpPr>
        <p:spPr bwMode="auto">
          <a:xfrm>
            <a:off x="360363" y="3230563"/>
            <a:ext cx="8674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number 666 is significant in its own right.</a:t>
            </a:r>
          </a:p>
        </p:txBody>
      </p:sp>
      <p:sp>
        <p:nvSpPr>
          <p:cNvPr id="14" name="TextBox 13"/>
          <p:cNvSpPr txBox="1">
            <a:spLocks noChangeArrowheads="1"/>
          </p:cNvSpPr>
          <p:nvPr/>
        </p:nvSpPr>
        <p:spPr bwMode="auto">
          <a:xfrm>
            <a:off x="723900" y="4513310"/>
            <a:ext cx="82796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three sixes together may be suggestive of the unholy trinity - the dragon, the beast, and the false prophet.</a:t>
            </a:r>
          </a:p>
        </p:txBody>
      </p:sp>
      <p:sp>
        <p:nvSpPr>
          <p:cNvPr id="15" name="TextBox 14"/>
          <p:cNvSpPr txBox="1">
            <a:spLocks noChangeArrowheads="1"/>
          </p:cNvSpPr>
          <p:nvPr/>
        </p:nvSpPr>
        <p:spPr bwMode="auto">
          <a:xfrm>
            <a:off x="723900" y="3633788"/>
            <a:ext cx="82407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Six has long been associated with man in his imperfection.</a:t>
            </a:r>
          </a:p>
        </p:txBody>
      </p:sp>
      <p:sp>
        <p:nvSpPr>
          <p:cNvPr id="18" name="TextBox 17"/>
          <p:cNvSpPr txBox="1">
            <a:spLocks noChangeArrowheads="1"/>
          </p:cNvSpPr>
          <p:nvPr/>
        </p:nvSpPr>
        <p:spPr bwMode="auto">
          <a:xfrm>
            <a:off x="723901" y="5663580"/>
            <a:ext cx="81502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666 has the interesting characteristic of being the sum of the first 36 numbers.</a:t>
            </a:r>
          </a:p>
        </p:txBody>
      </p:sp>
    </p:spTree>
    <p:extLst>
      <p:ext uri="{BB962C8B-B14F-4D97-AF65-F5344CB8AC3E}">
        <p14:creationId xmlns:p14="http://schemas.microsoft.com/office/powerpoint/2010/main" val="3246936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15"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6019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8C3CD13-9515-4360-BB59-6C3D2CADFAFA}" type="slidenum">
              <a:rPr lang="en-US" altLang="en-US" sz="1000" b="1" smtClean="0">
                <a:solidFill>
                  <a:srgbClr val="FFFFFF"/>
                </a:solidFill>
                <a:latin typeface="Verdana" pitchFamily="34" charset="0"/>
              </a:rPr>
              <a:pPr eaLnBrk="1" hangingPunct="1">
                <a:spcBef>
                  <a:spcPct val="0"/>
                </a:spcBef>
                <a:buFontTx/>
                <a:buNone/>
              </a:pPr>
              <a:t>65</a:t>
            </a:fld>
            <a:endParaRPr lang="en-US" altLang="en-US" sz="1000" b="1" smtClean="0">
              <a:solidFill>
                <a:srgbClr val="FFFFFF"/>
              </a:solidFill>
              <a:latin typeface="Verdana" pitchFamily="34" charset="0"/>
            </a:endParaRPr>
          </a:p>
        </p:txBody>
      </p:sp>
      <p:cxnSp>
        <p:nvCxnSpPr>
          <p:cNvPr id="116019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6019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6019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6019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ED55636-DD07-4175-9526-1BDEA530DB55}"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60199"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60200"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60201"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16" name="TextBox 15"/>
          <p:cNvSpPr txBox="1">
            <a:spLocks noChangeArrowheads="1"/>
          </p:cNvSpPr>
          <p:nvPr/>
        </p:nvSpPr>
        <p:spPr bwMode="auto">
          <a:xfrm>
            <a:off x="506015" y="4642769"/>
            <a:ext cx="4114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also remarkable that John refers to him by the name “beast” exactly thirty-six times in Revelation.</a:t>
            </a:r>
          </a:p>
        </p:txBody>
      </p:sp>
      <p:sp>
        <p:nvSpPr>
          <p:cNvPr id="20" name="TextBox 19"/>
          <p:cNvSpPr txBox="1">
            <a:spLocks noChangeArrowheads="1"/>
          </p:cNvSpPr>
          <p:nvPr/>
        </p:nvSpPr>
        <p:spPr bwMode="auto">
          <a:xfrm>
            <a:off x="457200" y="3367799"/>
            <a:ext cx="42124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“number of man” seems to permeate the number 666.</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954" y="3225800"/>
            <a:ext cx="4529659" cy="33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5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circle(in)">
                                      <p:cBhvr>
                                        <p:cTn id="13" dur="20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6121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C8477D8-0392-46D5-91E2-E449FC566CC0}" type="slidenum">
              <a:rPr lang="en-US" altLang="en-US" sz="1000" b="1" smtClean="0">
                <a:solidFill>
                  <a:srgbClr val="FFFFFF"/>
                </a:solidFill>
                <a:latin typeface="Verdana" pitchFamily="34" charset="0"/>
              </a:rPr>
              <a:pPr eaLnBrk="1" hangingPunct="1">
                <a:spcBef>
                  <a:spcPct val="0"/>
                </a:spcBef>
                <a:buFontTx/>
                <a:buNone/>
              </a:pPr>
              <a:t>66</a:t>
            </a:fld>
            <a:endParaRPr lang="en-US" altLang="en-US" sz="1000" b="1" smtClean="0">
              <a:solidFill>
                <a:srgbClr val="FFFFFF"/>
              </a:solidFill>
              <a:latin typeface="Verdana" pitchFamily="34" charset="0"/>
            </a:endParaRPr>
          </a:p>
        </p:txBody>
      </p:sp>
      <p:cxnSp>
        <p:nvCxnSpPr>
          <p:cNvPr id="116121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61220"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6122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6122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88213C4-1E4A-401D-8BD9-BB6DF88B6842}"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61223"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Six Hundred Sixty-Six</a:t>
            </a:r>
          </a:p>
        </p:txBody>
      </p:sp>
      <p:sp>
        <p:nvSpPr>
          <p:cNvPr id="1161224"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61225" name="TextBox 12"/>
          <p:cNvSpPr txBox="1">
            <a:spLocks noChangeArrowheads="1"/>
          </p:cNvSpPr>
          <p:nvPr/>
        </p:nvSpPr>
        <p:spPr bwMode="auto">
          <a:xfrm>
            <a:off x="374650" y="1901825"/>
            <a:ext cx="858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13:18. </a:t>
            </a:r>
            <a:r>
              <a:rPr lang="en-US" altLang="en-US" sz="2000" b="1" i="1">
                <a:solidFill>
                  <a:srgbClr val="FFFF00"/>
                </a:solidFill>
                <a:latin typeface="Verdana" pitchFamily="34" charset="0"/>
              </a:rPr>
              <a:t>Here is wisdom. Let him that hath understanding count the number of the beast: for it is the number of a man; and his number is Six hundred threescore and six.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1" name="TextBox 20"/>
          <p:cNvSpPr txBox="1">
            <a:spLocks noChangeArrowheads="1"/>
          </p:cNvSpPr>
          <p:nvPr/>
        </p:nvSpPr>
        <p:spPr bwMode="auto">
          <a:xfrm>
            <a:off x="360363" y="3230563"/>
            <a:ext cx="8674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One other point of significance may be noted in connection with the number of the beast. </a:t>
            </a:r>
          </a:p>
        </p:txBody>
      </p:sp>
      <p:sp>
        <p:nvSpPr>
          <p:cNvPr id="14" name="TextBox 13"/>
          <p:cNvSpPr txBox="1">
            <a:spLocks noChangeArrowheads="1"/>
          </p:cNvSpPr>
          <p:nvPr/>
        </p:nvSpPr>
        <p:spPr bwMode="auto">
          <a:xfrm>
            <a:off x="360363" y="3949700"/>
            <a:ext cx="8483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Although the Scriptures do not tell us what his mark will be, there is a strong possibility that the number of his name will be written as the Greek number Chi Xi Stigma (the normal way of writing the number “666” in New Testament Greek).</a:t>
            </a:r>
          </a:p>
        </p:txBody>
      </p:sp>
      <p:sp>
        <p:nvSpPr>
          <p:cNvPr id="20" name="TextBox 19"/>
          <p:cNvSpPr txBox="1">
            <a:spLocks noChangeArrowheads="1"/>
          </p:cNvSpPr>
          <p:nvPr/>
        </p:nvSpPr>
        <p:spPr bwMode="auto">
          <a:xfrm>
            <a:off x="360363" y="5581650"/>
            <a:ext cx="86741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greatest of all false Christ, the Antichrist, will appear at the very end of the age. </a:t>
            </a:r>
          </a:p>
        </p:txBody>
      </p:sp>
    </p:spTree>
    <p:extLst>
      <p:ext uri="{BB962C8B-B14F-4D97-AF65-F5344CB8AC3E}">
        <p14:creationId xmlns:p14="http://schemas.microsoft.com/office/powerpoint/2010/main" val="1129272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900" decel="100000" fill="hold"/>
                                        <p:tgtEl>
                                          <p:spTgt spid="2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58EDB3-B65D-432F-8131-6C437CFCA197}"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973E0ED-D862-4E64-AA75-9C8C06AAD60D}" type="slidenum">
              <a:rPr lang="en-US" altLang="en-US" sz="1000" b="1" smtClean="0">
                <a:solidFill>
                  <a:srgbClr val="FFFFFF"/>
                </a:solidFill>
                <a:latin typeface="Verdana" pitchFamily="34" charset="0"/>
              </a:rPr>
              <a:pPr eaLnBrk="1" hangingPunct="1">
                <a:spcBef>
                  <a:spcPct val="0"/>
                </a:spcBef>
                <a:buFontTx/>
                <a:buNone/>
              </a:pPr>
              <a:t>67</a:t>
            </a:fld>
            <a:endParaRPr lang="en-US" altLang="en-US" sz="1000" b="1" smtClean="0">
              <a:solidFill>
                <a:srgbClr val="FFFFFF"/>
              </a:solidFill>
              <a:latin typeface="Verdana" pitchFamily="34" charset="0"/>
            </a:endParaRPr>
          </a:p>
        </p:txBody>
      </p:sp>
      <p:sp>
        <p:nvSpPr>
          <p:cNvPr id="3" name="TextBox 2"/>
          <p:cNvSpPr txBox="1"/>
          <p:nvPr/>
        </p:nvSpPr>
        <p:spPr>
          <a:xfrm>
            <a:off x="1004455" y="1524000"/>
            <a:ext cx="7315200" cy="4524315"/>
          </a:xfrm>
          <a:prstGeom prst="rect">
            <a:avLst/>
          </a:prstGeom>
          <a:solidFill>
            <a:schemeClr val="accent2"/>
          </a:solidFill>
        </p:spPr>
        <p:txBody>
          <a:bodyPr wrap="square" rtlCol="0">
            <a:spAutoFit/>
          </a:bodyPr>
          <a:lstStyle/>
          <a:p>
            <a:pPr algn="ct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THIS CONCLUDES REVELATION </a:t>
            </a: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13</a:t>
            </a:r>
            <a:endPar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endParaRPr>
          </a:p>
        </p:txBody>
      </p:sp>
    </p:spTree>
    <p:extLst>
      <p:ext uri="{BB962C8B-B14F-4D97-AF65-F5344CB8AC3E}">
        <p14:creationId xmlns:p14="http://schemas.microsoft.com/office/powerpoint/2010/main" val="3750753229"/>
      </p:ext>
    </p:extLst>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61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FFEDA52-5A0A-4CE7-976B-179F04FBA90B}" type="slidenum">
              <a:rPr lang="en-US" altLang="en-US" sz="1000" b="1" smtClean="0">
                <a:solidFill>
                  <a:srgbClr val="FFFFFF"/>
                </a:solidFill>
                <a:latin typeface="Verdana" pitchFamily="34" charset="0"/>
              </a:rPr>
              <a:pPr eaLnBrk="1" hangingPunct="1">
                <a:spcBef>
                  <a:spcPct val="0"/>
                </a:spcBef>
                <a:buFontTx/>
                <a:buNone/>
              </a:pPr>
              <a:t>7</a:t>
            </a:fld>
            <a:endParaRPr lang="en-US" altLang="en-US" sz="1000" b="1" smtClean="0">
              <a:solidFill>
                <a:srgbClr val="FFFFFF"/>
              </a:solidFill>
              <a:latin typeface="Verdana" pitchFamily="34" charset="0"/>
            </a:endParaRPr>
          </a:p>
        </p:txBody>
      </p:sp>
      <p:cxnSp>
        <p:nvCxnSpPr>
          <p:cNvPr id="111616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616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616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616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8C80A03-182C-43B2-946A-1A465CB64A60}"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616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1616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16169" name="TextBox 12"/>
          <p:cNvSpPr txBox="1">
            <a:spLocks noChangeArrowheads="1"/>
          </p:cNvSpPr>
          <p:nvPr/>
        </p:nvSpPr>
        <p:spPr bwMode="auto">
          <a:xfrm>
            <a:off x="363538" y="1893888"/>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13:1. </a:t>
            </a:r>
            <a:r>
              <a:rPr lang="en-US" altLang="en-US" sz="2000" b="1" i="1" dirty="0">
                <a:solidFill>
                  <a:srgbClr val="FFFF00"/>
                </a:solidFill>
                <a:latin typeface="Verdana" pitchFamily="34" charset="0"/>
              </a:rPr>
              <a:t>And I stood upon the sand of the sea, and saw a beast rise up out of the sea, having seven heads and ten horns, and upon his horns ten crowns, and upon his heads the name of blasphemy. </a:t>
            </a:r>
            <a:r>
              <a:rPr lang="en-US" altLang="en-US" sz="2000" b="1" i="1" dirty="0">
                <a:solidFill>
                  <a:srgbClr val="FFFFFF"/>
                </a:solidFill>
                <a:latin typeface="Verdana" pitchFamily="34" charset="0"/>
              </a:rPr>
              <a:t>(Cont’d)</a:t>
            </a:r>
          </a:p>
        </p:txBody>
      </p:sp>
      <p:sp>
        <p:nvSpPr>
          <p:cNvPr id="20" name="TextBox 19"/>
          <p:cNvSpPr txBox="1">
            <a:spLocks noChangeArrowheads="1"/>
          </p:cNvSpPr>
          <p:nvPr/>
        </p:nvSpPr>
        <p:spPr bwMode="auto">
          <a:xfrm>
            <a:off x="363538" y="3216275"/>
            <a:ext cx="86852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If the beast from the sea is symbolic, then the sea also must be symbolic.  Usually the sea in Scripture, if not more specifically identified, is the great sea west of Israel, that is, the Mediterranean Sea.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592" y="4492011"/>
            <a:ext cx="3366816" cy="2321063"/>
          </a:xfrm>
          <a:prstGeom prst="rect">
            <a:avLst/>
          </a:prstGeom>
        </p:spPr>
      </p:pic>
    </p:spTree>
    <p:extLst>
      <p:ext uri="{BB962C8B-B14F-4D97-AF65-F5344CB8AC3E}">
        <p14:creationId xmlns:p14="http://schemas.microsoft.com/office/powerpoint/2010/main" val="1449662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61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FFEDA52-5A0A-4CE7-976B-179F04FBA90B}" type="slidenum">
              <a:rPr lang="en-US" altLang="en-US" sz="1000" b="1" smtClean="0">
                <a:solidFill>
                  <a:srgbClr val="FFFFFF"/>
                </a:solidFill>
                <a:latin typeface="Verdana" pitchFamily="34" charset="0"/>
              </a:rPr>
              <a:pPr eaLnBrk="1" hangingPunct="1">
                <a:spcBef>
                  <a:spcPct val="0"/>
                </a:spcBef>
                <a:buFontTx/>
                <a:buNone/>
              </a:pPr>
              <a:t>8</a:t>
            </a:fld>
            <a:endParaRPr lang="en-US" altLang="en-US" sz="1000" b="1" smtClean="0">
              <a:solidFill>
                <a:srgbClr val="FFFFFF"/>
              </a:solidFill>
              <a:latin typeface="Verdana" pitchFamily="34" charset="0"/>
            </a:endParaRPr>
          </a:p>
        </p:txBody>
      </p:sp>
      <p:cxnSp>
        <p:nvCxnSpPr>
          <p:cNvPr id="111616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6164"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616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616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8C80A03-182C-43B2-946A-1A465CB64A60}"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6167"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16168"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16169" name="TextBox 12"/>
          <p:cNvSpPr txBox="1">
            <a:spLocks noChangeArrowheads="1"/>
          </p:cNvSpPr>
          <p:nvPr/>
        </p:nvSpPr>
        <p:spPr bwMode="auto">
          <a:xfrm>
            <a:off x="363538" y="2039938"/>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13:1. </a:t>
            </a:r>
            <a:r>
              <a:rPr lang="en-US" altLang="en-US" sz="2000" b="1" i="1">
                <a:solidFill>
                  <a:srgbClr val="FFFF00"/>
                </a:solidFill>
                <a:latin typeface="Verdana" pitchFamily="34" charset="0"/>
              </a:rPr>
              <a:t>And I stood upon the sand of the sea, and saw a beast rise up out of the sea, having seven heads and ten horns, and upon his horns ten crowns, and upon his heads the name of blasphemy. </a:t>
            </a:r>
            <a:r>
              <a:rPr lang="en-US" altLang="en-US" sz="2000" b="1" i="1">
                <a:solidFill>
                  <a:srgbClr val="FFFFFF"/>
                </a:solidFill>
                <a:latin typeface="Verdana" pitchFamily="34" charset="0"/>
              </a:rPr>
              <a:t>(Cont’d)</a:t>
            </a:r>
          </a:p>
        </p:txBody>
      </p:sp>
      <p:sp>
        <p:nvSpPr>
          <p:cNvPr id="18" name="TextBox 17"/>
          <p:cNvSpPr txBox="1">
            <a:spLocks noChangeArrowheads="1"/>
          </p:cNvSpPr>
          <p:nvPr/>
        </p:nvSpPr>
        <p:spPr bwMode="auto">
          <a:xfrm>
            <a:off x="363538" y="5006146"/>
            <a:ext cx="87804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smtClean="0">
                <a:solidFill>
                  <a:srgbClr val="FFFF00"/>
                </a:solidFill>
                <a:latin typeface="Verdana" pitchFamily="34" charset="0"/>
              </a:rPr>
              <a:t>And </a:t>
            </a:r>
            <a:r>
              <a:rPr lang="en-US" altLang="en-US" sz="2000" b="1" i="1" dirty="0">
                <a:solidFill>
                  <a:srgbClr val="FFFF00"/>
                </a:solidFill>
                <a:latin typeface="Verdana" pitchFamily="34" charset="0"/>
              </a:rPr>
              <a:t>four great beasts came up from the sea, diverse one from another</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Dan. 7:3</a:t>
            </a:r>
            <a:endParaRPr lang="en-US" altLang="en-US" sz="2000" b="1" i="1" dirty="0">
              <a:solidFill>
                <a:prstClr val="white"/>
              </a:solidFill>
              <a:latin typeface="Verdana" pitchFamily="34" charset="0"/>
            </a:endParaRPr>
          </a:p>
          <a:p>
            <a:pPr defTabSz="457200" eaLnBrk="1" fontAlgn="base" hangingPunct="1">
              <a:spcBef>
                <a:spcPct val="0"/>
              </a:spcBef>
              <a:spcAft>
                <a:spcPct val="0"/>
              </a:spcAft>
              <a:buClr>
                <a:srgbClr val="FFFF00"/>
              </a:buClr>
              <a:buFont typeface="Arial" pitchFamily="34" charset="0"/>
              <a:buNone/>
            </a:pPr>
            <a:r>
              <a:rPr lang="en-US" altLang="en-US" sz="2000" b="1" i="1" dirty="0" smtClean="0">
                <a:solidFill>
                  <a:srgbClr val="FFFF00"/>
                </a:solidFill>
                <a:latin typeface="Verdana" pitchFamily="34" charset="0"/>
              </a:rPr>
              <a:t>These </a:t>
            </a:r>
            <a:r>
              <a:rPr lang="en-US" altLang="en-US" sz="2000" b="1" i="1" dirty="0">
                <a:solidFill>
                  <a:srgbClr val="FFFF00"/>
                </a:solidFill>
                <a:latin typeface="Verdana" pitchFamily="34" charset="0"/>
              </a:rPr>
              <a:t>great beasts, which are four, are four kings, which shall arise out of the earth. </a:t>
            </a:r>
            <a:r>
              <a:rPr lang="en-US" altLang="en-US" sz="2000" b="1" i="1" dirty="0" smtClean="0">
                <a:solidFill>
                  <a:srgbClr val="FFFFFF"/>
                </a:solidFill>
                <a:latin typeface="Verdana" pitchFamily="34" charset="0"/>
              </a:rPr>
              <a:t>Dan</a:t>
            </a:r>
            <a:r>
              <a:rPr lang="en-US" altLang="en-US" sz="2000" b="1" i="1" dirty="0">
                <a:solidFill>
                  <a:srgbClr val="FFFFFF"/>
                </a:solidFill>
                <a:latin typeface="Verdana" pitchFamily="34" charset="0"/>
              </a:rPr>
              <a:t>. 7:17 </a:t>
            </a:r>
          </a:p>
        </p:txBody>
      </p:sp>
      <p:sp>
        <p:nvSpPr>
          <p:cNvPr id="20" name="TextBox 19"/>
          <p:cNvSpPr txBox="1">
            <a:spLocks noChangeArrowheads="1"/>
          </p:cNvSpPr>
          <p:nvPr/>
        </p:nvSpPr>
        <p:spPr bwMode="auto">
          <a:xfrm>
            <a:off x="363538" y="3362325"/>
            <a:ext cx="86852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 land mammal ascending from the Mediterranean Sea could only speak of some powerful personage emerging from the peoples of the Mediterranean lands, with the hybrid characteristics of the beast suggesting that he is somehow a product of all of them. </a:t>
            </a:r>
          </a:p>
        </p:txBody>
      </p:sp>
    </p:spTree>
    <p:extLst>
      <p:ext uri="{BB962C8B-B14F-4D97-AF65-F5344CB8AC3E}">
        <p14:creationId xmlns:p14="http://schemas.microsoft.com/office/powerpoint/2010/main" val="1779163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heel(1)">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heel(1)">
                                      <p:cBhvr>
                                        <p:cTn id="17" dur="2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1718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C6DC157-A408-4742-98D6-7092A2FC9604}" type="slidenum">
              <a:rPr lang="en-US" altLang="en-US" sz="1000" b="1" smtClean="0">
                <a:solidFill>
                  <a:srgbClr val="FFFFFF"/>
                </a:solidFill>
                <a:latin typeface="Verdana" pitchFamily="34" charset="0"/>
              </a:rPr>
              <a:pPr eaLnBrk="1" hangingPunct="1">
                <a:spcBef>
                  <a:spcPct val="0"/>
                </a:spcBef>
                <a:buFontTx/>
                <a:buNone/>
              </a:pPr>
              <a:t>9</a:t>
            </a:fld>
            <a:endParaRPr lang="en-US" altLang="en-US" sz="1000" b="1" smtClean="0">
              <a:solidFill>
                <a:srgbClr val="FFFFFF"/>
              </a:solidFill>
              <a:latin typeface="Verdana" pitchFamily="34" charset="0"/>
            </a:endParaRPr>
          </a:p>
        </p:txBody>
      </p:sp>
      <p:cxnSp>
        <p:nvCxnSpPr>
          <p:cNvPr id="111718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111718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13</a:t>
            </a:r>
          </a:p>
        </p:txBody>
      </p:sp>
      <p:sp>
        <p:nvSpPr>
          <p:cNvPr id="111718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13 Lesson</a:t>
            </a:r>
          </a:p>
        </p:txBody>
      </p:sp>
      <p:sp>
        <p:nvSpPr>
          <p:cNvPr id="111719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F92F0B3-E10F-4FC9-BDAA-E34EBAC7665F}" type="datetime1">
              <a:rPr lang="en-US" altLang="en-US" sz="1000" b="1" smtClean="0">
                <a:solidFill>
                  <a:srgbClr val="FFFFFF"/>
                </a:solidFill>
                <a:latin typeface="Verdana" pitchFamily="34" charset="0"/>
              </a:rPr>
              <a:pPr eaLnBrk="1" hangingPunct="1">
                <a:spcBef>
                  <a:spcPct val="0"/>
                </a:spcBef>
                <a:buFontTx/>
                <a:buNone/>
              </a:pPr>
              <a:t>3/13/2022</a:t>
            </a:fld>
            <a:endParaRPr lang="en-US" altLang="en-US" sz="1000" b="1" smtClean="0">
              <a:solidFill>
                <a:srgbClr val="FFFFFF"/>
              </a:solidFill>
              <a:latin typeface="Verdana" pitchFamily="34" charset="0"/>
            </a:endParaRPr>
          </a:p>
        </p:txBody>
      </p:sp>
      <p:sp>
        <p:nvSpPr>
          <p:cNvPr id="1117191" name="TextBox 16"/>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Man of Sin</a:t>
            </a:r>
          </a:p>
        </p:txBody>
      </p:sp>
      <p:sp>
        <p:nvSpPr>
          <p:cNvPr id="1117192" name="TextBox 18"/>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a:solidFill>
                  <a:srgbClr val="FFFFFF"/>
                </a:solidFill>
                <a:latin typeface="Verdana" pitchFamily="34" charset="0"/>
              </a:rPr>
              <a:t>The Unholy Trinity</a:t>
            </a:r>
          </a:p>
        </p:txBody>
      </p:sp>
      <p:sp>
        <p:nvSpPr>
          <p:cNvPr id="1117193" name="TextBox 12"/>
          <p:cNvSpPr txBox="1">
            <a:spLocks noChangeArrowheads="1"/>
          </p:cNvSpPr>
          <p:nvPr/>
        </p:nvSpPr>
        <p:spPr bwMode="auto">
          <a:xfrm>
            <a:off x="363538" y="1893888"/>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13:2. </a:t>
            </a:r>
            <a:r>
              <a:rPr lang="en-US" altLang="en-US" sz="2000" b="1" i="1">
                <a:solidFill>
                  <a:srgbClr val="FFFF00"/>
                </a:solidFill>
                <a:latin typeface="Verdana" pitchFamily="34" charset="0"/>
              </a:rPr>
              <a:t>And the beast which I saw was like unto a leopard, and his feet were as the feet of a bear, and his mouth as the mouth of a lion: and the dragon gave him his power, and his seat, and great authority.  </a:t>
            </a:r>
          </a:p>
        </p:txBody>
      </p:sp>
      <p:sp>
        <p:nvSpPr>
          <p:cNvPr id="18" name="TextBox 17"/>
          <p:cNvSpPr txBox="1">
            <a:spLocks noChangeArrowheads="1"/>
          </p:cNvSpPr>
          <p:nvPr/>
        </p:nvSpPr>
        <p:spPr bwMode="auto">
          <a:xfrm>
            <a:off x="363538" y="5356225"/>
            <a:ext cx="8780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usual to interpret the four beasts of Daniel 7 as the historical empires of Babylonia, </a:t>
            </a:r>
            <a:r>
              <a:rPr lang="en-US" altLang="en-US" sz="2000" b="1" i="1" dirty="0" err="1">
                <a:solidFill>
                  <a:srgbClr val="FFFFFF"/>
                </a:solidFill>
                <a:latin typeface="Verdana" pitchFamily="34" charset="0"/>
              </a:rPr>
              <a:t>Medo</a:t>
            </a:r>
            <a:r>
              <a:rPr lang="en-US" altLang="en-US" sz="2000" b="1" i="1" dirty="0">
                <a:solidFill>
                  <a:srgbClr val="FFFFFF"/>
                </a:solidFill>
                <a:latin typeface="Verdana" pitchFamily="34" charset="0"/>
              </a:rPr>
              <a:t>-Persia, Greece, and Rome, in order.</a:t>
            </a:r>
          </a:p>
        </p:txBody>
      </p:sp>
      <p:sp>
        <p:nvSpPr>
          <p:cNvPr id="20" name="TextBox 19"/>
          <p:cNvSpPr txBox="1">
            <a:spLocks noChangeArrowheads="1"/>
          </p:cNvSpPr>
          <p:nvPr/>
        </p:nvSpPr>
        <p:spPr bwMode="auto">
          <a:xfrm>
            <a:off x="363538" y="4029075"/>
            <a:ext cx="86852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With a leopard’s body, a bear’s feet, and a lion’s mouth, this beast clearly partakes of the natures of Daniel’s beasts. To understand the one, we must first understand the others. </a:t>
            </a:r>
          </a:p>
        </p:txBody>
      </p:sp>
      <p:sp>
        <p:nvSpPr>
          <p:cNvPr id="14" name="TextBox 13"/>
          <p:cNvSpPr txBox="1">
            <a:spLocks noChangeArrowheads="1"/>
          </p:cNvSpPr>
          <p:nvPr/>
        </p:nvSpPr>
        <p:spPr bwMode="auto">
          <a:xfrm>
            <a:off x="363538" y="3302000"/>
            <a:ext cx="8685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John would remind us again that he was actually witnessing this important sign as it developed.</a:t>
            </a:r>
          </a:p>
        </p:txBody>
      </p:sp>
    </p:spTree>
    <p:extLst>
      <p:ext uri="{BB962C8B-B14F-4D97-AF65-F5344CB8AC3E}">
        <p14:creationId xmlns:p14="http://schemas.microsoft.com/office/powerpoint/2010/main" val="3889621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4" grpId="0"/>
    </p:bldLst>
  </p:timing>
</p:sld>
</file>

<file path=ppt/theme/theme1.xml><?xml version="1.0" encoding="utf-8"?>
<a:theme xmlns:a="http://schemas.openxmlformats.org/drawingml/2006/main" name="4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4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4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4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4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4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4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4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4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4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4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4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4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4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4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4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4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4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4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4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4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4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4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47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4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4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47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47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48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4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48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48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3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48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48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48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3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TotalTime>
  <Words>10813</Words>
  <Application>Microsoft Office PowerPoint</Application>
  <PresentationFormat>On-screen Show (4:3)</PresentationFormat>
  <Paragraphs>776</Paragraphs>
  <Slides>67</Slides>
  <Notes>64</Notes>
  <HiddenSlides>0</HiddenSlides>
  <MMClips>0</MMClips>
  <ScaleCrop>false</ScaleCrop>
  <HeadingPairs>
    <vt:vector size="4" baseType="variant">
      <vt:variant>
        <vt:lpstr>Theme</vt:lpstr>
      </vt:variant>
      <vt:variant>
        <vt:i4>67</vt:i4>
      </vt:variant>
      <vt:variant>
        <vt:lpstr>Slide Titles</vt:lpstr>
      </vt:variant>
      <vt:variant>
        <vt:i4>67</vt:i4>
      </vt:variant>
    </vt:vector>
  </HeadingPairs>
  <TitlesOfParts>
    <vt:vector size="134" baseType="lpstr">
      <vt:lpstr>473_Office Theme</vt:lpstr>
      <vt:lpstr>95_Office Theme</vt:lpstr>
      <vt:lpstr>423_Office Theme</vt:lpstr>
      <vt:lpstr>424_Office Theme</vt:lpstr>
      <vt:lpstr>425_Office Theme</vt:lpstr>
      <vt:lpstr>426_Office Theme</vt:lpstr>
      <vt:lpstr>427_Office Theme</vt:lpstr>
      <vt:lpstr>428_Office Theme</vt:lpstr>
      <vt:lpstr>429_Office Theme</vt:lpstr>
      <vt:lpstr>430_Office Theme</vt:lpstr>
      <vt:lpstr>431_Office Theme</vt:lpstr>
      <vt:lpstr>432_Office Theme</vt:lpstr>
      <vt:lpstr>433_Office Theme</vt:lpstr>
      <vt:lpstr>434_Office Theme</vt:lpstr>
      <vt:lpstr>435_Office Theme</vt:lpstr>
      <vt:lpstr>436_Office Theme</vt:lpstr>
      <vt:lpstr>437_Office Theme</vt:lpstr>
      <vt:lpstr>438_Office Theme</vt:lpstr>
      <vt:lpstr>439_Office Theme</vt:lpstr>
      <vt:lpstr>440_Office Theme</vt:lpstr>
      <vt:lpstr>441_Office Theme</vt:lpstr>
      <vt:lpstr>442_Office Theme</vt:lpstr>
      <vt:lpstr>443_Office Theme</vt:lpstr>
      <vt:lpstr>444_Office Theme</vt:lpstr>
      <vt:lpstr>445_Office Theme</vt:lpstr>
      <vt:lpstr>446_Office Theme</vt:lpstr>
      <vt:lpstr>447_Office Theme</vt:lpstr>
      <vt:lpstr>448_Office Theme</vt:lpstr>
      <vt:lpstr>449_Office Theme</vt:lpstr>
      <vt:lpstr>450_Office Theme</vt:lpstr>
      <vt:lpstr>451_Office Theme</vt:lpstr>
      <vt:lpstr>452_Office Theme</vt:lpstr>
      <vt:lpstr>453_Office Theme</vt:lpstr>
      <vt:lpstr>454_Office Theme</vt:lpstr>
      <vt:lpstr>455_Office Theme</vt:lpstr>
      <vt:lpstr>456_Office Theme</vt:lpstr>
      <vt:lpstr>457_Office Theme</vt:lpstr>
      <vt:lpstr>458_Office Theme</vt:lpstr>
      <vt:lpstr>459_Office Theme</vt:lpstr>
      <vt:lpstr>460_Office Theme</vt:lpstr>
      <vt:lpstr>461_Office Theme</vt:lpstr>
      <vt:lpstr>462_Office Theme</vt:lpstr>
      <vt:lpstr>463_Office Theme</vt:lpstr>
      <vt:lpstr>464_Office Theme</vt:lpstr>
      <vt:lpstr>465_Office Theme</vt:lpstr>
      <vt:lpstr>466_Office Theme</vt:lpstr>
      <vt:lpstr>467_Office Theme</vt:lpstr>
      <vt:lpstr>468_Office Theme</vt:lpstr>
      <vt:lpstr>469_Office Theme</vt:lpstr>
      <vt:lpstr>470_Office Theme</vt:lpstr>
      <vt:lpstr>471_Office Theme</vt:lpstr>
      <vt:lpstr>472_Office Theme</vt:lpstr>
      <vt:lpstr>474_Office Theme</vt:lpstr>
      <vt:lpstr>475_Office Theme</vt:lpstr>
      <vt:lpstr>476_Office Theme</vt:lpstr>
      <vt:lpstr>477_Office Theme</vt:lpstr>
      <vt:lpstr>478_Office Theme</vt:lpstr>
      <vt:lpstr>479_Office Theme</vt:lpstr>
      <vt:lpstr>480_Office Theme</vt:lpstr>
      <vt:lpstr>481_Office Theme</vt:lpstr>
      <vt:lpstr>482_Office Theme</vt:lpstr>
      <vt:lpstr>483_Office Theme</vt:lpstr>
      <vt:lpstr>310_Office Theme</vt:lpstr>
      <vt:lpstr>484_Office Theme</vt:lpstr>
      <vt:lpstr>485_Office Theme</vt:lpstr>
      <vt:lpstr>486_Office Theme</vt:lpstr>
      <vt:lpstr>311_Office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dc:creator>
  <cp:lastModifiedBy>Herman</cp:lastModifiedBy>
  <cp:revision>3</cp:revision>
  <dcterms:created xsi:type="dcterms:W3CDTF">2022-03-13T18:55:39Z</dcterms:created>
  <dcterms:modified xsi:type="dcterms:W3CDTF">2022-03-13T19:13:14Z</dcterms:modified>
</cp:coreProperties>
</file>