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Lst>
  <p:notesMasterIdLst>
    <p:notesMasterId r:id="rId65"/>
  </p:notesMasterIdLst>
  <p:sldIdLst>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AD5EA-FB0B-4F02-9602-9A38A4FB3461}" type="datetimeFigureOut">
              <a:rPr lang="en-US" smtClean="0"/>
              <a:t>9/4/2022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60A14-7CE7-423C-B8E6-17A100E2DC9D}" type="slidenum">
              <a:rPr lang="en-US" smtClean="0"/>
              <a:t>‹#›</a:t>
            </a:fld>
            <a:endParaRPr lang="en-US"/>
          </a:p>
        </p:txBody>
      </p:sp>
    </p:spTree>
    <p:extLst>
      <p:ext uri="{BB962C8B-B14F-4D97-AF65-F5344CB8AC3E}">
        <p14:creationId xmlns:p14="http://schemas.microsoft.com/office/powerpoint/2010/main" val="228058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Exodus 7:11–12-Then Pharaoh also called the wise men and the sorcerers: now the magicians of Egypt, they also did in like manner with their enchantments.</a:t>
            </a:r>
          </a:p>
          <a:p>
            <a:r>
              <a:rPr lang="en-US" dirty="0" smtClean="0"/>
              <a:t>12 For they cast down every man his rod, and they became serpents: but Aaron's rod swallowed up their rods.</a:t>
            </a:r>
          </a:p>
          <a:p>
            <a:r>
              <a:rPr lang="en-US" dirty="0" smtClean="0"/>
              <a:t>Exodus 7:22-And the magicians of Egypt did so with their enchantments: and Pharaoh's heart was hardened, neither did he hearken unto them; as the LORD had said.</a:t>
            </a:r>
          </a:p>
          <a:p>
            <a:r>
              <a:rPr lang="en-US" dirty="0" smtClean="0"/>
              <a:t>Exodus  8:7- And the magicians did so with their enchantments, and brought up frogs upon the land of Egypt.</a:t>
            </a:r>
          </a:p>
          <a:p>
            <a:r>
              <a:rPr lang="en-US" dirty="0" smtClean="0"/>
              <a:t>Exodus 8:18-And the magicians did so with their enchantments to bring forth lice, but they could not: so there were lice upon man, and upon beast.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Exodus 7:11–12-</a:t>
            </a:r>
          </a:p>
          <a:p>
            <a:r>
              <a:rPr lang="en-US" dirty="0" smtClean="0"/>
              <a:t>Exodus 7:22-</a:t>
            </a:r>
          </a:p>
          <a:p>
            <a:r>
              <a:rPr lang="en-US" dirty="0" smtClean="0"/>
              <a:t>Exodus  8:7- </a:t>
            </a:r>
          </a:p>
          <a:p>
            <a:r>
              <a:rPr lang="en-US" dirty="0" smtClean="0"/>
              <a:t>Exodus 8:18-</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32C8A9-97A5-4D4F-A4CA-CC18FE53BF93}" type="slidenum">
              <a:rPr lang="en-US" altLang="en-US" smtClean="0">
                <a:solidFill>
                  <a:srgbClr val="000000"/>
                </a:solidFill>
              </a:rPr>
              <a:pPr eaLnBrk="1" hangingPunct="1">
                <a:spcBef>
                  <a:spcPct val="0"/>
                </a:spcBef>
              </a:pPr>
              <a:t>3</a:t>
            </a:fld>
            <a:endParaRPr lang="en-US"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8:34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Acts 2:17-</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Acts 2:17-And it shall come to pass in the last days, </a:t>
            </a:r>
            <a:r>
              <a:rPr lang="en-US" dirty="0" err="1" smtClean="0"/>
              <a:t>saith</a:t>
            </a:r>
            <a:r>
              <a:rPr lang="en-US" dirty="0" smtClean="0"/>
              <a:t> God, I will pour out of my Spirit upon all flesh: and your sons and your daughters shall prophesy, and your young men shall see visions, and your old men shall dream dreams: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Exodus 20:12-Honour thy father and thy mother: that thy days may be long upon the land which the LORD thy God giveth thee.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9/4/2022 8:28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55347373"/>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346158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9614088"/>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6263558"/>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9224673"/>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3225201"/>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600299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434500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296540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641156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1973269"/>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60669437"/>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700727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7717092"/>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38031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7188670"/>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3449628"/>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3825066"/>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842330"/>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520063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961801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796158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1047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7551239"/>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657782"/>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87400833"/>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99631"/>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586814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6797302"/>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6302335"/>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7734572"/>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4048096"/>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294949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2232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97755482"/>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40741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251218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562625"/>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83563313"/>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8997968"/>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98596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8243739"/>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0734241"/>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6246525"/>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1268915"/>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9274097"/>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234480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295070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979170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893094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2401572"/>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26074692"/>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0142022"/>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113172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4068711"/>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7135767"/>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933797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6768129"/>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0331822"/>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802889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117445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256418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423891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071623"/>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55165483"/>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9221293"/>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36770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8185079"/>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6000783"/>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5979474"/>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5371264"/>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4502890"/>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877344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756790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769552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989200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47135"/>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78500773"/>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559377"/>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2183781"/>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014076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0034034"/>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5132457"/>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5574955"/>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67157"/>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0374880"/>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23823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40452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54727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2595836"/>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6865488"/>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43841043"/>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6815029"/>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717233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6606882"/>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497133"/>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2176059"/>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9949339"/>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650442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82144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5675860"/>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269511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38104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8835573"/>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67653991"/>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9058167"/>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887473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5028769"/>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7042276"/>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8281243"/>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5484400"/>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325896"/>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896939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196629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589782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706312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203532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4347766"/>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75763135"/>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6703042"/>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384570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4609086"/>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1305807"/>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6664689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2592610"/>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0449699"/>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52943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868880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613173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918448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128138"/>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44007680"/>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7095422"/>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1096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2604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7098699"/>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9153847"/>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1724702"/>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8869103"/>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8107384"/>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503553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2837411"/>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146179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320534"/>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76489250"/>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706443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6574513"/>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014222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791697"/>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5829228"/>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4907346"/>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6260946"/>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729893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743075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7154359"/>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67838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1912665"/>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153040"/>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2485908"/>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4941441"/>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719728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4518657"/>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412771"/>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4489397"/>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2034299"/>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663518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04482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49807011"/>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171557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4687749"/>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6127551"/>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15398012"/>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1635649"/>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35583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6757420"/>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1999414"/>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7859313"/>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65346655"/>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1307813"/>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421654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202961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30979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66522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353861"/>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29498754"/>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0998606"/>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32100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8162542"/>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3840699"/>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6563653"/>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4483237"/>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9832370"/>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765843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9127321"/>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9696768"/>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7687449"/>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434099"/>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34227624"/>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7288639"/>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49092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3629233"/>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2576896"/>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6735079"/>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1750299"/>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2453501"/>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6635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072300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5907858"/>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72455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767266"/>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71230684"/>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2887638"/>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4750103"/>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276603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9508510"/>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5336334"/>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6952844"/>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22295804"/>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1457207"/>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0224185"/>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626264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275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60993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85973"/>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7074660"/>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97173256"/>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87680189"/>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622476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6712989"/>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5275037"/>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0444643"/>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2889335"/>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388040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761339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2737104"/>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11835477"/>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579457"/>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0871853"/>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36707144"/>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2913954"/>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944766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6316888"/>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7236249"/>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8302883"/>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9126973"/>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7195989"/>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1520044"/>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375706"/>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7449120"/>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074925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8939638"/>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88783293"/>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0152099"/>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8778681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8453246"/>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968830"/>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5851500"/>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5420782"/>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9214872"/>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0560222"/>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423018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2346602"/>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1848800"/>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693552"/>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4672682"/>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6035813"/>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83697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8780301"/>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7441937"/>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3388178"/>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6054758"/>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0519165"/>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3869567"/>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6980989"/>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0485483"/>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236664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5389787"/>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54581197"/>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2669052"/>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948266"/>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5105968"/>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6013294"/>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4679568"/>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4949993"/>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9432998"/>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0198408"/>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8992395"/>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6322310"/>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68649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208004"/>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782417"/>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9305442"/>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3603589"/>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9340816"/>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4116741"/>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6546000"/>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1961243"/>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9295828"/>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7626549"/>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82455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2719688"/>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4618435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384594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6162781"/>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37297929"/>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5862955"/>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2468083"/>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0566170"/>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316042"/>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8972534"/>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6396620"/>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707059"/>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4007778"/>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7002270"/>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9124588"/>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814977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0667986"/>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380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8802364"/>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6178884"/>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935236"/>
      </p:ext>
    </p:extLst>
  </p:cSld>
  <p:clrMapOvr>
    <a:masterClrMapping/>
  </p:clrMapOvr>
  <p:transition>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5253391"/>
      </p:ext>
    </p:extLst>
  </p:cSld>
  <p:clrMapOvr>
    <a:masterClrMapping/>
  </p:clrMapOvr>
  <p:transition>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051121"/>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71563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99344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254539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39368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0495517"/>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44188236"/>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4033248"/>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5547495"/>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37832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8114513"/>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1870308"/>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760936"/>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3638412"/>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46658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54091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77818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9929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4845898"/>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151446"/>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33002767"/>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8526865"/>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824445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0665830"/>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1864421"/>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9757065"/>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7085888"/>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291618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8949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8477940"/>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952189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9701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893951"/>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94477292"/>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1003198"/>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316849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5312450"/>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8590478"/>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2410370"/>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2565509"/>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716403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661666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14825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5290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298105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5629296"/>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91445505"/>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3872652"/>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856287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8499539"/>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601735"/>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128256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0937807"/>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0753238"/>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7547529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985686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507520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233749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41162"/>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24613459"/>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8307066"/>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2360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283150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50038473"/>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64726575"/>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06460178"/>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54419808"/>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16181831"/>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54684602"/>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14044174"/>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20731826"/>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7359564"/>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20022211"/>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3885484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58875803"/>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41065308"/>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74406225"/>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5637274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4492909"/>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74589338"/>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58337101"/>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53970775"/>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09350220"/>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28946541"/>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9626054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1441973"/>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00237647"/>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64971492"/>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1843379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3067575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2669399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2533352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67187259"/>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13287300"/>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0.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6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3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 TIMOTHY</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3</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Tree>
    <p:extLst>
      <p:ext uri="{BB962C8B-B14F-4D97-AF65-F5344CB8AC3E}">
        <p14:creationId xmlns:p14="http://schemas.microsoft.com/office/powerpoint/2010/main" val="37609372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686800" cy="1569660"/>
          </a:xfrm>
          <a:prstGeom prst="rect">
            <a:avLst/>
          </a:prstGeom>
          <a:noFill/>
        </p:spPr>
        <p:txBody>
          <a:bodyPr wrap="square" rtlCol="0">
            <a:spAutoFit/>
          </a:bodyPr>
          <a:lstStyle/>
          <a:p>
            <a:r>
              <a:rPr lang="en-US" sz="3200" b="1" dirty="0">
                <a:solidFill>
                  <a:srgbClr val="0070C0"/>
                </a:solidFill>
              </a:rPr>
              <a:t>3.3 </a:t>
            </a:r>
            <a:r>
              <a:rPr lang="en-US" sz="3200" b="1" dirty="0">
                <a:solidFill>
                  <a:prstClr val="white"/>
                </a:solidFill>
              </a:rPr>
              <a:t>Without natural affection, trucebreakers, false accusers, incontinent, fierce, despisers of those that are good,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2590800"/>
            <a:ext cx="8839200" cy="4031873"/>
          </a:xfrm>
          <a:prstGeom prst="rect">
            <a:avLst/>
          </a:prstGeom>
          <a:noFill/>
        </p:spPr>
        <p:txBody>
          <a:bodyPr wrap="square" rtlCol="0">
            <a:spAutoFit/>
          </a:bodyPr>
          <a:lstStyle/>
          <a:p>
            <a:r>
              <a:rPr lang="en-US" sz="3200" dirty="0">
                <a:solidFill>
                  <a:srgbClr val="FFFF00"/>
                </a:solidFill>
              </a:rPr>
              <a:t>Here Paul </a:t>
            </a:r>
            <a:r>
              <a:rPr lang="en-US" sz="3200" dirty="0">
                <a:solidFill>
                  <a:srgbClr val="FFFF00"/>
                </a:solidFill>
              </a:rPr>
              <a:t>continues </a:t>
            </a:r>
            <a:r>
              <a:rPr lang="en-US" sz="3200" dirty="0">
                <a:solidFill>
                  <a:srgbClr val="FFFF00"/>
                </a:solidFill>
              </a:rPr>
              <a:t>by </a:t>
            </a:r>
            <a:r>
              <a:rPr lang="en-US" sz="3200" dirty="0">
                <a:solidFill>
                  <a:srgbClr val="FFFF00"/>
                </a:solidFill>
              </a:rPr>
              <a:t>adding six additional traits to the eight already </a:t>
            </a:r>
            <a:r>
              <a:rPr lang="en-US" sz="3200" dirty="0">
                <a:solidFill>
                  <a:srgbClr val="FFFF00"/>
                </a:solidFill>
              </a:rPr>
              <a:t>noted. 9) People </a:t>
            </a:r>
            <a:r>
              <a:rPr lang="en-US" sz="3200" dirty="0">
                <a:solidFill>
                  <a:srgbClr val="FFFF00"/>
                </a:solidFill>
              </a:rPr>
              <a:t>will be </a:t>
            </a:r>
            <a:r>
              <a:rPr lang="en-US" sz="3200" dirty="0">
                <a:solidFill>
                  <a:srgbClr val="FFFF00"/>
                </a:solidFill>
              </a:rPr>
              <a:t>“without </a:t>
            </a:r>
            <a:r>
              <a:rPr lang="en-US" sz="3200" dirty="0">
                <a:solidFill>
                  <a:srgbClr val="FFFF00"/>
                </a:solidFill>
              </a:rPr>
              <a:t>natural </a:t>
            </a:r>
            <a:r>
              <a:rPr lang="en-US" sz="3200" dirty="0">
                <a:solidFill>
                  <a:srgbClr val="FFFF00"/>
                </a:solidFill>
              </a:rPr>
              <a:t>affection.” There is a great increase in perverse                                                sexual behavior.                                                                    10</a:t>
            </a:r>
            <a:r>
              <a:rPr lang="en-US" sz="3200" dirty="0">
                <a:solidFill>
                  <a:srgbClr val="FFFF00"/>
                </a:solidFill>
              </a:rPr>
              <a:t>) "trucebreakers,“ </a:t>
            </a:r>
            <a:r>
              <a:rPr lang="en-US" sz="3200" dirty="0">
                <a:solidFill>
                  <a:srgbClr val="FFFF00"/>
                </a:solidFill>
              </a:rPr>
              <a:t>                                                              this </a:t>
            </a:r>
            <a:r>
              <a:rPr lang="en-US" sz="3200" dirty="0">
                <a:solidFill>
                  <a:srgbClr val="FFFF00"/>
                </a:solidFill>
              </a:rPr>
              <a:t>means those who </a:t>
            </a:r>
            <a:r>
              <a:rPr lang="en-US" sz="3200" dirty="0">
                <a:solidFill>
                  <a:srgbClr val="FFFF00"/>
                </a:solidFill>
              </a:rPr>
              <a:t>                                      refuse </a:t>
            </a:r>
            <a:r>
              <a:rPr lang="en-US" sz="3200" dirty="0">
                <a:solidFill>
                  <a:srgbClr val="FFFF00"/>
                </a:solidFill>
              </a:rPr>
              <a:t>to honor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29" y="4174597"/>
            <a:ext cx="4376470" cy="250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408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circle(in)">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1143000"/>
            <a:ext cx="8839201" cy="5509200"/>
          </a:xfrm>
          <a:prstGeom prst="rect">
            <a:avLst/>
          </a:prstGeom>
          <a:noFill/>
        </p:spPr>
        <p:txBody>
          <a:bodyPr wrap="square" rtlCol="0">
            <a:spAutoFit/>
          </a:bodyPr>
          <a:lstStyle/>
          <a:p>
            <a:r>
              <a:rPr lang="en-US" sz="3200" dirty="0">
                <a:solidFill>
                  <a:srgbClr val="FFFF00"/>
                </a:solidFill>
              </a:rPr>
              <a:t>agreements</a:t>
            </a:r>
            <a:r>
              <a:rPr lang="en-US" sz="3200" dirty="0">
                <a:solidFill>
                  <a:srgbClr val="FFFF00"/>
                </a:solidFill>
              </a:rPr>
              <a:t>.“ 11) people will be "false accusers” or slanderous meaning one who lies, slanders, or makes </a:t>
            </a:r>
            <a:r>
              <a:rPr lang="en-US" sz="3200" dirty="0">
                <a:solidFill>
                  <a:srgbClr val="FFFF00"/>
                </a:solidFill>
              </a:rPr>
              <a:t>false accusations</a:t>
            </a:r>
            <a:r>
              <a:rPr lang="en-US" sz="3200" dirty="0">
                <a:solidFill>
                  <a:srgbClr val="FFFF00"/>
                </a:solidFill>
              </a:rPr>
              <a:t>. </a:t>
            </a:r>
            <a:r>
              <a:rPr lang="en-US" sz="3200" dirty="0">
                <a:solidFill>
                  <a:srgbClr val="FFFF00"/>
                </a:solidFill>
              </a:rPr>
              <a:t>12) people </a:t>
            </a:r>
            <a:r>
              <a:rPr lang="en-US" sz="3200" dirty="0">
                <a:solidFill>
                  <a:srgbClr val="FFFF00"/>
                </a:solidFill>
              </a:rPr>
              <a:t>will be "</a:t>
            </a:r>
            <a:r>
              <a:rPr lang="en-US" sz="3200" dirty="0">
                <a:solidFill>
                  <a:srgbClr val="FFFF00"/>
                </a:solidFill>
              </a:rPr>
              <a:t>incontinent” or without </a:t>
            </a:r>
            <a:r>
              <a:rPr lang="en-US" sz="3200" dirty="0">
                <a:solidFill>
                  <a:srgbClr val="FFFF00"/>
                </a:solidFill>
              </a:rPr>
              <a:t>self-control</a:t>
            </a:r>
            <a:r>
              <a:rPr lang="en-US" sz="3200" dirty="0">
                <a:solidFill>
                  <a:srgbClr val="FFFF00"/>
                </a:solidFill>
              </a:rPr>
              <a:t>. The Greek for incontinent (</a:t>
            </a:r>
            <a:r>
              <a:rPr lang="en-US" sz="3200" i="1" dirty="0" err="1">
                <a:solidFill>
                  <a:srgbClr val="FFFF00"/>
                </a:solidFill>
              </a:rPr>
              <a:t>akrates</a:t>
            </a:r>
            <a:r>
              <a:rPr lang="en-US" sz="3200" dirty="0">
                <a:solidFill>
                  <a:srgbClr val="FFFF00"/>
                </a:solidFill>
              </a:rPr>
              <a:t>) means without strength. 13) People </a:t>
            </a:r>
            <a:r>
              <a:rPr lang="en-US" sz="3200" dirty="0">
                <a:solidFill>
                  <a:srgbClr val="FFFF00"/>
                </a:solidFill>
              </a:rPr>
              <a:t>will be "</a:t>
            </a:r>
            <a:r>
              <a:rPr lang="en-US" sz="3200" dirty="0">
                <a:solidFill>
                  <a:srgbClr val="FFFF00"/>
                </a:solidFill>
              </a:rPr>
              <a:t>fierce”-- savage </a:t>
            </a:r>
            <a:r>
              <a:rPr lang="en-US" sz="3200" dirty="0">
                <a:solidFill>
                  <a:srgbClr val="FFFF00"/>
                </a:solidFill>
              </a:rPr>
              <a:t>or </a:t>
            </a:r>
            <a:r>
              <a:rPr lang="en-US" sz="3200" dirty="0">
                <a:solidFill>
                  <a:srgbClr val="FFFF00"/>
                </a:solidFill>
              </a:rPr>
              <a:t>untamed and implies </a:t>
            </a:r>
            <a:r>
              <a:rPr lang="en-US" sz="3200" dirty="0">
                <a:solidFill>
                  <a:srgbClr val="FFFF00"/>
                </a:solidFill>
              </a:rPr>
              <a:t>a wild and un-controlled </a:t>
            </a:r>
            <a:r>
              <a:rPr lang="en-US" sz="3200" dirty="0">
                <a:solidFill>
                  <a:srgbClr val="FFFF00"/>
                </a:solidFill>
              </a:rPr>
              <a:t>attitude. 14) People </a:t>
            </a:r>
            <a:r>
              <a:rPr lang="en-US" sz="3200" dirty="0">
                <a:solidFill>
                  <a:srgbClr val="FFFF00"/>
                </a:solidFill>
              </a:rPr>
              <a:t>will </a:t>
            </a:r>
            <a:r>
              <a:rPr lang="en-US" sz="3200" dirty="0">
                <a:solidFill>
                  <a:srgbClr val="FFFF00"/>
                </a:solidFill>
              </a:rPr>
              <a:t>be </a:t>
            </a:r>
            <a:r>
              <a:rPr lang="en-US" sz="3200" dirty="0">
                <a:solidFill>
                  <a:srgbClr val="FFFF00"/>
                </a:solidFill>
              </a:rPr>
              <a:t>“despisers of those that are </a:t>
            </a:r>
            <a:r>
              <a:rPr lang="en-US" sz="3200" dirty="0">
                <a:solidFill>
                  <a:srgbClr val="FFFF00"/>
                </a:solidFill>
              </a:rPr>
              <a:t>good”. In </a:t>
            </a:r>
            <a:r>
              <a:rPr lang="en-US" sz="3200" dirty="0">
                <a:solidFill>
                  <a:srgbClr val="FFFF00"/>
                </a:solidFill>
              </a:rPr>
              <a:t>other words, these evil people do not merely despise "goodness," they specifically dislike </a:t>
            </a:r>
            <a:r>
              <a:rPr lang="en-US" sz="3200" dirty="0">
                <a:solidFill>
                  <a:srgbClr val="FFFF00"/>
                </a:solidFill>
              </a:rPr>
              <a:t>good </a:t>
            </a:r>
            <a:r>
              <a:rPr lang="en-US" sz="3200" dirty="0">
                <a:solidFill>
                  <a:srgbClr val="FFFF00"/>
                </a:solidFill>
              </a:rPr>
              <a:t>people</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8167323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686800" cy="1077218"/>
          </a:xfrm>
          <a:prstGeom prst="rect">
            <a:avLst/>
          </a:prstGeom>
          <a:noFill/>
        </p:spPr>
        <p:txBody>
          <a:bodyPr wrap="square" rtlCol="0">
            <a:spAutoFit/>
          </a:bodyPr>
          <a:lstStyle/>
          <a:p>
            <a:r>
              <a:rPr lang="en-US" sz="3200" b="1" dirty="0">
                <a:solidFill>
                  <a:srgbClr val="0070C0"/>
                </a:solidFill>
              </a:rPr>
              <a:t>3.4 </a:t>
            </a:r>
            <a:r>
              <a:rPr lang="en-US" sz="3200" b="1" dirty="0">
                <a:solidFill>
                  <a:prstClr val="white"/>
                </a:solidFill>
              </a:rPr>
              <a:t>Traitors, heady, </a:t>
            </a:r>
            <a:r>
              <a:rPr lang="en-US" sz="3200" b="1" dirty="0" err="1">
                <a:solidFill>
                  <a:prstClr val="white"/>
                </a:solidFill>
              </a:rPr>
              <a:t>highminded</a:t>
            </a:r>
            <a:r>
              <a:rPr lang="en-US" sz="3200" b="1" dirty="0">
                <a:solidFill>
                  <a:prstClr val="white"/>
                </a:solidFill>
              </a:rPr>
              <a:t>, lovers of pleasures more than lovers of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2133600"/>
            <a:ext cx="8839200" cy="4524315"/>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continues </a:t>
            </a:r>
            <a:r>
              <a:rPr lang="en-US" sz="3200" dirty="0">
                <a:solidFill>
                  <a:srgbClr val="FFFF00"/>
                </a:solidFill>
              </a:rPr>
              <a:t>with four </a:t>
            </a:r>
            <a:r>
              <a:rPr lang="en-US" sz="3200" dirty="0">
                <a:solidFill>
                  <a:srgbClr val="FFFF00"/>
                </a:solidFill>
              </a:rPr>
              <a:t>additional traits to the </a:t>
            </a:r>
            <a:r>
              <a:rPr lang="en-US" sz="3200" dirty="0">
                <a:solidFill>
                  <a:srgbClr val="FFFF00"/>
                </a:solidFill>
              </a:rPr>
              <a:t>fourteen </a:t>
            </a:r>
            <a:r>
              <a:rPr lang="en-US" sz="3200" dirty="0">
                <a:solidFill>
                  <a:srgbClr val="FFFF00"/>
                </a:solidFill>
              </a:rPr>
              <a:t>already noted. </a:t>
            </a:r>
            <a:r>
              <a:rPr lang="en-US" sz="3200" dirty="0">
                <a:solidFill>
                  <a:srgbClr val="FFFF00"/>
                </a:solidFill>
              </a:rPr>
              <a:t>15) People </a:t>
            </a:r>
            <a:r>
              <a:rPr lang="en-US" sz="3200" dirty="0">
                <a:solidFill>
                  <a:srgbClr val="FFFF00"/>
                </a:solidFill>
              </a:rPr>
              <a:t>will be "</a:t>
            </a:r>
            <a:r>
              <a:rPr lang="en-US" sz="3200" dirty="0">
                <a:solidFill>
                  <a:srgbClr val="FFFF00"/>
                </a:solidFill>
              </a:rPr>
              <a:t>traitors“-- those who actively </a:t>
            </a:r>
            <a:r>
              <a:rPr lang="en-US" sz="3200" dirty="0">
                <a:solidFill>
                  <a:srgbClr val="FFFF00"/>
                </a:solidFill>
              </a:rPr>
              <a:t>work against the interests of their so-called friends and </a:t>
            </a:r>
            <a:r>
              <a:rPr lang="en-US" sz="3200" dirty="0">
                <a:solidFill>
                  <a:srgbClr val="FFFF00"/>
                </a:solidFill>
              </a:rPr>
              <a:t>allies. The word “traitor” was used to describe Judas who betrayed Christ. 16) People </a:t>
            </a:r>
            <a:r>
              <a:rPr lang="en-US" sz="3200" dirty="0">
                <a:solidFill>
                  <a:srgbClr val="FFFF00"/>
                </a:solidFill>
              </a:rPr>
              <a:t>will be "</a:t>
            </a:r>
            <a:r>
              <a:rPr lang="en-US" sz="3200" dirty="0">
                <a:solidFill>
                  <a:srgbClr val="FFFF00"/>
                </a:solidFill>
              </a:rPr>
              <a:t>heady” or reckless, </a:t>
            </a:r>
            <a:r>
              <a:rPr lang="en-US" sz="3200" dirty="0">
                <a:solidFill>
                  <a:srgbClr val="FFFF00"/>
                </a:solidFill>
              </a:rPr>
              <a:t>not thinking before acting, or acting in a thoughtless manner. </a:t>
            </a:r>
            <a:r>
              <a:rPr lang="en-US" sz="3200" dirty="0">
                <a:solidFill>
                  <a:srgbClr val="FFFF00"/>
                </a:solidFill>
              </a:rPr>
              <a:t>17) People </a:t>
            </a:r>
            <a:r>
              <a:rPr lang="en-US" sz="3200" dirty="0">
                <a:solidFill>
                  <a:srgbClr val="FFFF00"/>
                </a:solidFill>
              </a:rPr>
              <a:t>will be “</a:t>
            </a:r>
            <a:r>
              <a:rPr lang="en-US" sz="3200" dirty="0" err="1">
                <a:solidFill>
                  <a:srgbClr val="FFFF00"/>
                </a:solidFill>
              </a:rPr>
              <a:t>highminded</a:t>
            </a:r>
            <a:r>
              <a:rPr lang="en-US" sz="3200" dirty="0">
                <a:solidFill>
                  <a:srgbClr val="FFFF00"/>
                </a:solidFill>
              </a:rPr>
              <a:t>” or puffed up, conceited literally</a:t>
            </a:r>
            <a:endParaRPr lang="en-US" sz="3200" dirty="0">
              <a:solidFill>
                <a:srgbClr val="FFFF00"/>
              </a:solidFill>
            </a:endParaRPr>
          </a:p>
        </p:txBody>
      </p:sp>
    </p:spTree>
    <p:extLst>
      <p:ext uri="{BB962C8B-B14F-4D97-AF65-F5344CB8AC3E}">
        <p14:creationId xmlns:p14="http://schemas.microsoft.com/office/powerpoint/2010/main" val="7704008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87397" y="1066800"/>
            <a:ext cx="8839200" cy="4031873"/>
          </a:xfrm>
          <a:prstGeom prst="rect">
            <a:avLst/>
          </a:prstGeom>
          <a:noFill/>
        </p:spPr>
        <p:txBody>
          <a:bodyPr wrap="square" rtlCol="0">
            <a:spAutoFit/>
          </a:bodyPr>
          <a:lstStyle/>
          <a:p>
            <a:r>
              <a:rPr lang="en-US" sz="3200" dirty="0">
                <a:solidFill>
                  <a:srgbClr val="FFFF00"/>
                </a:solidFill>
              </a:rPr>
              <a:t>18) People </a:t>
            </a:r>
            <a:r>
              <a:rPr lang="en-US" sz="3200" dirty="0">
                <a:solidFill>
                  <a:srgbClr val="FFFF00"/>
                </a:solidFill>
              </a:rPr>
              <a:t>will be </a:t>
            </a:r>
            <a:r>
              <a:rPr lang="en-US" sz="3200" dirty="0">
                <a:solidFill>
                  <a:srgbClr val="FFFF00"/>
                </a:solidFill>
              </a:rPr>
              <a:t>“lovers </a:t>
            </a:r>
            <a:r>
              <a:rPr lang="en-US" sz="3200" dirty="0">
                <a:solidFill>
                  <a:srgbClr val="FFFF00"/>
                </a:solidFill>
              </a:rPr>
              <a:t>of pleasures more than lovers of God.” The love of pleasures has the potential of robbing the soul of its love of the Lord</a:t>
            </a:r>
            <a:r>
              <a:rPr lang="en-US" sz="3200" dirty="0">
                <a:solidFill>
                  <a:srgbClr val="FFFF00"/>
                </a:solidFill>
              </a:rPr>
              <a:t>. You need only to look at the number of “pleasure-seekers” on the Lord’s Day vs. those in church to see that is indeed what is happening                                                               today.</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984" y="4093923"/>
            <a:ext cx="4876800" cy="2583876"/>
          </a:xfrm>
          <a:prstGeom prst="rect">
            <a:avLst/>
          </a:prstGeom>
        </p:spPr>
      </p:pic>
    </p:spTree>
    <p:extLst>
      <p:ext uri="{BB962C8B-B14F-4D97-AF65-F5344CB8AC3E}">
        <p14:creationId xmlns:p14="http://schemas.microsoft.com/office/powerpoint/2010/main" val="3535835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152400" y="1143000"/>
            <a:ext cx="8839200" cy="1077218"/>
          </a:xfrm>
          <a:prstGeom prst="rect">
            <a:avLst/>
          </a:prstGeom>
          <a:noFill/>
        </p:spPr>
        <p:txBody>
          <a:bodyPr wrap="square" rtlCol="0">
            <a:spAutoFit/>
          </a:bodyPr>
          <a:lstStyle/>
          <a:p>
            <a:r>
              <a:rPr lang="en-US" sz="3200" b="1" dirty="0">
                <a:solidFill>
                  <a:srgbClr val="0070C0"/>
                </a:solidFill>
              </a:rPr>
              <a:t>3.5 </a:t>
            </a:r>
            <a:r>
              <a:rPr lang="en-US" sz="3200" b="1" dirty="0">
                <a:solidFill>
                  <a:prstClr val="white"/>
                </a:solidFill>
              </a:rPr>
              <a:t>Having a form of godliness, but denying the power thereof: from such turn away.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152400" y="2057400"/>
            <a:ext cx="8991600" cy="4524315"/>
          </a:xfrm>
          <a:prstGeom prst="rect">
            <a:avLst/>
          </a:prstGeom>
          <a:noFill/>
        </p:spPr>
        <p:txBody>
          <a:bodyPr wrap="square" rtlCol="0">
            <a:spAutoFit/>
          </a:bodyPr>
          <a:lstStyle/>
          <a:p>
            <a:r>
              <a:rPr lang="en-US" sz="3200" dirty="0">
                <a:solidFill>
                  <a:srgbClr val="FFFF00"/>
                </a:solidFill>
              </a:rPr>
              <a:t>This verse adds </a:t>
            </a:r>
            <a:r>
              <a:rPr lang="en-US" sz="3200" dirty="0">
                <a:solidFill>
                  <a:srgbClr val="FFFF00"/>
                </a:solidFill>
              </a:rPr>
              <a:t>one final attribute, for a total of </a:t>
            </a:r>
            <a:r>
              <a:rPr lang="en-US" sz="3200" dirty="0">
                <a:solidFill>
                  <a:srgbClr val="FFFF00"/>
                </a:solidFill>
              </a:rPr>
              <a:t>19 traits </a:t>
            </a:r>
            <a:r>
              <a:rPr lang="en-US" sz="3200" dirty="0">
                <a:solidFill>
                  <a:srgbClr val="FFFF00"/>
                </a:solidFill>
              </a:rPr>
              <a:t>which characterize false teachers and </a:t>
            </a:r>
            <a:r>
              <a:rPr lang="en-US" sz="3200" dirty="0">
                <a:solidFill>
                  <a:srgbClr val="FFFF00"/>
                </a:solidFill>
              </a:rPr>
              <a:t>unbelievers. 19) People </a:t>
            </a:r>
            <a:r>
              <a:rPr lang="en-US" sz="3200" dirty="0">
                <a:solidFill>
                  <a:srgbClr val="FFFF00"/>
                </a:solidFill>
              </a:rPr>
              <a:t>are known for putting on the "form of godliness, but denying the power </a:t>
            </a:r>
            <a:r>
              <a:rPr lang="en-US" sz="3200" dirty="0">
                <a:solidFill>
                  <a:srgbClr val="FFFF00"/>
                </a:solidFill>
              </a:rPr>
              <a:t>thereof.” They are “window dressing” their faith </a:t>
            </a:r>
            <a:r>
              <a:rPr lang="en-US" sz="3200" dirty="0">
                <a:solidFill>
                  <a:srgbClr val="FFFF00"/>
                </a:solidFill>
              </a:rPr>
              <a:t>in God, but rejecting the actual power of the Holy Spirit</a:t>
            </a:r>
            <a:r>
              <a:rPr lang="en-US" sz="3200" dirty="0">
                <a:solidFill>
                  <a:srgbClr val="FFFF00"/>
                </a:solidFill>
              </a:rPr>
              <a:t>. </a:t>
            </a:r>
            <a:r>
              <a:rPr lang="en-US" sz="3200" dirty="0">
                <a:solidFill>
                  <a:srgbClr val="FFFF00"/>
                </a:solidFill>
              </a:rPr>
              <a:t>Timothy is to </a:t>
            </a:r>
            <a:r>
              <a:rPr lang="en-US" sz="3200" dirty="0">
                <a:solidFill>
                  <a:srgbClr val="FFFF00"/>
                </a:solidFill>
              </a:rPr>
              <a:t>specifically stay </a:t>
            </a:r>
            <a:r>
              <a:rPr lang="en-US" sz="3200" dirty="0">
                <a:solidFill>
                  <a:srgbClr val="FFFF00"/>
                </a:solidFill>
              </a:rPr>
              <a:t>clear of those who </a:t>
            </a:r>
            <a:r>
              <a:rPr lang="en-US" sz="3200" dirty="0">
                <a:solidFill>
                  <a:srgbClr val="FFFF00"/>
                </a:solidFill>
              </a:rPr>
              <a:t>claim </a:t>
            </a:r>
            <a:r>
              <a:rPr lang="en-US" sz="3200" dirty="0">
                <a:solidFill>
                  <a:srgbClr val="FFFF00"/>
                </a:solidFill>
              </a:rPr>
              <a:t>to follow God yet </a:t>
            </a:r>
            <a:r>
              <a:rPr lang="en-US" sz="3200" dirty="0">
                <a:solidFill>
                  <a:srgbClr val="FFFF00"/>
                </a:solidFill>
              </a:rPr>
              <a:t>deny Him through their actions and false teachings.</a:t>
            </a:r>
            <a:endParaRPr lang="en-US" sz="3200" dirty="0">
              <a:solidFill>
                <a:srgbClr val="FFFF00"/>
              </a:solidFill>
            </a:endParaRPr>
          </a:p>
        </p:txBody>
      </p:sp>
    </p:spTree>
    <p:extLst>
      <p:ext uri="{BB962C8B-B14F-4D97-AF65-F5344CB8AC3E}">
        <p14:creationId xmlns:p14="http://schemas.microsoft.com/office/powerpoint/2010/main" val="30043843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33600"/>
            <a:ext cx="5067921"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014" y="1904999"/>
            <a:ext cx="2788786" cy="1337089"/>
          </a:xfrm>
          <a:prstGeom prst="rect">
            <a:avLst/>
          </a:prstGeom>
        </p:spPr>
      </p:pic>
    </p:spTree>
    <p:extLst>
      <p:ext uri="{BB962C8B-B14F-4D97-AF65-F5344CB8AC3E}">
        <p14:creationId xmlns:p14="http://schemas.microsoft.com/office/powerpoint/2010/main" val="13728889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0991"/>
            <a:ext cx="8915400" cy="838200"/>
          </a:xfrm>
        </p:spPr>
        <p:txBody>
          <a:bodyPr>
            <a:noAutofit/>
          </a:bodyPr>
          <a:lstStyle/>
          <a:p>
            <a:r>
              <a:rPr lang="en-US" sz="3600" dirty="0" smtClean="0"/>
              <a:t>II </a:t>
            </a:r>
            <a:r>
              <a:rPr lang="en-US" sz="3600" dirty="0"/>
              <a:t>TIMOTHY 3:6-9 </a:t>
            </a:r>
            <a:r>
              <a:rPr lang="en-US" sz="3600" dirty="0" smtClean="0"/>
              <a:t>SPECIFIC EXAMPLES OF JANNES AND JAMBRES </a:t>
            </a:r>
            <a:endParaRPr lang="en-US" sz="3600" dirty="0">
              <a:ln w="6350">
                <a:solidFill>
                  <a:srgbClr val="FF0000"/>
                </a:solidFill>
              </a:ln>
              <a:effectLst/>
              <a:latin typeface="+mn-lt"/>
            </a:endParaRPr>
          </a:p>
        </p:txBody>
      </p:sp>
      <p:sp>
        <p:nvSpPr>
          <p:cNvPr id="4" name="TextBox 3"/>
          <p:cNvSpPr txBox="1"/>
          <p:nvPr/>
        </p:nvSpPr>
        <p:spPr>
          <a:xfrm>
            <a:off x="385453" y="1371600"/>
            <a:ext cx="8839200" cy="1569660"/>
          </a:xfrm>
          <a:prstGeom prst="rect">
            <a:avLst/>
          </a:prstGeom>
          <a:noFill/>
        </p:spPr>
        <p:txBody>
          <a:bodyPr wrap="square" rtlCol="0">
            <a:spAutoFit/>
          </a:bodyPr>
          <a:lstStyle/>
          <a:p>
            <a:r>
              <a:rPr lang="en-US" sz="3200" b="1" dirty="0">
                <a:solidFill>
                  <a:srgbClr val="0070C0"/>
                </a:solidFill>
              </a:rPr>
              <a:t>3.6 </a:t>
            </a:r>
            <a:r>
              <a:rPr lang="en-US" sz="3200" b="1" dirty="0">
                <a:solidFill>
                  <a:prstClr val="white"/>
                </a:solidFill>
              </a:rPr>
              <a:t>For of this sort are they which creep into houses, and lead captive silly women laden with sins, led away with divers lusts,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47353" y="2830830"/>
            <a:ext cx="8915400" cy="3539430"/>
          </a:xfrm>
          <a:prstGeom prst="rect">
            <a:avLst/>
          </a:prstGeom>
          <a:noFill/>
        </p:spPr>
        <p:txBody>
          <a:bodyPr wrap="square" rtlCol="0">
            <a:spAutoFit/>
          </a:bodyPr>
          <a:lstStyle/>
          <a:p>
            <a:r>
              <a:rPr lang="en-US" sz="3200" dirty="0">
                <a:solidFill>
                  <a:srgbClr val="FFFF00"/>
                </a:solidFill>
              </a:rPr>
              <a:t>Paul's description here suggests a con-man or </a:t>
            </a:r>
            <a:r>
              <a:rPr lang="en-US" sz="3200" dirty="0">
                <a:solidFill>
                  <a:srgbClr val="FFFF00"/>
                </a:solidFill>
              </a:rPr>
              <a:t>swindler which </a:t>
            </a:r>
            <a:r>
              <a:rPr lang="en-US" sz="3200" dirty="0">
                <a:solidFill>
                  <a:srgbClr val="FFFF00"/>
                </a:solidFill>
              </a:rPr>
              <a:t>implies a </a:t>
            </a:r>
            <a:r>
              <a:rPr lang="en-US" sz="3200" dirty="0">
                <a:solidFill>
                  <a:srgbClr val="FFFF00"/>
                </a:solidFill>
              </a:rPr>
              <a:t>leading </a:t>
            </a:r>
            <a:r>
              <a:rPr lang="en-US" sz="3200" dirty="0">
                <a:solidFill>
                  <a:srgbClr val="FFFF00"/>
                </a:solidFill>
              </a:rPr>
              <a:t>away</a:t>
            </a:r>
            <a:r>
              <a:rPr lang="en-US" sz="3200" dirty="0">
                <a:solidFill>
                  <a:srgbClr val="FFFF00"/>
                </a:solidFill>
              </a:rPr>
              <a:t>, </a:t>
            </a:r>
            <a:r>
              <a:rPr lang="en-US" sz="3200" dirty="0">
                <a:solidFill>
                  <a:srgbClr val="FFFF00"/>
                </a:solidFill>
              </a:rPr>
              <a:t>or a </a:t>
            </a:r>
            <a:r>
              <a:rPr lang="en-US" sz="3200" dirty="0">
                <a:solidFill>
                  <a:srgbClr val="FFFF00"/>
                </a:solidFill>
              </a:rPr>
              <a:t>taking </a:t>
            </a:r>
            <a:r>
              <a:rPr lang="en-US" sz="3200" dirty="0">
                <a:solidFill>
                  <a:srgbClr val="FFFF00"/>
                </a:solidFill>
              </a:rPr>
              <a:t>captive</a:t>
            </a:r>
            <a:r>
              <a:rPr lang="en-US" sz="3200" dirty="0">
                <a:solidFill>
                  <a:srgbClr val="FFFF00"/>
                </a:solidFill>
              </a:rPr>
              <a:t>. These are cunning </a:t>
            </a:r>
            <a:r>
              <a:rPr lang="en-US" sz="3200" dirty="0">
                <a:solidFill>
                  <a:srgbClr val="FFFF00"/>
                </a:solidFill>
              </a:rPr>
              <a:t>and </a:t>
            </a:r>
            <a:r>
              <a:rPr lang="en-US" sz="3200" dirty="0">
                <a:solidFill>
                  <a:srgbClr val="FFFF00"/>
                </a:solidFill>
              </a:rPr>
              <a:t>deceitful </a:t>
            </a:r>
            <a:r>
              <a:rPr lang="en-US" sz="3200" dirty="0">
                <a:solidFill>
                  <a:srgbClr val="FFFF00"/>
                </a:solidFill>
              </a:rPr>
              <a:t>people who call themselves Christians </a:t>
            </a:r>
            <a:r>
              <a:rPr lang="en-US" sz="3200" dirty="0">
                <a:solidFill>
                  <a:srgbClr val="FFFF00"/>
                </a:solidFill>
              </a:rPr>
              <a:t>to </a:t>
            </a:r>
            <a:r>
              <a:rPr lang="en-US" sz="3200" dirty="0">
                <a:solidFill>
                  <a:srgbClr val="FFFF00"/>
                </a:solidFill>
              </a:rPr>
              <a:t>gain entrance into private </a:t>
            </a:r>
            <a:r>
              <a:rPr lang="en-US" sz="3200" dirty="0">
                <a:solidFill>
                  <a:srgbClr val="FFFF00"/>
                </a:solidFill>
              </a:rPr>
              <a:t>homes. Once there </a:t>
            </a:r>
            <a:r>
              <a:rPr lang="en-US" sz="3200" dirty="0">
                <a:solidFill>
                  <a:srgbClr val="FFFF00"/>
                </a:solidFill>
              </a:rPr>
              <a:t>they will soon find people willing to listen to them. Women </a:t>
            </a:r>
            <a:r>
              <a:rPr lang="en-US" sz="3200" dirty="0">
                <a:solidFill>
                  <a:srgbClr val="FFFF00"/>
                </a:solidFill>
              </a:rPr>
              <a:t>especially will be easily impressed by</a:t>
            </a:r>
            <a:endParaRPr lang="en-US" sz="3200" dirty="0">
              <a:solidFill>
                <a:srgbClr val="FFFF00"/>
              </a:solidFill>
            </a:endParaRPr>
          </a:p>
        </p:txBody>
      </p:sp>
    </p:spTree>
    <p:extLst>
      <p:ext uri="{BB962C8B-B14F-4D97-AF65-F5344CB8AC3E}">
        <p14:creationId xmlns:p14="http://schemas.microsoft.com/office/powerpoint/2010/main" val="40831408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3:6-9 </a:t>
            </a:r>
            <a:r>
              <a:rPr lang="en-US" sz="3600" dirty="0" smtClean="0"/>
              <a:t>SPECIFIC EXAMPLES OF JANNES AND JAMBRES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1143000"/>
            <a:ext cx="8915400" cy="1077218"/>
          </a:xfrm>
          <a:prstGeom prst="rect">
            <a:avLst/>
          </a:prstGeom>
          <a:noFill/>
        </p:spPr>
        <p:txBody>
          <a:bodyPr wrap="square" rtlCol="0">
            <a:spAutoFit/>
          </a:bodyPr>
          <a:lstStyle/>
          <a:p>
            <a:r>
              <a:rPr lang="en-US" sz="3200" dirty="0">
                <a:solidFill>
                  <a:srgbClr val="FFFF00"/>
                </a:solidFill>
              </a:rPr>
              <a:t>the </a:t>
            </a:r>
            <a:r>
              <a:rPr lang="en-US" sz="3200" dirty="0">
                <a:solidFill>
                  <a:srgbClr val="FFFF00"/>
                </a:solidFill>
              </a:rPr>
              <a:t>words of these false </a:t>
            </a:r>
            <a:r>
              <a:rPr lang="en-US" sz="3200" dirty="0">
                <a:solidFill>
                  <a:srgbClr val="FFFF00"/>
                </a:solidFill>
              </a:rPr>
              <a:t>teachers. They </a:t>
            </a:r>
            <a:r>
              <a:rPr lang="en-US" sz="3200" dirty="0">
                <a:solidFill>
                  <a:srgbClr val="FFFF00"/>
                </a:solidFill>
              </a:rPr>
              <a:t>soon become captives of their evil </a:t>
            </a:r>
            <a:r>
              <a:rPr lang="en-US" sz="3200" dirty="0">
                <a:solidFill>
                  <a:srgbClr val="FFFF00"/>
                </a:solidFill>
              </a:rPr>
              <a:t>teachers.</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607" y="2649005"/>
            <a:ext cx="5395385" cy="4046539"/>
          </a:xfrm>
          <a:prstGeom prst="rect">
            <a:avLst/>
          </a:prstGeom>
        </p:spPr>
      </p:pic>
    </p:spTree>
    <p:extLst>
      <p:ext uri="{BB962C8B-B14F-4D97-AF65-F5344CB8AC3E}">
        <p14:creationId xmlns:p14="http://schemas.microsoft.com/office/powerpoint/2010/main" val="8437737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3:6-9 </a:t>
            </a:r>
            <a:r>
              <a:rPr lang="en-US" sz="3600" dirty="0" smtClean="0"/>
              <a:t>SPECIFIC EXAMPLES OF JANNES AND JAMBRES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322613" y="1219200"/>
            <a:ext cx="8686800" cy="1077218"/>
          </a:xfrm>
          <a:prstGeom prst="rect">
            <a:avLst/>
          </a:prstGeom>
          <a:noFill/>
        </p:spPr>
        <p:txBody>
          <a:bodyPr wrap="square" rtlCol="0">
            <a:spAutoFit/>
          </a:bodyPr>
          <a:lstStyle/>
          <a:p>
            <a:r>
              <a:rPr lang="en-US" sz="3200" b="1" dirty="0">
                <a:solidFill>
                  <a:srgbClr val="0070C0"/>
                </a:solidFill>
              </a:rPr>
              <a:t>3.7 </a:t>
            </a:r>
            <a:r>
              <a:rPr lang="en-US" sz="3200" b="1" dirty="0">
                <a:solidFill>
                  <a:prstClr val="white"/>
                </a:solidFill>
              </a:rPr>
              <a:t>Ever learning, and never able to come to the knowledge of the truth.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2220218"/>
            <a:ext cx="8915400" cy="4031873"/>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refers to those </a:t>
            </a:r>
            <a:r>
              <a:rPr lang="en-US" sz="3200" dirty="0">
                <a:solidFill>
                  <a:srgbClr val="FFFF00"/>
                </a:solidFill>
              </a:rPr>
              <a:t>woman from the previous verse who </a:t>
            </a:r>
            <a:r>
              <a:rPr lang="en-US" sz="3200" dirty="0">
                <a:solidFill>
                  <a:srgbClr val="FFFF00"/>
                </a:solidFill>
              </a:rPr>
              <a:t>are always seeking the newest, latest, greatest spiritual teaching. </a:t>
            </a:r>
            <a:r>
              <a:rPr lang="en-US" sz="3200" dirty="0">
                <a:solidFill>
                  <a:srgbClr val="FFFF00"/>
                </a:solidFill>
              </a:rPr>
              <a:t>They were “ever learning” </a:t>
            </a:r>
            <a:r>
              <a:rPr lang="en-US" sz="3200" dirty="0">
                <a:solidFill>
                  <a:srgbClr val="FFFF00"/>
                </a:solidFill>
              </a:rPr>
              <a:t>new things, but never learning the word of </a:t>
            </a:r>
            <a:r>
              <a:rPr lang="en-US" sz="3200" dirty="0">
                <a:solidFill>
                  <a:srgbClr val="FFFF00"/>
                </a:solidFill>
              </a:rPr>
              <a:t>God. At </a:t>
            </a:r>
            <a:r>
              <a:rPr lang="en-US" sz="3200" dirty="0">
                <a:solidFill>
                  <a:srgbClr val="FFFF00"/>
                </a:solidFill>
              </a:rPr>
              <a:t>some point, a person needs to </a:t>
            </a:r>
            <a:r>
              <a:rPr lang="en-US" sz="3200" dirty="0">
                <a:solidFill>
                  <a:srgbClr val="FFFF00"/>
                </a:solidFill>
              </a:rPr>
              <a:t>allow </a:t>
            </a:r>
            <a:r>
              <a:rPr lang="en-US" sz="3200" dirty="0">
                <a:solidFill>
                  <a:srgbClr val="FFFF00"/>
                </a:solidFill>
              </a:rPr>
              <a:t>the </a:t>
            </a:r>
            <a:r>
              <a:rPr lang="en-US" sz="3200" dirty="0">
                <a:solidFill>
                  <a:srgbClr val="FFFF00"/>
                </a:solidFill>
              </a:rPr>
              <a:t>truth found in the scriptures </a:t>
            </a:r>
            <a:r>
              <a:rPr lang="en-US" sz="3200" dirty="0">
                <a:solidFill>
                  <a:srgbClr val="FFFF00"/>
                </a:solidFill>
              </a:rPr>
              <a:t>to be their </a:t>
            </a:r>
            <a:r>
              <a:rPr lang="en-US" sz="3200" dirty="0">
                <a:solidFill>
                  <a:srgbClr val="FFFF00"/>
                </a:solidFill>
              </a:rPr>
              <a:t>guide rather </a:t>
            </a:r>
            <a:r>
              <a:rPr lang="en-US" sz="3200" dirty="0">
                <a:solidFill>
                  <a:srgbClr val="FFFF00"/>
                </a:solidFill>
              </a:rPr>
              <a:t>than constantly bouncing from one fad or </a:t>
            </a:r>
            <a:r>
              <a:rPr lang="en-US" sz="3200" dirty="0">
                <a:solidFill>
                  <a:srgbClr val="FFFF00"/>
                </a:solidFill>
              </a:rPr>
              <a:t>novelty to </a:t>
            </a:r>
            <a:r>
              <a:rPr lang="en-US" sz="3200" dirty="0">
                <a:solidFill>
                  <a:srgbClr val="FFFF00"/>
                </a:solidFill>
              </a:rPr>
              <a:t>the next.</a:t>
            </a:r>
          </a:p>
        </p:txBody>
      </p:sp>
    </p:spTree>
    <p:extLst>
      <p:ext uri="{BB962C8B-B14F-4D97-AF65-F5344CB8AC3E}">
        <p14:creationId xmlns:p14="http://schemas.microsoft.com/office/powerpoint/2010/main" val="1115187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3:6-9 </a:t>
            </a:r>
            <a:r>
              <a:rPr lang="en-US" sz="3600" dirty="0" smtClean="0"/>
              <a:t>SPECIFIC EXAMPLES OF JANNES AND JAMBRES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304800" y="1143000"/>
            <a:ext cx="8686800" cy="2062103"/>
          </a:xfrm>
          <a:prstGeom prst="rect">
            <a:avLst/>
          </a:prstGeom>
          <a:noFill/>
        </p:spPr>
        <p:txBody>
          <a:bodyPr wrap="square" rtlCol="0">
            <a:spAutoFit/>
          </a:bodyPr>
          <a:lstStyle/>
          <a:p>
            <a:r>
              <a:rPr lang="en-US" sz="3200" b="1" dirty="0">
                <a:solidFill>
                  <a:srgbClr val="0070C0"/>
                </a:solidFill>
              </a:rPr>
              <a:t>3.8 </a:t>
            </a:r>
            <a:r>
              <a:rPr lang="en-US" sz="3200" b="1" dirty="0">
                <a:solidFill>
                  <a:prstClr val="white"/>
                </a:solidFill>
              </a:rPr>
              <a:t>Now as </a:t>
            </a:r>
            <a:r>
              <a:rPr lang="en-US" sz="3200" b="1" dirty="0" err="1">
                <a:solidFill>
                  <a:prstClr val="white"/>
                </a:solidFill>
              </a:rPr>
              <a:t>Jannes</a:t>
            </a:r>
            <a:r>
              <a:rPr lang="en-US" sz="3200" b="1" dirty="0">
                <a:solidFill>
                  <a:prstClr val="white"/>
                </a:solidFill>
              </a:rPr>
              <a:t> and </a:t>
            </a:r>
            <a:r>
              <a:rPr lang="en-US" sz="3200" b="1" dirty="0" err="1">
                <a:solidFill>
                  <a:prstClr val="white"/>
                </a:solidFill>
              </a:rPr>
              <a:t>Jambres</a:t>
            </a:r>
            <a:r>
              <a:rPr lang="en-US" sz="3200" b="1" dirty="0">
                <a:solidFill>
                  <a:prstClr val="white"/>
                </a:solidFill>
              </a:rPr>
              <a:t> withstood Moses, so do these also resist the truth: men of corrupt minds, reprobate concerning the faith.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3048000"/>
            <a:ext cx="8915400" cy="3539430"/>
          </a:xfrm>
          <a:prstGeom prst="rect">
            <a:avLst/>
          </a:prstGeom>
          <a:noFill/>
        </p:spPr>
        <p:txBody>
          <a:bodyPr wrap="square" rtlCol="0">
            <a:spAutoFit/>
          </a:bodyPr>
          <a:lstStyle/>
          <a:p>
            <a:r>
              <a:rPr lang="en-US" sz="3200" dirty="0" err="1">
                <a:solidFill>
                  <a:srgbClr val="FFFF00"/>
                </a:solidFill>
              </a:rPr>
              <a:t>Jannes</a:t>
            </a:r>
            <a:r>
              <a:rPr lang="en-US" sz="3200" dirty="0">
                <a:solidFill>
                  <a:srgbClr val="FFFF00"/>
                </a:solidFill>
              </a:rPr>
              <a:t> and </a:t>
            </a:r>
            <a:r>
              <a:rPr lang="en-US" sz="3200" dirty="0" err="1">
                <a:solidFill>
                  <a:srgbClr val="FFFF00"/>
                </a:solidFill>
              </a:rPr>
              <a:t>Jambres</a:t>
            </a:r>
            <a:r>
              <a:rPr lang="en-US" sz="3200" dirty="0">
                <a:solidFill>
                  <a:srgbClr val="FFFF00"/>
                </a:solidFill>
              </a:rPr>
              <a:t> </a:t>
            </a:r>
            <a:r>
              <a:rPr lang="en-US" sz="3200" dirty="0">
                <a:solidFill>
                  <a:srgbClr val="FFFF00"/>
                </a:solidFill>
              </a:rPr>
              <a:t>are traditionally </a:t>
            </a:r>
            <a:r>
              <a:rPr lang="en-US" sz="3200" dirty="0">
                <a:solidFill>
                  <a:srgbClr val="FFFF00"/>
                </a:solidFill>
              </a:rPr>
              <a:t>associated with two of Pharaoh's magicians who opposed Moses (</a:t>
            </a:r>
            <a:r>
              <a:rPr lang="en-US" sz="3200" dirty="0">
                <a:solidFill>
                  <a:prstClr val="white"/>
                </a:solidFill>
              </a:rPr>
              <a:t>Exodus 7:11–12, 22; 8:7, 18). </a:t>
            </a:r>
            <a:r>
              <a:rPr lang="en-US" sz="3200" dirty="0">
                <a:solidFill>
                  <a:srgbClr val="FFFF00"/>
                </a:solidFill>
              </a:rPr>
              <a:t>These men were known for three </a:t>
            </a:r>
            <a:r>
              <a:rPr lang="en-US" sz="3200" dirty="0">
                <a:solidFill>
                  <a:srgbClr val="FFFF00"/>
                </a:solidFill>
              </a:rPr>
              <a:t>things. 1) they </a:t>
            </a:r>
            <a:r>
              <a:rPr lang="en-US" sz="3200" dirty="0">
                <a:solidFill>
                  <a:srgbClr val="FFFF00"/>
                </a:solidFill>
              </a:rPr>
              <a:t>opposed the truth. They stood against the command </a:t>
            </a:r>
            <a:r>
              <a:rPr lang="en-US" sz="3200" dirty="0">
                <a:solidFill>
                  <a:srgbClr val="FFFF00"/>
                </a:solidFill>
              </a:rPr>
              <a:t>of God to </a:t>
            </a:r>
            <a:r>
              <a:rPr lang="en-US" sz="3200" dirty="0">
                <a:solidFill>
                  <a:srgbClr val="FFFF00"/>
                </a:solidFill>
              </a:rPr>
              <a:t>let the Jewish people go from slavery</a:t>
            </a:r>
            <a:r>
              <a:rPr lang="en-US" sz="3200" dirty="0">
                <a:solidFill>
                  <a:srgbClr val="FFFF00"/>
                </a:solidFill>
              </a:rPr>
              <a:t>. 2) these </a:t>
            </a:r>
            <a:r>
              <a:rPr lang="en-US" sz="3200" dirty="0">
                <a:solidFill>
                  <a:srgbClr val="FFFF00"/>
                </a:solidFill>
              </a:rPr>
              <a:t>men were spiritually and </a:t>
            </a:r>
            <a:r>
              <a:rPr lang="en-US" sz="3200" dirty="0">
                <a:solidFill>
                  <a:srgbClr val="FFFF00"/>
                </a:solidFill>
              </a:rPr>
              <a:t>intellectually</a:t>
            </a:r>
            <a:endParaRPr lang="en-US" sz="3200" dirty="0">
              <a:solidFill>
                <a:srgbClr val="FFFF00"/>
              </a:solidFill>
            </a:endParaRPr>
          </a:p>
        </p:txBody>
      </p:sp>
    </p:spTree>
    <p:extLst>
      <p:ext uri="{BB962C8B-B14F-4D97-AF65-F5344CB8AC3E}">
        <p14:creationId xmlns:p14="http://schemas.microsoft.com/office/powerpoint/2010/main" val="15592643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15000" cy="1205097"/>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1371600"/>
            <a:ext cx="8686800" cy="4524315"/>
          </a:xfrm>
          <a:prstGeom prst="rect">
            <a:avLst/>
          </a:prstGeom>
          <a:noFill/>
        </p:spPr>
        <p:txBody>
          <a:bodyPr wrap="square" rtlCol="0">
            <a:spAutoFit/>
          </a:bodyPr>
          <a:lstStyle/>
          <a:p>
            <a:r>
              <a:rPr lang="en-US" sz="3200" dirty="0">
                <a:solidFill>
                  <a:prstClr val="white"/>
                </a:solidFill>
              </a:rPr>
              <a:t>Perilous times will come in the last days. Men will demonstrate many sins. The corrupt make captives of gullible women, resisting truth as the magicians resisted Moses. All who desire to live godly in Christ Jesus will suffer persecution. You must </a:t>
            </a:r>
            <a:r>
              <a:rPr lang="en-US" sz="3200" dirty="0">
                <a:solidFill>
                  <a:prstClr val="white"/>
                </a:solidFill>
              </a:rPr>
              <a:t>persevere </a:t>
            </a:r>
            <a:r>
              <a:rPr lang="en-US" sz="3200" dirty="0">
                <a:solidFill>
                  <a:prstClr val="white"/>
                </a:solidFill>
              </a:rPr>
              <a:t>in the truth </a:t>
            </a:r>
            <a:r>
              <a:rPr lang="en-US" sz="3200" dirty="0">
                <a:solidFill>
                  <a:prstClr val="white"/>
                </a:solidFill>
              </a:rPr>
              <a:t>although the evilness of </a:t>
            </a:r>
            <a:r>
              <a:rPr lang="en-US" sz="3200" dirty="0">
                <a:solidFill>
                  <a:prstClr val="white"/>
                </a:solidFill>
              </a:rPr>
              <a:t>men will become worse. All scripture is divinely inspired, and profitable for doctrine, reproof and instruction.</a:t>
            </a:r>
          </a:p>
        </p:txBody>
      </p:sp>
      <p:sp>
        <p:nvSpPr>
          <p:cNvPr id="5" name="Slide Number Placeholder 5"/>
          <p:cNvSpPr txBox="1">
            <a:spLocks/>
          </p:cNvSpPr>
          <p:nvPr/>
        </p:nvSpPr>
        <p:spPr>
          <a:xfrm>
            <a:off x="8077200" y="6492875"/>
            <a:ext cx="7620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6" name="Rectangle 5"/>
          <p:cNvSpPr/>
          <p:nvPr/>
        </p:nvSpPr>
        <p:spPr>
          <a:xfrm>
            <a:off x="152400" y="6488668"/>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Tree>
    <p:extLst>
      <p:ext uri="{BB962C8B-B14F-4D97-AF65-F5344CB8AC3E}">
        <p14:creationId xmlns:p14="http://schemas.microsoft.com/office/powerpoint/2010/main" val="2553259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3:6-9 </a:t>
            </a:r>
            <a:r>
              <a:rPr lang="en-US" sz="3600" dirty="0" smtClean="0"/>
              <a:t>SPECIFIC EXAMPLES OF JANNES AND JAMBRES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66178" y="1143000"/>
            <a:ext cx="8915400" cy="2062103"/>
          </a:xfrm>
          <a:prstGeom prst="rect">
            <a:avLst/>
          </a:prstGeom>
          <a:noFill/>
        </p:spPr>
        <p:txBody>
          <a:bodyPr wrap="square" rtlCol="0">
            <a:spAutoFit/>
          </a:bodyPr>
          <a:lstStyle/>
          <a:p>
            <a:r>
              <a:rPr lang="en-US" sz="3200" dirty="0">
                <a:solidFill>
                  <a:srgbClr val="FFFF00"/>
                </a:solidFill>
              </a:rPr>
              <a:t>depraved</a:t>
            </a:r>
            <a:r>
              <a:rPr lang="en-US" sz="3200" dirty="0">
                <a:solidFill>
                  <a:srgbClr val="FFFF00"/>
                </a:solidFill>
              </a:rPr>
              <a:t>. They did not know God, did not seek God, and did not believe His </a:t>
            </a:r>
            <a:r>
              <a:rPr lang="en-US" sz="3200" dirty="0">
                <a:solidFill>
                  <a:srgbClr val="FFFF00"/>
                </a:solidFill>
              </a:rPr>
              <a:t>words. 3) these </a:t>
            </a:r>
            <a:r>
              <a:rPr lang="en-US" sz="3200" dirty="0">
                <a:solidFill>
                  <a:srgbClr val="FFFF00"/>
                </a:solidFill>
              </a:rPr>
              <a:t>men's teachings earned them only rejection by God.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950923"/>
            <a:ext cx="6517903" cy="3171825"/>
          </a:xfrm>
          <a:prstGeom prst="rect">
            <a:avLst/>
          </a:prstGeom>
        </p:spPr>
      </p:pic>
    </p:spTree>
    <p:extLst>
      <p:ext uri="{BB962C8B-B14F-4D97-AF65-F5344CB8AC3E}">
        <p14:creationId xmlns:p14="http://schemas.microsoft.com/office/powerpoint/2010/main" val="15159166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3:6-9 </a:t>
            </a:r>
            <a:r>
              <a:rPr lang="en-US" sz="3600" dirty="0" smtClean="0"/>
              <a:t>SPECIFIC EXAMPLES OF JANNES AND JAMBRES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152400" y="1143000"/>
            <a:ext cx="8839200" cy="1569660"/>
          </a:xfrm>
          <a:prstGeom prst="rect">
            <a:avLst/>
          </a:prstGeom>
          <a:noFill/>
        </p:spPr>
        <p:txBody>
          <a:bodyPr wrap="square" rtlCol="0">
            <a:spAutoFit/>
          </a:bodyPr>
          <a:lstStyle/>
          <a:p>
            <a:r>
              <a:rPr lang="en-US" sz="3200" b="1" dirty="0">
                <a:solidFill>
                  <a:srgbClr val="0070C0"/>
                </a:solidFill>
              </a:rPr>
              <a:t>3.9 </a:t>
            </a:r>
            <a:r>
              <a:rPr lang="en-US" sz="3200" b="1" dirty="0">
                <a:solidFill>
                  <a:prstClr val="white"/>
                </a:solidFill>
              </a:rPr>
              <a:t>But they shall proceed no further: for their folly shall be manifest unto all men, as theirs also was.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152400" y="2590800"/>
            <a:ext cx="9067800" cy="3539430"/>
          </a:xfrm>
          <a:prstGeom prst="rect">
            <a:avLst/>
          </a:prstGeom>
          <a:noFill/>
        </p:spPr>
        <p:txBody>
          <a:bodyPr wrap="square" rtlCol="0">
            <a:spAutoFit/>
          </a:bodyPr>
          <a:lstStyle/>
          <a:p>
            <a:r>
              <a:rPr lang="en-US" sz="3200" dirty="0">
                <a:solidFill>
                  <a:srgbClr val="FFFF00"/>
                </a:solidFill>
              </a:rPr>
              <a:t>Paul ends this section condemning the ungodliness of false </a:t>
            </a:r>
            <a:r>
              <a:rPr lang="en-US" sz="3200" dirty="0">
                <a:solidFill>
                  <a:srgbClr val="FFFF00"/>
                </a:solidFill>
              </a:rPr>
              <a:t>teachers. Regardless </a:t>
            </a:r>
            <a:r>
              <a:rPr lang="en-US" sz="3200" dirty="0">
                <a:solidFill>
                  <a:srgbClr val="FFFF00"/>
                </a:solidFill>
              </a:rPr>
              <a:t>of the efforts, and even the temporary success, of false teachers, they will not succeed </a:t>
            </a:r>
            <a:r>
              <a:rPr lang="en-US" sz="3200" dirty="0">
                <a:solidFill>
                  <a:srgbClr val="FFFF00"/>
                </a:solidFill>
              </a:rPr>
              <a:t>for                              </a:t>
            </a:r>
            <a:r>
              <a:rPr lang="en-US" sz="3200" dirty="0">
                <a:solidFill>
                  <a:srgbClr val="FFFF00"/>
                </a:solidFill>
              </a:rPr>
              <a:t>long. False doctrine cannot </a:t>
            </a:r>
            <a:r>
              <a:rPr lang="en-US" sz="3200" dirty="0">
                <a:solidFill>
                  <a:srgbClr val="FFFF00"/>
                </a:solidFill>
              </a:rPr>
              <a:t>prevail                                            </a:t>
            </a:r>
            <a:r>
              <a:rPr lang="en-US" sz="3200" dirty="0">
                <a:solidFill>
                  <a:srgbClr val="FFFF00"/>
                </a:solidFill>
              </a:rPr>
              <a:t>long where the sacred Scriptures </a:t>
            </a:r>
            <a:r>
              <a:rPr lang="en-US" sz="3200" dirty="0">
                <a:solidFill>
                  <a:srgbClr val="FFFF00"/>
                </a:solidFill>
              </a:rPr>
              <a:t>                                                   are </a:t>
            </a:r>
            <a:r>
              <a:rPr lang="en-US" sz="3200" dirty="0">
                <a:solidFill>
                  <a:srgbClr val="FFFF00"/>
                </a:solidFill>
              </a:rPr>
              <a:t>read and studied</a:t>
            </a:r>
            <a:r>
              <a:rPr lang="en-US" sz="3200" dirty="0">
                <a:solidFill>
                  <a:srgbClr val="FFFF00"/>
                </a:solidFill>
              </a:rPr>
              <a:t>.</a:t>
            </a:r>
            <a:endParaRPr lang="en-US" sz="3200" dirty="0">
              <a:solidFill>
                <a:srgbClr val="FFFF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418" y="4191001"/>
            <a:ext cx="2518350" cy="251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3226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circle(in)">
                                      <p:cBhvr>
                                        <p:cTn id="2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3:10-11 </a:t>
            </a:r>
            <a:r>
              <a:rPr lang="en-US" sz="3600" dirty="0" smtClean="0"/>
              <a:t>FOLLOW PAUL’S EXAMPLE</a:t>
            </a:r>
            <a:endParaRPr lang="en-US" sz="3600" dirty="0">
              <a:ln w="6350">
                <a:solidFill>
                  <a:srgbClr val="FF0000"/>
                </a:solidFill>
              </a:ln>
              <a:effectLst/>
              <a:latin typeface="+mn-lt"/>
            </a:endParaRPr>
          </a:p>
        </p:txBody>
      </p:sp>
      <p:sp>
        <p:nvSpPr>
          <p:cNvPr id="4" name="TextBox 3"/>
          <p:cNvSpPr txBox="1"/>
          <p:nvPr/>
        </p:nvSpPr>
        <p:spPr>
          <a:xfrm>
            <a:off x="304800" y="1143000"/>
            <a:ext cx="8686800" cy="1569660"/>
          </a:xfrm>
          <a:prstGeom prst="rect">
            <a:avLst/>
          </a:prstGeom>
          <a:noFill/>
        </p:spPr>
        <p:txBody>
          <a:bodyPr wrap="square" rtlCol="0">
            <a:spAutoFit/>
          </a:bodyPr>
          <a:lstStyle/>
          <a:p>
            <a:r>
              <a:rPr lang="en-US" sz="3200" b="1" dirty="0">
                <a:solidFill>
                  <a:srgbClr val="0070C0"/>
                </a:solidFill>
              </a:rPr>
              <a:t>3.10 </a:t>
            </a:r>
            <a:r>
              <a:rPr lang="en-US" sz="3200" b="1" dirty="0">
                <a:solidFill>
                  <a:prstClr val="white"/>
                </a:solidFill>
              </a:rPr>
              <a:t>But thou hast fully known my doctrine, manner of life, purpose, faith, longsuffering, charity, patience,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50371" y="2590800"/>
            <a:ext cx="8915400" cy="4031873"/>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now transitions </a:t>
            </a:r>
            <a:r>
              <a:rPr lang="en-US" sz="3200" dirty="0">
                <a:solidFill>
                  <a:srgbClr val="FFFF00"/>
                </a:solidFill>
              </a:rPr>
              <a:t>from the ungodly actions of evil people and false teachers to his own godly life and its influence on Timothy. Seven items are presented in this verse, regarding specific areas in which Timothy has closely observed Paul's </a:t>
            </a:r>
            <a:r>
              <a:rPr lang="en-US" sz="3200" dirty="0">
                <a:solidFill>
                  <a:srgbClr val="FFFF00"/>
                </a:solidFill>
              </a:rPr>
              <a:t>life. 1) Timothy </a:t>
            </a:r>
            <a:r>
              <a:rPr lang="en-US" sz="3200" dirty="0">
                <a:solidFill>
                  <a:srgbClr val="FFFF00"/>
                </a:solidFill>
              </a:rPr>
              <a:t>followed Paul's </a:t>
            </a:r>
            <a:r>
              <a:rPr lang="en-US" sz="3200" dirty="0">
                <a:solidFill>
                  <a:srgbClr val="FFFF00"/>
                </a:solidFill>
              </a:rPr>
              <a:t>“doctrine” or </a:t>
            </a:r>
            <a:r>
              <a:rPr lang="en-US" sz="3200" dirty="0">
                <a:solidFill>
                  <a:srgbClr val="FFFF00"/>
                </a:solidFill>
              </a:rPr>
              <a:t>teachings that </a:t>
            </a:r>
            <a:r>
              <a:rPr lang="en-US" sz="3200" dirty="0">
                <a:solidFill>
                  <a:srgbClr val="FFFF00"/>
                </a:solidFill>
              </a:rPr>
              <a:t>he </a:t>
            </a:r>
            <a:r>
              <a:rPr lang="en-US" sz="3200" dirty="0">
                <a:solidFill>
                  <a:srgbClr val="FFFF00"/>
                </a:solidFill>
              </a:rPr>
              <a:t>preached. </a:t>
            </a:r>
            <a:r>
              <a:rPr lang="en-US" sz="3200" dirty="0">
                <a:solidFill>
                  <a:srgbClr val="FFFF00"/>
                </a:solidFill>
              </a:rPr>
              <a:t>2) Timothy </a:t>
            </a:r>
            <a:r>
              <a:rPr lang="en-US" sz="3200" dirty="0">
                <a:solidFill>
                  <a:srgbClr val="FFFF00"/>
                </a:solidFill>
              </a:rPr>
              <a:t>followed Paul's </a:t>
            </a:r>
            <a:r>
              <a:rPr lang="en-US" sz="3200" dirty="0">
                <a:solidFill>
                  <a:srgbClr val="FFFF00"/>
                </a:solidFill>
              </a:rPr>
              <a:t>“manner </a:t>
            </a:r>
            <a:r>
              <a:rPr lang="en-US" sz="3200" dirty="0">
                <a:solidFill>
                  <a:srgbClr val="FFFF00"/>
                </a:solidFill>
              </a:rPr>
              <a:t>of </a:t>
            </a:r>
            <a:r>
              <a:rPr lang="en-US" sz="3200" dirty="0">
                <a:solidFill>
                  <a:srgbClr val="FFFF00"/>
                </a:solidFill>
              </a:rPr>
              <a:t>life” his</a:t>
            </a:r>
            <a:endParaRPr lang="en-US" sz="3200" dirty="0">
              <a:solidFill>
                <a:srgbClr val="FFFF00"/>
              </a:solidFill>
            </a:endParaRPr>
          </a:p>
        </p:txBody>
      </p:sp>
    </p:spTree>
    <p:extLst>
      <p:ext uri="{BB962C8B-B14F-4D97-AF65-F5344CB8AC3E}">
        <p14:creationId xmlns:p14="http://schemas.microsoft.com/office/powerpoint/2010/main" val="4447421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3:10-11 </a:t>
            </a:r>
            <a:r>
              <a:rPr lang="en-US" sz="3600" dirty="0" smtClean="0"/>
              <a:t>FOLLOW PAUL’S EXAMPLE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2679" y="1143000"/>
            <a:ext cx="8915400" cy="5016758"/>
          </a:xfrm>
          <a:prstGeom prst="rect">
            <a:avLst/>
          </a:prstGeom>
          <a:noFill/>
        </p:spPr>
        <p:txBody>
          <a:bodyPr wrap="square" rtlCol="0">
            <a:spAutoFit/>
          </a:bodyPr>
          <a:lstStyle/>
          <a:p>
            <a:r>
              <a:rPr lang="en-US" sz="3200" dirty="0">
                <a:solidFill>
                  <a:srgbClr val="FFFF00"/>
                </a:solidFill>
              </a:rPr>
              <a:t>c</a:t>
            </a:r>
            <a:r>
              <a:rPr lang="en-US" sz="3200" dirty="0">
                <a:solidFill>
                  <a:srgbClr val="FFFF00"/>
                </a:solidFill>
              </a:rPr>
              <a:t>onduct and </a:t>
            </a:r>
            <a:r>
              <a:rPr lang="en-US" sz="3200" dirty="0">
                <a:solidFill>
                  <a:srgbClr val="FFFF00"/>
                </a:solidFill>
              </a:rPr>
              <a:t>actions. </a:t>
            </a:r>
            <a:r>
              <a:rPr lang="en-US" sz="3200" dirty="0">
                <a:solidFill>
                  <a:srgbClr val="FFFF00"/>
                </a:solidFill>
              </a:rPr>
              <a:t>3) Timothy </a:t>
            </a:r>
            <a:r>
              <a:rPr lang="en-US" sz="3200" dirty="0">
                <a:solidFill>
                  <a:srgbClr val="FFFF00"/>
                </a:solidFill>
              </a:rPr>
              <a:t>followed Paul's </a:t>
            </a:r>
            <a:r>
              <a:rPr lang="en-US" sz="3200" dirty="0">
                <a:solidFill>
                  <a:srgbClr val="FFFF00"/>
                </a:solidFill>
              </a:rPr>
              <a:t>“purpose” or aim </a:t>
            </a:r>
            <a:r>
              <a:rPr lang="en-US" sz="3200" dirty="0">
                <a:solidFill>
                  <a:srgbClr val="FFFF00"/>
                </a:solidFill>
              </a:rPr>
              <a:t>in life</a:t>
            </a:r>
            <a:r>
              <a:rPr lang="en-US" sz="3200" dirty="0">
                <a:solidFill>
                  <a:srgbClr val="FFFF00"/>
                </a:solidFill>
              </a:rPr>
              <a:t>, </a:t>
            </a:r>
            <a:r>
              <a:rPr lang="en-US" sz="3200" dirty="0">
                <a:solidFill>
                  <a:srgbClr val="FFFF00"/>
                </a:solidFill>
              </a:rPr>
              <a:t>meaning he was a </a:t>
            </a:r>
            <a:r>
              <a:rPr lang="en-US" sz="3200" dirty="0">
                <a:solidFill>
                  <a:srgbClr val="FFFF00"/>
                </a:solidFill>
              </a:rPr>
              <a:t>person </a:t>
            </a:r>
            <a:r>
              <a:rPr lang="en-US" sz="3200" dirty="0">
                <a:solidFill>
                  <a:srgbClr val="FFFF00"/>
                </a:solidFill>
              </a:rPr>
              <a:t>whose focus was the gospel. </a:t>
            </a:r>
            <a:r>
              <a:rPr lang="en-US" sz="3200" dirty="0">
                <a:solidFill>
                  <a:srgbClr val="FFFF00"/>
                </a:solidFill>
              </a:rPr>
              <a:t>4) Timothy </a:t>
            </a:r>
            <a:r>
              <a:rPr lang="en-US" sz="3200" dirty="0">
                <a:solidFill>
                  <a:srgbClr val="FFFF00"/>
                </a:solidFill>
              </a:rPr>
              <a:t>followed Paul's </a:t>
            </a:r>
            <a:r>
              <a:rPr lang="en-US" sz="3200" dirty="0">
                <a:solidFill>
                  <a:srgbClr val="FFFF00"/>
                </a:solidFill>
              </a:rPr>
              <a:t>“faith”, in both </a:t>
            </a:r>
            <a:r>
              <a:rPr lang="en-US" sz="3200" dirty="0">
                <a:solidFill>
                  <a:srgbClr val="FFFF00"/>
                </a:solidFill>
              </a:rPr>
              <a:t>salvation and ongoing faithfulness as a </a:t>
            </a:r>
            <a:r>
              <a:rPr lang="en-US" sz="3200" dirty="0">
                <a:solidFill>
                  <a:srgbClr val="FFFF00"/>
                </a:solidFill>
              </a:rPr>
              <a:t>believer</a:t>
            </a:r>
            <a:r>
              <a:rPr lang="en-US" sz="3200" dirty="0">
                <a:solidFill>
                  <a:srgbClr val="FFFF00"/>
                </a:solidFill>
              </a:rPr>
              <a:t>. </a:t>
            </a:r>
            <a:r>
              <a:rPr lang="en-US" sz="3200" dirty="0">
                <a:solidFill>
                  <a:srgbClr val="FFFF00"/>
                </a:solidFill>
              </a:rPr>
              <a:t>5) </a:t>
            </a:r>
            <a:r>
              <a:rPr lang="en-US" sz="3200" dirty="0">
                <a:solidFill>
                  <a:srgbClr val="FFFF00"/>
                </a:solidFill>
              </a:rPr>
              <a:t>Timothy followed Paul's “</a:t>
            </a:r>
            <a:r>
              <a:rPr lang="en-US" sz="3200" dirty="0">
                <a:solidFill>
                  <a:srgbClr val="FFFF00"/>
                </a:solidFill>
              </a:rPr>
              <a:t>longsuffering” or </a:t>
            </a:r>
            <a:r>
              <a:rPr lang="en-US" sz="3200" dirty="0">
                <a:solidFill>
                  <a:srgbClr val="FFFF00"/>
                </a:solidFill>
              </a:rPr>
              <a:t>perseverance </a:t>
            </a:r>
            <a:r>
              <a:rPr lang="en-US" sz="3200" dirty="0">
                <a:solidFill>
                  <a:srgbClr val="FFFF00"/>
                </a:solidFill>
              </a:rPr>
              <a:t>against those who opposed the truth. </a:t>
            </a:r>
            <a:r>
              <a:rPr lang="en-US" sz="3200" dirty="0">
                <a:solidFill>
                  <a:srgbClr val="FFFF00"/>
                </a:solidFill>
              </a:rPr>
              <a:t>6) Timothy followed Paul's “charity” or </a:t>
            </a:r>
            <a:r>
              <a:rPr lang="en-US" sz="3200" dirty="0">
                <a:solidFill>
                  <a:srgbClr val="FFFF00"/>
                </a:solidFill>
              </a:rPr>
              <a:t>love for the lost. 7) Timothy </a:t>
            </a:r>
            <a:r>
              <a:rPr lang="en-US" sz="3200" dirty="0">
                <a:solidFill>
                  <a:srgbClr val="FFFF00"/>
                </a:solidFill>
              </a:rPr>
              <a:t>followed Paul's </a:t>
            </a:r>
            <a:r>
              <a:rPr lang="en-US" sz="3200" dirty="0">
                <a:solidFill>
                  <a:srgbClr val="FFFF00"/>
                </a:solidFill>
              </a:rPr>
              <a:t>patience in dealing with all his adversities.</a:t>
            </a:r>
            <a:endParaRPr lang="en-US" sz="3200" dirty="0">
              <a:solidFill>
                <a:srgbClr val="FFFF00"/>
              </a:solidFill>
            </a:endParaRPr>
          </a:p>
        </p:txBody>
      </p:sp>
    </p:spTree>
    <p:extLst>
      <p:ext uri="{BB962C8B-B14F-4D97-AF65-F5344CB8AC3E}">
        <p14:creationId xmlns:p14="http://schemas.microsoft.com/office/powerpoint/2010/main" val="14293350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3:10-11 </a:t>
            </a:r>
            <a:r>
              <a:rPr lang="en-US" sz="3600" dirty="0" smtClean="0"/>
              <a:t>FOLLOW PAUL’S EXAMPLE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839200" cy="2062103"/>
          </a:xfrm>
          <a:prstGeom prst="rect">
            <a:avLst/>
          </a:prstGeom>
          <a:noFill/>
        </p:spPr>
        <p:txBody>
          <a:bodyPr wrap="square" rtlCol="0">
            <a:spAutoFit/>
          </a:bodyPr>
          <a:lstStyle/>
          <a:p>
            <a:r>
              <a:rPr lang="en-US" sz="3200" b="1" dirty="0">
                <a:solidFill>
                  <a:srgbClr val="0070C0"/>
                </a:solidFill>
              </a:rPr>
              <a:t>3.11 </a:t>
            </a:r>
            <a:r>
              <a:rPr lang="en-US" sz="3200" b="1" dirty="0">
                <a:solidFill>
                  <a:prstClr val="white"/>
                </a:solidFill>
              </a:rPr>
              <a:t>Persecutions, afflictions, which came unto me at Antioch, at </a:t>
            </a:r>
            <a:r>
              <a:rPr lang="en-US" sz="3200" b="1" dirty="0" err="1">
                <a:solidFill>
                  <a:prstClr val="white"/>
                </a:solidFill>
              </a:rPr>
              <a:t>Iconium</a:t>
            </a:r>
            <a:r>
              <a:rPr lang="en-US" sz="3200" b="1" dirty="0">
                <a:solidFill>
                  <a:prstClr val="white"/>
                </a:solidFill>
              </a:rPr>
              <a:t>, at </a:t>
            </a:r>
            <a:r>
              <a:rPr lang="en-US" sz="3200" b="1" dirty="0" err="1">
                <a:solidFill>
                  <a:prstClr val="white"/>
                </a:solidFill>
              </a:rPr>
              <a:t>Lystra</a:t>
            </a:r>
            <a:r>
              <a:rPr lang="en-US" sz="3200" b="1" dirty="0">
                <a:solidFill>
                  <a:prstClr val="white"/>
                </a:solidFill>
              </a:rPr>
              <a:t>; what persecutions I endured: but out of them all the Lord delivered me.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3048000"/>
            <a:ext cx="8915400" cy="3046988"/>
          </a:xfrm>
          <a:prstGeom prst="rect">
            <a:avLst/>
          </a:prstGeom>
          <a:noFill/>
        </p:spPr>
        <p:txBody>
          <a:bodyPr wrap="square" rtlCol="0">
            <a:spAutoFit/>
          </a:bodyPr>
          <a:lstStyle/>
          <a:p>
            <a:r>
              <a:rPr lang="en-US" sz="3200" dirty="0">
                <a:solidFill>
                  <a:srgbClr val="FFFF00"/>
                </a:solidFill>
              </a:rPr>
              <a:t>Paul refers to </a:t>
            </a:r>
            <a:r>
              <a:rPr lang="en-US" sz="3200" dirty="0">
                <a:solidFill>
                  <a:srgbClr val="FFFF00"/>
                </a:solidFill>
              </a:rPr>
              <a:t>three of his </a:t>
            </a:r>
            <a:r>
              <a:rPr lang="en-US" sz="3200" dirty="0">
                <a:solidFill>
                  <a:srgbClr val="FFFF00"/>
                </a:solidFill>
              </a:rPr>
              <a:t>own experiences to illustrate the truth that the person who whole-heartedly follows God must expect persecution. </a:t>
            </a:r>
            <a:r>
              <a:rPr lang="en-US" sz="3200" dirty="0">
                <a:solidFill>
                  <a:srgbClr val="FFFF00"/>
                </a:solidFill>
              </a:rPr>
              <a:t>In the last portion of the verse Paul states assertively that the Lord </a:t>
            </a:r>
            <a:r>
              <a:rPr lang="en-US" sz="3200" dirty="0">
                <a:solidFill>
                  <a:srgbClr val="FFFF00"/>
                </a:solidFill>
              </a:rPr>
              <a:t>stood by him and delivered him out of </a:t>
            </a:r>
            <a:r>
              <a:rPr lang="en-US" sz="3200" dirty="0">
                <a:solidFill>
                  <a:srgbClr val="FFFF00"/>
                </a:solidFill>
              </a:rPr>
              <a:t>each of </a:t>
            </a:r>
            <a:r>
              <a:rPr lang="en-US" sz="3200" dirty="0">
                <a:solidFill>
                  <a:srgbClr val="FFFF00"/>
                </a:solidFill>
              </a:rPr>
              <a:t>these persecutions. </a:t>
            </a:r>
          </a:p>
        </p:txBody>
      </p:sp>
    </p:spTree>
    <p:extLst>
      <p:ext uri="{BB962C8B-B14F-4D97-AF65-F5344CB8AC3E}">
        <p14:creationId xmlns:p14="http://schemas.microsoft.com/office/powerpoint/2010/main" val="13338688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3:12-13 </a:t>
            </a:r>
            <a:r>
              <a:rPr lang="en-US" sz="3600" dirty="0" smtClean="0"/>
              <a:t>EXPECT PERSECUTION</a:t>
            </a:r>
            <a:endParaRPr lang="en-US" sz="3600" dirty="0">
              <a:ln w="6350">
                <a:solidFill>
                  <a:srgbClr val="FF0000"/>
                </a:solidFill>
              </a:ln>
              <a:effectLst/>
              <a:latin typeface="+mn-lt"/>
            </a:endParaRPr>
          </a:p>
        </p:txBody>
      </p:sp>
      <p:sp>
        <p:nvSpPr>
          <p:cNvPr id="4" name="TextBox 3"/>
          <p:cNvSpPr txBox="1"/>
          <p:nvPr/>
        </p:nvSpPr>
        <p:spPr>
          <a:xfrm>
            <a:off x="304800" y="1143000"/>
            <a:ext cx="8686800" cy="1077218"/>
          </a:xfrm>
          <a:prstGeom prst="rect">
            <a:avLst/>
          </a:prstGeom>
          <a:noFill/>
        </p:spPr>
        <p:txBody>
          <a:bodyPr wrap="square" rtlCol="0">
            <a:spAutoFit/>
          </a:bodyPr>
          <a:lstStyle/>
          <a:p>
            <a:r>
              <a:rPr lang="en-US" sz="3200" b="1" dirty="0">
                <a:solidFill>
                  <a:srgbClr val="0070C0"/>
                </a:solidFill>
              </a:rPr>
              <a:t>3.12 </a:t>
            </a:r>
            <a:r>
              <a:rPr lang="en-US" sz="3200" b="1" dirty="0">
                <a:solidFill>
                  <a:prstClr val="white"/>
                </a:solidFill>
              </a:rPr>
              <a:t>Yea, and all that will live godly in Christ Jesus shall suffer persecution.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2133600"/>
            <a:ext cx="8686800" cy="3046988"/>
          </a:xfrm>
          <a:prstGeom prst="rect">
            <a:avLst/>
          </a:prstGeom>
          <a:noFill/>
        </p:spPr>
        <p:txBody>
          <a:bodyPr wrap="square" rtlCol="0">
            <a:spAutoFit/>
          </a:bodyPr>
          <a:lstStyle/>
          <a:p>
            <a:r>
              <a:rPr lang="en-US" sz="3200" dirty="0">
                <a:solidFill>
                  <a:srgbClr val="FFFF00"/>
                </a:solidFill>
              </a:rPr>
              <a:t>After considering his own life, Paul speaks of others desiring to live godly </a:t>
            </a:r>
            <a:r>
              <a:rPr lang="en-US" sz="3200" dirty="0">
                <a:solidFill>
                  <a:srgbClr val="FFFF00"/>
                </a:solidFill>
              </a:rPr>
              <a:t>lives. Those that                                                         live for God </a:t>
            </a:r>
            <a:r>
              <a:rPr lang="en-US" sz="3200" dirty="0">
                <a:solidFill>
                  <a:srgbClr val="FFFF00"/>
                </a:solidFill>
              </a:rPr>
              <a:t>will </a:t>
            </a:r>
            <a:r>
              <a:rPr lang="en-US" sz="3200" dirty="0">
                <a:solidFill>
                  <a:srgbClr val="FFFF00"/>
                </a:solidFill>
              </a:rPr>
              <a:t>                                                      always </a:t>
            </a:r>
            <a:r>
              <a:rPr lang="en-US" sz="3200" dirty="0">
                <a:solidFill>
                  <a:srgbClr val="FFFF00"/>
                </a:solidFill>
              </a:rPr>
              <a:t>be opposed by </a:t>
            </a:r>
            <a:r>
              <a:rPr lang="en-US" sz="3200" dirty="0">
                <a:solidFill>
                  <a:srgbClr val="FFFF00"/>
                </a:solidFill>
              </a:rPr>
              <a:t>                                                             the world</a:t>
            </a:r>
            <a:r>
              <a:rPr lang="en-US" sz="3200" dirty="0">
                <a:solidFill>
                  <a:srgbClr val="FFFF00"/>
                </a:solidFill>
              </a:rPr>
              <a:t> </a:t>
            </a:r>
            <a:r>
              <a:rPr lang="en-US" sz="3200" dirty="0">
                <a:solidFill>
                  <a:srgbClr val="FFFF00"/>
                </a:solidFill>
              </a:rPr>
              <a:t>and </a:t>
            </a:r>
            <a:r>
              <a:rPr lang="en-US" sz="3200" dirty="0">
                <a:solidFill>
                  <a:srgbClr val="FFFF00"/>
                </a:solidFill>
              </a:rPr>
              <a:t>suffer </a:t>
            </a:r>
            <a:r>
              <a:rPr lang="en-US" sz="3200" dirty="0">
                <a:solidFill>
                  <a:srgbClr val="FFFF00"/>
                </a:solidFill>
              </a:rPr>
              <a:t>                                                 persecution</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88" y="3129694"/>
            <a:ext cx="4177926" cy="3551237"/>
          </a:xfrm>
          <a:prstGeom prst="rect">
            <a:avLst/>
          </a:prstGeom>
        </p:spPr>
      </p:pic>
    </p:spTree>
    <p:extLst>
      <p:ext uri="{BB962C8B-B14F-4D97-AF65-F5344CB8AC3E}">
        <p14:creationId xmlns:p14="http://schemas.microsoft.com/office/powerpoint/2010/main" val="17377740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3:12-13 </a:t>
            </a:r>
            <a:r>
              <a:rPr lang="en-US" sz="3600" dirty="0" smtClean="0"/>
              <a:t>EXPECT PERSECUTION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686800" cy="1569660"/>
          </a:xfrm>
          <a:prstGeom prst="rect">
            <a:avLst/>
          </a:prstGeom>
          <a:noFill/>
        </p:spPr>
        <p:txBody>
          <a:bodyPr wrap="square" rtlCol="0">
            <a:spAutoFit/>
          </a:bodyPr>
          <a:lstStyle/>
          <a:p>
            <a:r>
              <a:rPr lang="en-US" sz="3200" b="1" dirty="0">
                <a:solidFill>
                  <a:srgbClr val="0070C0"/>
                </a:solidFill>
              </a:rPr>
              <a:t>3.13 </a:t>
            </a:r>
            <a:r>
              <a:rPr lang="en-US" sz="3200" b="1" dirty="0">
                <a:solidFill>
                  <a:prstClr val="white"/>
                </a:solidFill>
              </a:rPr>
              <a:t>But evil men and seducers shall wax worse and worse, deceiving, and being deceived.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61257" y="2514600"/>
            <a:ext cx="8915400" cy="3539430"/>
          </a:xfrm>
          <a:prstGeom prst="rect">
            <a:avLst/>
          </a:prstGeom>
          <a:noFill/>
        </p:spPr>
        <p:txBody>
          <a:bodyPr wrap="square" rtlCol="0">
            <a:spAutoFit/>
          </a:bodyPr>
          <a:lstStyle/>
          <a:p>
            <a:r>
              <a:rPr lang="en-US" sz="3200" dirty="0">
                <a:solidFill>
                  <a:srgbClr val="FFFF00"/>
                </a:solidFill>
              </a:rPr>
              <a:t>A</a:t>
            </a:r>
            <a:r>
              <a:rPr lang="en-US" sz="3200" dirty="0">
                <a:solidFill>
                  <a:srgbClr val="FFFF00"/>
                </a:solidFill>
              </a:rPr>
              <a:t>n </a:t>
            </a:r>
            <a:r>
              <a:rPr lang="en-US" sz="3200" dirty="0">
                <a:solidFill>
                  <a:srgbClr val="FFFF00"/>
                </a:solidFill>
              </a:rPr>
              <a:t>alarm </a:t>
            </a:r>
            <a:r>
              <a:rPr lang="en-US" sz="3200" dirty="0">
                <a:solidFill>
                  <a:srgbClr val="FFFF00"/>
                </a:solidFill>
              </a:rPr>
              <a:t>is raised against </a:t>
            </a:r>
            <a:r>
              <a:rPr lang="en-US" sz="3200" dirty="0">
                <a:solidFill>
                  <a:srgbClr val="FFFF00"/>
                </a:solidFill>
              </a:rPr>
              <a:t>the deceptions of false teachers</a:t>
            </a:r>
            <a:r>
              <a:rPr lang="en-US" sz="3200" dirty="0">
                <a:solidFill>
                  <a:srgbClr val="FFFF00"/>
                </a:solidFill>
              </a:rPr>
              <a:t>.</a:t>
            </a:r>
            <a:r>
              <a:rPr lang="en-US" sz="3200" dirty="0">
                <a:solidFill>
                  <a:srgbClr val="FFFF00"/>
                </a:solidFill>
              </a:rPr>
              <a:t> </a:t>
            </a:r>
            <a:r>
              <a:rPr lang="en-US" sz="3200" dirty="0">
                <a:solidFill>
                  <a:srgbClr val="FFFF00"/>
                </a:solidFill>
              </a:rPr>
              <a:t>The </a:t>
            </a:r>
            <a:r>
              <a:rPr lang="en-US" sz="3200" dirty="0">
                <a:solidFill>
                  <a:srgbClr val="FFFF00"/>
                </a:solidFill>
              </a:rPr>
              <a:t>sins of "evil men and </a:t>
            </a:r>
            <a:r>
              <a:rPr lang="en-US" sz="3200" dirty="0">
                <a:solidFill>
                  <a:srgbClr val="FFFF00"/>
                </a:solidFill>
              </a:rPr>
              <a:t>seducers" will </a:t>
            </a:r>
            <a:r>
              <a:rPr lang="en-US" sz="3200" dirty="0">
                <a:solidFill>
                  <a:srgbClr val="FFFF00"/>
                </a:solidFill>
              </a:rPr>
              <a:t>get worse and worse. What Timothy was currently experiencing from these false teachers and evil people would not </a:t>
            </a:r>
            <a:r>
              <a:rPr lang="en-US" sz="3200" dirty="0">
                <a:solidFill>
                  <a:srgbClr val="FFFF00"/>
                </a:solidFill>
              </a:rPr>
              <a:t>get better</a:t>
            </a:r>
            <a:r>
              <a:rPr lang="en-US" sz="3200" dirty="0">
                <a:solidFill>
                  <a:srgbClr val="FFFF00"/>
                </a:solidFill>
              </a:rPr>
              <a:t>. Such people would continue their "deceiving and being </a:t>
            </a:r>
            <a:r>
              <a:rPr lang="en-US" sz="3200" dirty="0">
                <a:solidFill>
                  <a:srgbClr val="FFFF00"/>
                </a:solidFill>
              </a:rPr>
              <a:t>deceived“ ways.</a:t>
            </a:r>
            <a:endParaRPr lang="en-US" sz="3200" dirty="0">
              <a:solidFill>
                <a:srgbClr val="FFFF00"/>
              </a:solidFill>
            </a:endParaRPr>
          </a:p>
        </p:txBody>
      </p:sp>
    </p:spTree>
    <p:extLst>
      <p:ext uri="{BB962C8B-B14F-4D97-AF65-F5344CB8AC3E}">
        <p14:creationId xmlns:p14="http://schemas.microsoft.com/office/powerpoint/2010/main" val="15615636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3:14-15 </a:t>
            </a:r>
            <a:r>
              <a:rPr lang="en-US" sz="3600" dirty="0" smtClean="0"/>
              <a:t>REMEMBER WHAT YOU WERE TAUGHT </a:t>
            </a:r>
            <a:endParaRPr lang="en-US" sz="3600" dirty="0">
              <a:ln w="6350">
                <a:solidFill>
                  <a:srgbClr val="FF0000"/>
                </a:solidFill>
              </a:ln>
              <a:effectLst/>
              <a:latin typeface="+mn-lt"/>
            </a:endParaRPr>
          </a:p>
        </p:txBody>
      </p:sp>
      <p:sp>
        <p:nvSpPr>
          <p:cNvPr id="4" name="TextBox 3"/>
          <p:cNvSpPr txBox="1"/>
          <p:nvPr/>
        </p:nvSpPr>
        <p:spPr>
          <a:xfrm>
            <a:off x="304800" y="1143000"/>
            <a:ext cx="8686800" cy="1569660"/>
          </a:xfrm>
          <a:prstGeom prst="rect">
            <a:avLst/>
          </a:prstGeom>
          <a:noFill/>
        </p:spPr>
        <p:txBody>
          <a:bodyPr wrap="square" rtlCol="0">
            <a:spAutoFit/>
          </a:bodyPr>
          <a:lstStyle/>
          <a:p>
            <a:r>
              <a:rPr lang="en-US" sz="3200" b="1" dirty="0">
                <a:solidFill>
                  <a:srgbClr val="0070C0"/>
                </a:solidFill>
              </a:rPr>
              <a:t>3.14 </a:t>
            </a:r>
            <a:r>
              <a:rPr lang="en-US" sz="3200" b="1" dirty="0">
                <a:solidFill>
                  <a:prstClr val="white"/>
                </a:solidFill>
              </a:rPr>
              <a:t>But continue thou in the things which thou hast learned and hast been assured of, knowing of whom thou hast learned them;</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50371" y="2590800"/>
            <a:ext cx="8893629" cy="4031873"/>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now exhorts him to hold fast </a:t>
            </a:r>
            <a:r>
              <a:rPr lang="en-US" sz="3200" dirty="0">
                <a:solidFill>
                  <a:srgbClr val="FFFF00"/>
                </a:solidFill>
              </a:rPr>
              <a:t>to Christian </a:t>
            </a:r>
            <a:r>
              <a:rPr lang="en-US" sz="3200" dirty="0">
                <a:solidFill>
                  <a:srgbClr val="FFFF00"/>
                </a:solidFill>
              </a:rPr>
              <a:t>doctrines, whoever might oppose them, or whatever might be the consequence. </a:t>
            </a:r>
            <a:r>
              <a:rPr lang="en-US" sz="3200" dirty="0">
                <a:solidFill>
                  <a:srgbClr val="FFFF00"/>
                </a:solidFill>
              </a:rPr>
              <a:t>For Timothy </a:t>
            </a:r>
            <a:r>
              <a:rPr lang="en-US" sz="3200" dirty="0">
                <a:solidFill>
                  <a:srgbClr val="FFFF00"/>
                </a:solidFill>
              </a:rPr>
              <a:t>had been taught </a:t>
            </a:r>
            <a:r>
              <a:rPr lang="en-US" sz="3200" dirty="0">
                <a:solidFill>
                  <a:srgbClr val="FFFF00"/>
                </a:solidFill>
              </a:rPr>
              <a:t>                                                    God’s </a:t>
            </a:r>
            <a:r>
              <a:rPr lang="en-US" sz="3200" dirty="0">
                <a:solidFill>
                  <a:srgbClr val="FFFF00"/>
                </a:solidFill>
              </a:rPr>
              <a:t>word when a child, </a:t>
            </a:r>
            <a:r>
              <a:rPr lang="en-US" sz="3200" dirty="0">
                <a:solidFill>
                  <a:srgbClr val="FFFF00"/>
                </a:solidFill>
              </a:rPr>
              <a:t>                                                          and </a:t>
            </a:r>
            <a:r>
              <a:rPr lang="en-US" sz="3200" dirty="0">
                <a:solidFill>
                  <a:srgbClr val="FFFF00"/>
                </a:solidFill>
              </a:rPr>
              <a:t>he </a:t>
            </a:r>
            <a:r>
              <a:rPr lang="en-US" sz="3200" dirty="0">
                <a:solidFill>
                  <a:srgbClr val="FFFF00"/>
                </a:solidFill>
              </a:rPr>
              <a:t>had received                                                    additional instruction                                                      from Paul</a:t>
            </a:r>
            <a:r>
              <a:rPr lang="en-US" sz="3200" dirty="0">
                <a:solidFill>
                  <a:srgbClr val="FFFF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68560"/>
            <a:ext cx="3850710" cy="2509239"/>
          </a:xfrm>
          <a:prstGeom prst="rect">
            <a:avLst/>
          </a:prstGeom>
        </p:spPr>
      </p:pic>
    </p:spTree>
    <p:extLst>
      <p:ext uri="{BB962C8B-B14F-4D97-AF65-F5344CB8AC3E}">
        <p14:creationId xmlns:p14="http://schemas.microsoft.com/office/powerpoint/2010/main" val="34377056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3:14-15 </a:t>
            </a:r>
            <a:r>
              <a:rPr lang="en-US" sz="3600" dirty="0" smtClean="0"/>
              <a:t>REMEMBER WHAT YOU WERE TAUGHT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304800" y="1143000"/>
            <a:ext cx="8839200" cy="2062103"/>
          </a:xfrm>
          <a:prstGeom prst="rect">
            <a:avLst/>
          </a:prstGeom>
          <a:noFill/>
        </p:spPr>
        <p:txBody>
          <a:bodyPr wrap="square" rtlCol="0">
            <a:spAutoFit/>
          </a:bodyPr>
          <a:lstStyle/>
          <a:p>
            <a:r>
              <a:rPr lang="en-US" sz="3200" b="1" dirty="0">
                <a:solidFill>
                  <a:srgbClr val="0070C0"/>
                </a:solidFill>
              </a:rPr>
              <a:t>3.15 </a:t>
            </a:r>
            <a:r>
              <a:rPr lang="en-US" sz="3200" b="1" dirty="0">
                <a:solidFill>
                  <a:prstClr val="white"/>
                </a:solidFill>
              </a:rPr>
              <a:t>And that from a child thou hast known the holy scriptures, which are able to make thee wise unto salvation through faith which is in Christ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3048000"/>
            <a:ext cx="8915400" cy="2554545"/>
          </a:xfrm>
          <a:prstGeom prst="rect">
            <a:avLst/>
          </a:prstGeom>
          <a:noFill/>
        </p:spPr>
        <p:txBody>
          <a:bodyPr wrap="square" rtlCol="0">
            <a:spAutoFit/>
          </a:bodyPr>
          <a:lstStyle/>
          <a:p>
            <a:r>
              <a:rPr lang="en-US" sz="3200" dirty="0">
                <a:solidFill>
                  <a:srgbClr val="FFFF00"/>
                </a:solidFill>
              </a:rPr>
              <a:t>This verse notes his lifelong immersion in the word of God. The Old Testament writings gave wisdom for salvation, but </a:t>
            </a:r>
            <a:r>
              <a:rPr lang="en-US" sz="3200" dirty="0">
                <a:solidFill>
                  <a:srgbClr val="FFFF00"/>
                </a:solidFill>
              </a:rPr>
              <a:t>                                              salvation </a:t>
            </a:r>
            <a:r>
              <a:rPr lang="en-US" sz="3200" dirty="0">
                <a:solidFill>
                  <a:srgbClr val="FFFF00"/>
                </a:solidFill>
              </a:rPr>
              <a:t>itself came through </a:t>
            </a:r>
            <a:r>
              <a:rPr lang="en-US" sz="3200" dirty="0">
                <a:solidFill>
                  <a:srgbClr val="FFFF00"/>
                </a:solidFill>
              </a:rPr>
              <a:t>                                                   faith in Jesus Christ.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074558"/>
            <a:ext cx="2895600" cy="2630382"/>
          </a:xfrm>
          <a:prstGeom prst="rect">
            <a:avLst/>
          </a:prstGeom>
        </p:spPr>
      </p:pic>
    </p:spTree>
    <p:extLst>
      <p:ext uri="{BB962C8B-B14F-4D97-AF65-F5344CB8AC3E}">
        <p14:creationId xmlns:p14="http://schemas.microsoft.com/office/powerpoint/2010/main" val="17743345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3:16-17 </a:t>
            </a:r>
            <a:r>
              <a:rPr lang="en-US" sz="3600" dirty="0" smtClean="0"/>
              <a:t>RELY UPON THE SCRIPTURES</a:t>
            </a:r>
            <a:endParaRPr lang="en-US" sz="3600" dirty="0">
              <a:ln w="6350">
                <a:solidFill>
                  <a:srgbClr val="FF0000"/>
                </a:solidFill>
              </a:ln>
              <a:effectLst/>
              <a:latin typeface="+mn-lt"/>
            </a:endParaRPr>
          </a:p>
        </p:txBody>
      </p:sp>
      <p:sp>
        <p:nvSpPr>
          <p:cNvPr id="4" name="TextBox 3"/>
          <p:cNvSpPr txBox="1"/>
          <p:nvPr/>
        </p:nvSpPr>
        <p:spPr>
          <a:xfrm>
            <a:off x="304800" y="1143000"/>
            <a:ext cx="8839200" cy="2062103"/>
          </a:xfrm>
          <a:prstGeom prst="rect">
            <a:avLst/>
          </a:prstGeom>
          <a:noFill/>
        </p:spPr>
        <p:txBody>
          <a:bodyPr wrap="square" rtlCol="0">
            <a:spAutoFit/>
          </a:bodyPr>
          <a:lstStyle/>
          <a:p>
            <a:r>
              <a:rPr lang="en-US" sz="3200" b="1" dirty="0">
                <a:solidFill>
                  <a:srgbClr val="0070C0"/>
                </a:solidFill>
              </a:rPr>
              <a:t>3.16 </a:t>
            </a:r>
            <a:r>
              <a:rPr lang="en-US" sz="3200" b="1" dirty="0">
                <a:solidFill>
                  <a:prstClr val="white"/>
                </a:solidFill>
              </a:rPr>
              <a:t>All scripture is given by inspiration of God, and is profitable for doctrine, for reproof, for correction, for instruction in righteousness: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3048000"/>
            <a:ext cx="8915400" cy="3539430"/>
          </a:xfrm>
          <a:prstGeom prst="rect">
            <a:avLst/>
          </a:prstGeom>
          <a:noFill/>
        </p:spPr>
        <p:txBody>
          <a:bodyPr wrap="square" rtlCol="0">
            <a:spAutoFit/>
          </a:bodyPr>
          <a:lstStyle/>
          <a:p>
            <a:r>
              <a:rPr lang="en-US" sz="3200" dirty="0">
                <a:solidFill>
                  <a:srgbClr val="FFFF00"/>
                </a:solidFill>
              </a:rPr>
              <a:t>The source </a:t>
            </a:r>
            <a:r>
              <a:rPr lang="en-US" sz="3200" dirty="0">
                <a:solidFill>
                  <a:srgbClr val="FFFF00"/>
                </a:solidFill>
              </a:rPr>
              <a:t>of s</a:t>
            </a:r>
            <a:r>
              <a:rPr lang="en-US" sz="3200" dirty="0">
                <a:solidFill>
                  <a:srgbClr val="FFFF00"/>
                </a:solidFill>
              </a:rPr>
              <a:t>cripture </a:t>
            </a:r>
            <a:r>
              <a:rPr lang="en-US" sz="3200" dirty="0">
                <a:solidFill>
                  <a:srgbClr val="FFFF00"/>
                </a:solidFill>
              </a:rPr>
              <a:t>is not human, but </a:t>
            </a:r>
            <a:r>
              <a:rPr lang="en-US" sz="3200" dirty="0">
                <a:solidFill>
                  <a:srgbClr val="FFFF00"/>
                </a:solidFill>
              </a:rPr>
              <a:t>divine. The </a:t>
            </a:r>
            <a:r>
              <a:rPr lang="en-US" sz="3200" dirty="0">
                <a:solidFill>
                  <a:srgbClr val="FFFF00"/>
                </a:solidFill>
              </a:rPr>
              <a:t>written </a:t>
            </a:r>
            <a:r>
              <a:rPr lang="en-US" sz="3200" dirty="0">
                <a:solidFill>
                  <a:srgbClr val="FFFF00"/>
                </a:solidFill>
              </a:rPr>
              <a:t>scripture </a:t>
            </a:r>
            <a:r>
              <a:rPr lang="en-US" sz="3200" dirty="0">
                <a:solidFill>
                  <a:srgbClr val="FFFF00"/>
                </a:solidFill>
              </a:rPr>
              <a:t>is perfect, it is "profitable" for many areas of life. </a:t>
            </a:r>
            <a:r>
              <a:rPr lang="en-US" sz="3200" dirty="0">
                <a:solidFill>
                  <a:srgbClr val="FFFF00"/>
                </a:solidFill>
              </a:rPr>
              <a:t>                           1) </a:t>
            </a:r>
            <a:r>
              <a:rPr lang="en-US" sz="3200" dirty="0">
                <a:solidFill>
                  <a:srgbClr val="FFFF00"/>
                </a:solidFill>
              </a:rPr>
              <a:t>Scripture is profitable for </a:t>
            </a:r>
            <a:r>
              <a:rPr lang="en-US" sz="3200" dirty="0">
                <a:solidFill>
                  <a:srgbClr val="FFFF00"/>
                </a:solidFill>
              </a:rPr>
              <a:t>doctrine or teaching</a:t>
            </a:r>
            <a:r>
              <a:rPr lang="en-US" sz="3200" dirty="0">
                <a:solidFill>
                  <a:srgbClr val="FFFF00"/>
                </a:solidFill>
              </a:rPr>
              <a:t>. It </a:t>
            </a:r>
            <a:r>
              <a:rPr lang="en-US" sz="3200" dirty="0">
                <a:solidFill>
                  <a:srgbClr val="FFFF00"/>
                </a:solidFill>
              </a:rPr>
              <a:t>is </a:t>
            </a:r>
            <a:r>
              <a:rPr lang="en-US" sz="3200" dirty="0">
                <a:solidFill>
                  <a:srgbClr val="FFFF00"/>
                </a:solidFill>
              </a:rPr>
              <a:t>used to instruct people to know God better. </a:t>
            </a:r>
            <a:r>
              <a:rPr lang="en-US" sz="3200" dirty="0">
                <a:solidFill>
                  <a:srgbClr val="FFFF00"/>
                </a:solidFill>
              </a:rPr>
              <a:t>                                                                  2) </a:t>
            </a:r>
            <a:r>
              <a:rPr lang="en-US" sz="3200" dirty="0">
                <a:solidFill>
                  <a:srgbClr val="FFFF00"/>
                </a:solidFill>
              </a:rPr>
              <a:t>Scripture is profitable for reproof </a:t>
            </a:r>
            <a:r>
              <a:rPr lang="en-US" sz="3200" dirty="0">
                <a:solidFill>
                  <a:srgbClr val="FFFF00"/>
                </a:solidFill>
              </a:rPr>
              <a:t>or</a:t>
            </a:r>
            <a:endParaRPr lang="en-US" sz="3200" dirty="0">
              <a:solidFill>
                <a:srgbClr val="FFFF00"/>
              </a:solidFill>
            </a:endParaRPr>
          </a:p>
        </p:txBody>
      </p:sp>
    </p:spTree>
    <p:extLst>
      <p:ext uri="{BB962C8B-B14F-4D97-AF65-F5344CB8AC3E}">
        <p14:creationId xmlns:p14="http://schemas.microsoft.com/office/powerpoint/2010/main" val="6745730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TextBox 5"/>
          <p:cNvSpPr txBox="1">
            <a:spLocks noChangeArrowheads="1"/>
          </p:cNvSpPr>
          <p:nvPr/>
        </p:nvSpPr>
        <p:spPr bwMode="auto">
          <a:xfrm>
            <a:off x="457200" y="334395"/>
            <a:ext cx="7848600" cy="706438"/>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dirty="0" smtClean="0">
                <a:solidFill>
                  <a:srgbClr val="FFFF00"/>
                </a:solidFill>
                <a:latin typeface="Verdana" pitchFamily="34" charset="0"/>
              </a:rPr>
              <a:t>2 TIMOTHY 3</a:t>
            </a:r>
            <a:endParaRPr lang="en-US" altLang="en-US" sz="4000" b="1" dirty="0">
              <a:solidFill>
                <a:srgbClr val="FFFF00"/>
              </a:solidFill>
              <a:latin typeface="Verdana" pitchFamily="34" charset="0"/>
            </a:endParaRPr>
          </a:p>
        </p:txBody>
      </p:sp>
      <p:sp>
        <p:nvSpPr>
          <p:cNvPr id="438280" name="Date Placeholder 1"/>
          <p:cNvSpPr>
            <a:spLocks noGrp="1"/>
          </p:cNvSpPr>
          <p:nvPr>
            <p:ph type="dt" sz="half"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AA38D8B-743E-4CB4-99F6-09952549504B}" type="datetime1">
              <a:rPr lang="en-US" altLang="en-US" sz="1400" b="1" smtClean="0">
                <a:solidFill>
                  <a:srgbClr val="FFFFFF"/>
                </a:solidFill>
                <a:latin typeface="Verdana" pitchFamily="34" charset="0"/>
              </a:rPr>
              <a:pPr eaLnBrk="1" hangingPunct="1">
                <a:spcBef>
                  <a:spcPct val="0"/>
                </a:spcBef>
                <a:buFontTx/>
                <a:buNone/>
              </a:pPr>
              <a:t>9/4/2022</a:t>
            </a:fld>
            <a:endParaRPr lang="en-US" altLang="en-US" sz="1400" b="1" smtClean="0">
              <a:solidFill>
                <a:srgbClr val="FFFFFF"/>
              </a:solidFill>
              <a:latin typeface="Verdana" pitchFamily="34" charset="0"/>
            </a:endParaRPr>
          </a:p>
        </p:txBody>
      </p:sp>
      <p:sp>
        <p:nvSpPr>
          <p:cNvPr id="43827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b="1" dirty="0">
                <a:solidFill>
                  <a:srgbClr val="FFFFFF"/>
                </a:solidFill>
                <a:latin typeface="Verdana" pitchFamily="34" charset="0"/>
              </a:rPr>
              <a:t>2 Timothy 3</a:t>
            </a:r>
            <a:r>
              <a:rPr lang="en-US" altLang="en-US" sz="1400" b="1" dirty="0" smtClean="0">
                <a:solidFill>
                  <a:srgbClr val="FFFFFF"/>
                </a:solidFill>
                <a:latin typeface="Verdana" pitchFamily="34" charset="0"/>
              </a:rPr>
              <a:t> Lesson</a:t>
            </a:r>
          </a:p>
        </p:txBody>
      </p:sp>
      <p:sp>
        <p:nvSpPr>
          <p:cNvPr id="4382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3C054FA-EEBF-428E-A3C8-7A51D2C33EFB}" type="slidenum">
              <a:rPr lang="en-US" altLang="en-US" sz="1400" b="1" smtClean="0">
                <a:solidFill>
                  <a:srgbClr val="FFFFFF"/>
                </a:solidFill>
                <a:latin typeface="Verdana" pitchFamily="34" charset="0"/>
              </a:rPr>
              <a:pPr eaLnBrk="1" hangingPunct="1">
                <a:spcBef>
                  <a:spcPct val="0"/>
                </a:spcBef>
                <a:buFontTx/>
                <a:buNone/>
              </a:pPr>
              <a:t>3</a:t>
            </a:fld>
            <a:endParaRPr lang="en-US" altLang="en-US" sz="1400" b="1" smtClean="0">
              <a:solidFill>
                <a:srgbClr val="FFFFFF"/>
              </a:solidFill>
              <a:latin typeface="Verdana" pitchFamily="34" charset="0"/>
            </a:endParaRPr>
          </a:p>
        </p:txBody>
      </p:sp>
      <p:sp>
        <p:nvSpPr>
          <p:cNvPr id="11" name="TextBox 10"/>
          <p:cNvSpPr txBox="1">
            <a:spLocks noChangeArrowheads="1"/>
          </p:cNvSpPr>
          <p:nvPr/>
        </p:nvSpPr>
        <p:spPr bwMode="auto">
          <a:xfrm>
            <a:off x="566737" y="2033516"/>
            <a:ext cx="85010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DESCRIPTION </a:t>
            </a:r>
            <a:r>
              <a:rPr lang="en-US" altLang="en-US" sz="2400" b="1" i="1" dirty="0">
                <a:solidFill>
                  <a:srgbClr val="FFFFFF"/>
                </a:solidFill>
                <a:latin typeface="Verdana" pitchFamily="34" charset="0"/>
              </a:rPr>
              <a:t>OF LIFESTYLES IN THE FUTURE</a:t>
            </a: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SPECIFIC </a:t>
            </a:r>
            <a:r>
              <a:rPr lang="en-US" altLang="en-US" sz="2400" b="1" i="1" dirty="0">
                <a:solidFill>
                  <a:srgbClr val="FFFFFF"/>
                </a:solidFill>
                <a:latin typeface="Verdana" pitchFamily="34" charset="0"/>
              </a:rPr>
              <a:t>EXAMPLES OF JANNES AND JAMBRES </a:t>
            </a: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 FOLLOW </a:t>
            </a:r>
            <a:r>
              <a:rPr lang="en-US" altLang="en-US" sz="2400" b="1" i="1" dirty="0">
                <a:solidFill>
                  <a:srgbClr val="FFFFFF"/>
                </a:solidFill>
                <a:latin typeface="Verdana" pitchFamily="34" charset="0"/>
              </a:rPr>
              <a:t>PAUL’S </a:t>
            </a:r>
            <a:r>
              <a:rPr lang="en-US" altLang="en-US" sz="2400" b="1" i="1" dirty="0" smtClean="0">
                <a:solidFill>
                  <a:srgbClr val="FFFFFF"/>
                </a:solidFill>
                <a:latin typeface="Verdana" pitchFamily="34" charset="0"/>
              </a:rPr>
              <a:t>EXAMPLE</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 </a:t>
            </a:r>
            <a:r>
              <a:rPr lang="en-US" altLang="en-US" sz="2400" b="1" i="1" dirty="0" smtClean="0">
                <a:solidFill>
                  <a:srgbClr val="FFFFFF"/>
                </a:solidFill>
                <a:latin typeface="Verdana" pitchFamily="34" charset="0"/>
              </a:rPr>
              <a:t>EXPECT PERSECUTION</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REMEMBER </a:t>
            </a:r>
            <a:r>
              <a:rPr lang="en-US" altLang="en-US" sz="2400" b="1" i="1" dirty="0">
                <a:solidFill>
                  <a:srgbClr val="FFFFFF"/>
                </a:solidFill>
                <a:latin typeface="Verdana" pitchFamily="34" charset="0"/>
              </a:rPr>
              <a:t>WHAT YOU WERE </a:t>
            </a:r>
            <a:r>
              <a:rPr lang="en-US" altLang="en-US" sz="2400" b="1" i="1" dirty="0" smtClean="0">
                <a:solidFill>
                  <a:srgbClr val="FFFFFF"/>
                </a:solidFill>
                <a:latin typeface="Verdana" pitchFamily="34" charset="0"/>
              </a:rPr>
              <a:t>TAUGHT</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 </a:t>
            </a:r>
            <a:r>
              <a:rPr lang="en-US" altLang="en-US" sz="2400" b="1" i="1" dirty="0" smtClean="0">
                <a:solidFill>
                  <a:srgbClr val="FFFFFF"/>
                </a:solidFill>
                <a:latin typeface="Verdana" pitchFamily="34" charset="0"/>
              </a:rPr>
              <a:t>RELY </a:t>
            </a:r>
            <a:r>
              <a:rPr lang="en-US" altLang="en-US" sz="2400" b="1" i="1" dirty="0">
                <a:solidFill>
                  <a:srgbClr val="FFFFFF"/>
                </a:solidFill>
                <a:latin typeface="Verdana" pitchFamily="34" charset="0"/>
              </a:rPr>
              <a:t>UPON THE </a:t>
            </a:r>
            <a:r>
              <a:rPr lang="en-US" altLang="en-US" sz="2400" b="1" i="1" dirty="0" smtClean="0">
                <a:solidFill>
                  <a:srgbClr val="FFFFFF"/>
                </a:solidFill>
                <a:latin typeface="Verdana" pitchFamily="34" charset="0"/>
              </a:rPr>
              <a:t>SCRIPTURES </a:t>
            </a:r>
            <a:endParaRPr lang="en-US" altLang="en-US" sz="2400" b="1" i="1" dirty="0">
              <a:solidFill>
                <a:srgbClr val="FFFFFF"/>
              </a:solidFill>
              <a:latin typeface="Verdana" pitchFamily="34" charset="0"/>
            </a:endParaRPr>
          </a:p>
        </p:txBody>
      </p:sp>
      <p:sp>
        <p:nvSpPr>
          <p:cNvPr id="438282" name="TextBox 12"/>
          <p:cNvSpPr txBox="1">
            <a:spLocks noChangeArrowheads="1"/>
          </p:cNvSpPr>
          <p:nvPr/>
        </p:nvSpPr>
        <p:spPr bwMode="auto">
          <a:xfrm>
            <a:off x="647700" y="1289050"/>
            <a:ext cx="742950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00"/>
                </a:solidFill>
                <a:latin typeface="Verdana" pitchFamily="34" charset="0"/>
              </a:rPr>
              <a:t>Outline</a:t>
            </a:r>
            <a:endParaRPr lang="en-US" altLang="en-US" sz="3600" i="1" dirty="0">
              <a:solidFill>
                <a:srgbClr val="FFFF00"/>
              </a:solidFill>
              <a:latin typeface="Verdana" pitchFamily="34" charset="0"/>
            </a:endParaRPr>
          </a:p>
        </p:txBody>
      </p:sp>
      <p:cxnSp>
        <p:nvCxnSpPr>
          <p:cNvPr id="438283" name="Straight Connector 12"/>
          <p:cNvCxnSpPr>
            <a:cxnSpLocks noChangeShapeType="1"/>
          </p:cNvCxnSpPr>
          <p:nvPr/>
        </p:nvCxnSpPr>
        <p:spPr bwMode="auto">
          <a:xfrm>
            <a:off x="652463" y="2033516"/>
            <a:ext cx="8115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438284" name="Straight Connector 12"/>
          <p:cNvCxnSpPr>
            <a:cxnSpLocks noChangeShapeType="1"/>
          </p:cNvCxnSpPr>
          <p:nvPr/>
        </p:nvCxnSpPr>
        <p:spPr bwMode="auto">
          <a:xfrm flipV="1">
            <a:off x="652463" y="1271814"/>
            <a:ext cx="8034337" cy="172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16472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p:cTn id="1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p:cTn id="2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p:cTn id="3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p:cTn id="4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3:16-17 </a:t>
            </a:r>
            <a:r>
              <a:rPr lang="en-US" sz="3600" dirty="0" smtClean="0"/>
              <a:t>RELY UPON THE SCRIPTURES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38203" y="1143000"/>
            <a:ext cx="8805797" cy="4524315"/>
          </a:xfrm>
          <a:prstGeom prst="rect">
            <a:avLst/>
          </a:prstGeom>
          <a:noFill/>
        </p:spPr>
        <p:txBody>
          <a:bodyPr wrap="square" rtlCol="0">
            <a:spAutoFit/>
          </a:bodyPr>
          <a:lstStyle/>
          <a:p>
            <a:r>
              <a:rPr lang="en-US" sz="3200" dirty="0">
                <a:solidFill>
                  <a:srgbClr val="FFFF00"/>
                </a:solidFill>
              </a:rPr>
              <a:t>rebuke</a:t>
            </a:r>
            <a:r>
              <a:rPr lang="en-US" sz="3200" dirty="0">
                <a:solidFill>
                  <a:srgbClr val="FFFF00"/>
                </a:solidFill>
              </a:rPr>
              <a:t>, the idea of exposing or pointing out sin. </a:t>
            </a:r>
            <a:r>
              <a:rPr lang="en-US" sz="3200" dirty="0">
                <a:solidFill>
                  <a:srgbClr val="FFFF00"/>
                </a:solidFill>
              </a:rPr>
              <a:t>3) </a:t>
            </a:r>
            <a:r>
              <a:rPr lang="en-US" sz="3200" dirty="0">
                <a:solidFill>
                  <a:srgbClr val="FFFF00"/>
                </a:solidFill>
              </a:rPr>
              <a:t>Scripture is useful for correction. Scripture </a:t>
            </a:r>
            <a:r>
              <a:rPr lang="en-US" sz="3200" dirty="0">
                <a:solidFill>
                  <a:srgbClr val="FFFF00"/>
                </a:solidFill>
              </a:rPr>
              <a:t>convicts of </a:t>
            </a:r>
            <a:r>
              <a:rPr lang="en-US" sz="3200" dirty="0">
                <a:solidFill>
                  <a:srgbClr val="FFFF00"/>
                </a:solidFill>
              </a:rPr>
              <a:t>sin and offers a solution to it. </a:t>
            </a:r>
            <a:r>
              <a:rPr lang="en-US" sz="3200" dirty="0">
                <a:solidFill>
                  <a:srgbClr val="FFFF00"/>
                </a:solidFill>
              </a:rPr>
              <a:t>4) Scripture </a:t>
            </a:r>
            <a:r>
              <a:rPr lang="en-US" sz="3200" dirty="0">
                <a:solidFill>
                  <a:srgbClr val="FFFF00"/>
                </a:solidFill>
              </a:rPr>
              <a:t>is profitable for </a:t>
            </a:r>
            <a:r>
              <a:rPr lang="en-US" sz="3200" dirty="0">
                <a:solidFill>
                  <a:srgbClr val="FFFF00"/>
                </a:solidFill>
              </a:rPr>
              <a:t>instruction </a:t>
            </a:r>
            <a:r>
              <a:rPr lang="en-US" sz="3200" dirty="0">
                <a:solidFill>
                  <a:srgbClr val="FFFF00"/>
                </a:solidFill>
              </a:rPr>
              <a:t>in righteousness</a:t>
            </a:r>
            <a:r>
              <a:rPr lang="en-US" sz="3200" dirty="0">
                <a:solidFill>
                  <a:srgbClr val="FFFF00"/>
                </a:solidFill>
              </a:rPr>
              <a:t>. Though                                                            </a:t>
            </a:r>
            <a:r>
              <a:rPr lang="en-US" sz="3200" dirty="0">
                <a:solidFill>
                  <a:srgbClr val="FFFF00"/>
                </a:solidFill>
              </a:rPr>
              <a:t>similar to </a:t>
            </a:r>
            <a:r>
              <a:rPr lang="en-US" sz="3200" dirty="0">
                <a:solidFill>
                  <a:srgbClr val="FFFF00"/>
                </a:solidFill>
              </a:rPr>
              <a:t>doctrine</a:t>
            </a:r>
            <a:r>
              <a:rPr lang="en-US" sz="3200" dirty="0">
                <a:solidFill>
                  <a:srgbClr val="FFFF00"/>
                </a:solidFill>
              </a:rPr>
              <a:t>, </a:t>
            </a:r>
            <a:r>
              <a:rPr lang="en-US" sz="3200" dirty="0">
                <a:solidFill>
                  <a:srgbClr val="FFFF00"/>
                </a:solidFill>
              </a:rPr>
              <a:t>                                                  instruction </a:t>
            </a:r>
            <a:r>
              <a:rPr lang="en-US" sz="3200" dirty="0">
                <a:solidFill>
                  <a:srgbClr val="FFFF00"/>
                </a:solidFill>
              </a:rPr>
              <a:t>in </a:t>
            </a:r>
            <a:r>
              <a:rPr lang="en-US" sz="3200" dirty="0">
                <a:solidFill>
                  <a:srgbClr val="FFFF00"/>
                </a:solidFill>
              </a:rPr>
              <a:t>righteousness                                                           is </a:t>
            </a:r>
            <a:r>
              <a:rPr lang="en-US" sz="3200" dirty="0">
                <a:solidFill>
                  <a:srgbClr val="FFFF00"/>
                </a:solidFill>
              </a:rPr>
              <a:t>more focused on </a:t>
            </a:r>
            <a:r>
              <a:rPr lang="en-US" sz="3200" dirty="0">
                <a:solidFill>
                  <a:srgbClr val="FFFF00"/>
                </a:solidFill>
              </a:rPr>
              <a:t>practical                                           </a:t>
            </a:r>
            <a:r>
              <a:rPr lang="en-US" sz="3200" dirty="0">
                <a:solidFill>
                  <a:srgbClr val="FFFF00"/>
                </a:solidFill>
              </a:rPr>
              <a:t>application.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98837"/>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3631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circle(in)">
                                      <p:cBhvr>
                                        <p:cTn id="1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3:16-17 </a:t>
            </a:r>
            <a:r>
              <a:rPr lang="en-US" sz="3600" dirty="0" smtClean="0"/>
              <a:t>RELY UPON THE SCRIPTURES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686800" cy="1077218"/>
          </a:xfrm>
          <a:prstGeom prst="rect">
            <a:avLst/>
          </a:prstGeom>
          <a:noFill/>
        </p:spPr>
        <p:txBody>
          <a:bodyPr wrap="square" rtlCol="0">
            <a:spAutoFit/>
          </a:bodyPr>
          <a:lstStyle/>
          <a:p>
            <a:r>
              <a:rPr lang="en-US" sz="3200" b="1" dirty="0">
                <a:solidFill>
                  <a:srgbClr val="0070C0"/>
                </a:solidFill>
              </a:rPr>
              <a:t>3.17 </a:t>
            </a:r>
            <a:r>
              <a:rPr lang="en-US" sz="3200" b="1" dirty="0">
                <a:solidFill>
                  <a:prstClr val="white"/>
                </a:solidFill>
              </a:rPr>
              <a:t>That the man of God may be perfect, </a:t>
            </a:r>
            <a:r>
              <a:rPr lang="en-US" sz="3200" b="1" dirty="0" err="1">
                <a:solidFill>
                  <a:prstClr val="white"/>
                </a:solidFill>
              </a:rPr>
              <a:t>throughly</a:t>
            </a:r>
            <a:r>
              <a:rPr lang="en-US" sz="3200" b="1" dirty="0">
                <a:solidFill>
                  <a:prstClr val="white"/>
                </a:solidFill>
              </a:rPr>
              <a:t> furnished unto all good works.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304800" y="2133600"/>
            <a:ext cx="8915400" cy="3539430"/>
          </a:xfrm>
          <a:prstGeom prst="rect">
            <a:avLst/>
          </a:prstGeom>
          <a:noFill/>
        </p:spPr>
        <p:txBody>
          <a:bodyPr wrap="square" rtlCol="0">
            <a:spAutoFit/>
          </a:bodyPr>
          <a:lstStyle/>
          <a:p>
            <a:r>
              <a:rPr lang="en-US" sz="3200" dirty="0">
                <a:solidFill>
                  <a:srgbClr val="FFFF00"/>
                </a:solidFill>
              </a:rPr>
              <a:t>Paul concludes </a:t>
            </a:r>
            <a:r>
              <a:rPr lang="en-US" sz="3200" dirty="0">
                <a:solidFill>
                  <a:srgbClr val="FFFF00"/>
                </a:solidFill>
              </a:rPr>
              <a:t>the </a:t>
            </a:r>
            <a:r>
              <a:rPr lang="en-US" sz="3200" dirty="0">
                <a:solidFill>
                  <a:srgbClr val="FFFF00"/>
                </a:solidFill>
              </a:rPr>
              <a:t>chapter </a:t>
            </a:r>
            <a:r>
              <a:rPr lang="en-US" sz="3200" dirty="0">
                <a:solidFill>
                  <a:srgbClr val="FFFF00"/>
                </a:solidFill>
              </a:rPr>
              <a:t>on </a:t>
            </a:r>
            <a:r>
              <a:rPr lang="en-US" sz="3200" dirty="0">
                <a:solidFill>
                  <a:srgbClr val="FFFF00"/>
                </a:solidFill>
              </a:rPr>
              <a:t>s</a:t>
            </a:r>
            <a:r>
              <a:rPr lang="en-US" sz="3200" dirty="0">
                <a:solidFill>
                  <a:srgbClr val="FFFF00"/>
                </a:solidFill>
              </a:rPr>
              <a:t>cripture </a:t>
            </a:r>
            <a:r>
              <a:rPr lang="en-US" sz="3200" dirty="0">
                <a:solidFill>
                  <a:srgbClr val="FFFF00"/>
                </a:solidFill>
              </a:rPr>
              <a:t>stating </a:t>
            </a:r>
            <a:r>
              <a:rPr lang="en-US" sz="3200" dirty="0">
                <a:solidFill>
                  <a:srgbClr val="FFFF00"/>
                </a:solidFill>
              </a:rPr>
              <a:t> </a:t>
            </a:r>
            <a:r>
              <a:rPr lang="en-US" sz="3200" dirty="0">
                <a:solidFill>
                  <a:srgbClr val="FFFF00"/>
                </a:solidFill>
              </a:rPr>
              <a:t>it can make the "man of God" </a:t>
            </a:r>
            <a:r>
              <a:rPr lang="en-US" sz="3200" dirty="0">
                <a:solidFill>
                  <a:srgbClr val="FFFF00"/>
                </a:solidFill>
              </a:rPr>
              <a:t>perfect or complete </a:t>
            </a:r>
            <a:r>
              <a:rPr lang="en-US" sz="3200" dirty="0">
                <a:solidFill>
                  <a:srgbClr val="FFFF00"/>
                </a:solidFill>
              </a:rPr>
              <a:t>and </a:t>
            </a:r>
            <a:r>
              <a:rPr lang="en-US" sz="3200" dirty="0">
                <a:solidFill>
                  <a:srgbClr val="FFFF00"/>
                </a:solidFill>
              </a:rPr>
              <a:t>well appointed unto all good </a:t>
            </a:r>
            <a:r>
              <a:rPr lang="en-US" sz="3200" dirty="0">
                <a:solidFill>
                  <a:srgbClr val="FFFF00"/>
                </a:solidFill>
              </a:rPr>
              <a:t>work. </a:t>
            </a:r>
            <a:r>
              <a:rPr lang="en-US" sz="3200" dirty="0">
                <a:solidFill>
                  <a:srgbClr val="FFFF00"/>
                </a:solidFill>
              </a:rPr>
              <a:t>Accurate </a:t>
            </a:r>
            <a:r>
              <a:rPr lang="en-US" sz="3200" dirty="0">
                <a:solidFill>
                  <a:srgbClr val="FFFF00"/>
                </a:solidFill>
              </a:rPr>
              <a:t>biblical understanding </a:t>
            </a:r>
            <a:r>
              <a:rPr lang="en-US" sz="3200" dirty="0">
                <a:solidFill>
                  <a:srgbClr val="FFFF00"/>
                </a:solidFill>
              </a:rPr>
              <a:t>better                                                        enhances </a:t>
            </a:r>
            <a:r>
              <a:rPr lang="en-US" sz="3200" dirty="0">
                <a:solidFill>
                  <a:srgbClr val="FFFF00"/>
                </a:solidFill>
              </a:rPr>
              <a:t>biblical </a:t>
            </a:r>
            <a:r>
              <a:rPr lang="en-US" sz="3200" dirty="0">
                <a:solidFill>
                  <a:srgbClr val="FFFF00"/>
                </a:solidFill>
              </a:rPr>
              <a:t>                                                              application </a:t>
            </a:r>
            <a:r>
              <a:rPr lang="en-US" sz="3200" dirty="0">
                <a:solidFill>
                  <a:srgbClr val="FFFF00"/>
                </a:solidFill>
              </a:rPr>
              <a:t>to life's </a:t>
            </a:r>
            <a:r>
              <a:rPr lang="en-US" sz="3200" dirty="0">
                <a:solidFill>
                  <a:srgbClr val="FFFF00"/>
                </a:solidFill>
              </a:rPr>
              <a:t>                                                                 issues</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0" y="4149536"/>
            <a:ext cx="4216574" cy="2516026"/>
          </a:xfrm>
          <a:prstGeom prst="rect">
            <a:avLst/>
          </a:prstGeom>
        </p:spPr>
      </p:pic>
    </p:spTree>
    <p:extLst>
      <p:ext uri="{BB962C8B-B14F-4D97-AF65-F5344CB8AC3E}">
        <p14:creationId xmlns:p14="http://schemas.microsoft.com/office/powerpoint/2010/main" val="25512214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II TIMOTHY CHAPTER 3</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Tree>
    <p:extLst>
      <p:ext uri="{BB962C8B-B14F-4D97-AF65-F5344CB8AC3E}">
        <p14:creationId xmlns:p14="http://schemas.microsoft.com/office/powerpoint/2010/main" val="19184697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a:t>
            </a:r>
            <a:endParaRPr lang="en-US" sz="3600" dirty="0">
              <a:ln w="6350">
                <a:solidFill>
                  <a:srgbClr val="FF0000"/>
                </a:solidFill>
              </a:ln>
              <a:effectLst/>
              <a:latin typeface="+mn-lt"/>
            </a:endParaRPr>
          </a:p>
        </p:txBody>
      </p:sp>
      <p:sp>
        <p:nvSpPr>
          <p:cNvPr id="4" name="TextBox 3"/>
          <p:cNvSpPr txBox="1"/>
          <p:nvPr/>
        </p:nvSpPr>
        <p:spPr>
          <a:xfrm>
            <a:off x="304800" y="1143000"/>
            <a:ext cx="8839200" cy="1077218"/>
          </a:xfrm>
          <a:prstGeom prst="rect">
            <a:avLst/>
          </a:prstGeom>
          <a:noFill/>
        </p:spPr>
        <p:txBody>
          <a:bodyPr wrap="square" rtlCol="0">
            <a:spAutoFit/>
          </a:bodyPr>
          <a:lstStyle/>
          <a:p>
            <a:r>
              <a:rPr lang="en-US" sz="3200" b="1" dirty="0">
                <a:solidFill>
                  <a:srgbClr val="0070C0"/>
                </a:solidFill>
              </a:rPr>
              <a:t>3.1 </a:t>
            </a:r>
            <a:r>
              <a:rPr lang="en-US" sz="3200" b="1" dirty="0">
                <a:solidFill>
                  <a:prstClr val="white"/>
                </a:solidFill>
              </a:rPr>
              <a:t>This know also, that in the last days perilous times shall come.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66700" y="2133600"/>
            <a:ext cx="8915400" cy="4031873"/>
          </a:xfrm>
          <a:prstGeom prst="rect">
            <a:avLst/>
          </a:prstGeom>
          <a:noFill/>
        </p:spPr>
        <p:txBody>
          <a:bodyPr wrap="square" rtlCol="0">
            <a:spAutoFit/>
          </a:bodyPr>
          <a:lstStyle/>
          <a:p>
            <a:r>
              <a:rPr lang="en-US" sz="3200" dirty="0">
                <a:solidFill>
                  <a:srgbClr val="FFFF00"/>
                </a:solidFill>
              </a:rPr>
              <a:t>Paul begins this new section with a warning. </a:t>
            </a:r>
            <a:r>
              <a:rPr lang="en-US" sz="3200" dirty="0">
                <a:solidFill>
                  <a:srgbClr val="FFFF00"/>
                </a:solidFill>
              </a:rPr>
              <a:t>He </a:t>
            </a:r>
            <a:r>
              <a:rPr lang="en-US" sz="3200" dirty="0">
                <a:solidFill>
                  <a:srgbClr val="FFFF00"/>
                </a:solidFill>
              </a:rPr>
              <a:t>describes a time period known as "the last </a:t>
            </a:r>
            <a:r>
              <a:rPr lang="en-US" sz="3200" dirty="0">
                <a:solidFill>
                  <a:srgbClr val="FFFF00"/>
                </a:solidFill>
              </a:rPr>
              <a:t>days“ which were                                                                                                       obviously in                                                                                 the far future                                                                 from Paul’s                                                                            time.</a:t>
            </a:r>
          </a:p>
          <a:p>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199" y="3200400"/>
            <a:ext cx="4636531" cy="3477399"/>
          </a:xfrm>
          <a:prstGeom prst="rect">
            <a:avLst/>
          </a:prstGeom>
        </p:spPr>
      </p:pic>
    </p:spTree>
    <p:extLst>
      <p:ext uri="{BB962C8B-B14F-4D97-AF65-F5344CB8AC3E}">
        <p14:creationId xmlns:p14="http://schemas.microsoft.com/office/powerpoint/2010/main" val="21728906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56784" y="1181464"/>
            <a:ext cx="3858016" cy="5509200"/>
          </a:xfrm>
          <a:prstGeom prst="rect">
            <a:avLst/>
          </a:prstGeom>
          <a:noFill/>
        </p:spPr>
        <p:txBody>
          <a:bodyPr wrap="square" rtlCol="0">
            <a:spAutoFit/>
          </a:bodyPr>
          <a:lstStyle/>
          <a:p>
            <a:r>
              <a:rPr lang="en-US" sz="3200" dirty="0">
                <a:solidFill>
                  <a:srgbClr val="FFFF00"/>
                </a:solidFill>
              </a:rPr>
              <a:t>Biblically</a:t>
            </a:r>
            <a:r>
              <a:rPr lang="en-US" sz="3200" dirty="0">
                <a:solidFill>
                  <a:srgbClr val="FFFF00"/>
                </a:solidFill>
              </a:rPr>
              <a:t>, the "last days" began with the start of the </a:t>
            </a:r>
            <a:r>
              <a:rPr lang="en-US" sz="3200" dirty="0">
                <a:solidFill>
                  <a:srgbClr val="FFFF00"/>
                </a:solidFill>
              </a:rPr>
              <a:t>church </a:t>
            </a:r>
            <a:r>
              <a:rPr lang="en-US" sz="3200" dirty="0">
                <a:solidFill>
                  <a:srgbClr val="FFFF00"/>
                </a:solidFill>
              </a:rPr>
              <a:t>age and continues today (</a:t>
            </a:r>
            <a:r>
              <a:rPr lang="en-US" sz="3200" dirty="0">
                <a:solidFill>
                  <a:prstClr val="white"/>
                </a:solidFill>
              </a:rPr>
              <a:t>Acts 2:17</a:t>
            </a:r>
            <a:r>
              <a:rPr lang="en-US" sz="3200" dirty="0">
                <a:solidFill>
                  <a:srgbClr val="FFFF00"/>
                </a:solidFill>
              </a:rPr>
              <a:t>). Second, these last days will be </a:t>
            </a:r>
            <a:r>
              <a:rPr lang="en-US" sz="3200" dirty="0">
                <a:solidFill>
                  <a:srgbClr val="FFFF00"/>
                </a:solidFill>
              </a:rPr>
              <a:t>difficult times </a:t>
            </a:r>
            <a:r>
              <a:rPr lang="en-US" sz="3200" dirty="0">
                <a:solidFill>
                  <a:srgbClr val="FFFF00"/>
                </a:solidFill>
              </a:rPr>
              <a:t>of danger</a:t>
            </a:r>
            <a:r>
              <a:rPr lang="en-US" sz="3200" dirty="0">
                <a:solidFill>
                  <a:srgbClr val="FFFF00"/>
                </a:solidFill>
              </a:rPr>
              <a:t>, </a:t>
            </a:r>
            <a:r>
              <a:rPr lang="en-US" sz="3200" dirty="0">
                <a:solidFill>
                  <a:srgbClr val="FFFF00"/>
                </a:solidFill>
              </a:rPr>
              <a:t>persecution, and </a:t>
            </a:r>
            <a:r>
              <a:rPr lang="en-US" sz="3200" dirty="0">
                <a:solidFill>
                  <a:srgbClr val="FFFF00"/>
                </a:solidFill>
              </a:rPr>
              <a:t> </a:t>
            </a:r>
            <a:r>
              <a:rPr lang="en-US" sz="3200" dirty="0">
                <a:solidFill>
                  <a:srgbClr val="FFFF00"/>
                </a:solidFill>
              </a:rPr>
              <a:t>trial. </a:t>
            </a:r>
          </a:p>
        </p:txBody>
      </p:sp>
      <p:sp>
        <p:nvSpPr>
          <p:cNvPr id="3" name="TextBox 2"/>
          <p:cNvSpPr txBox="1"/>
          <p:nvPr/>
        </p:nvSpPr>
        <p:spPr>
          <a:xfrm>
            <a:off x="3903023" y="1158703"/>
            <a:ext cx="5257800" cy="5693866"/>
          </a:xfrm>
          <a:prstGeom prst="rect">
            <a:avLst/>
          </a:prstGeom>
          <a:noFill/>
        </p:spPr>
        <p:txBody>
          <a:bodyPr wrap="square" rtlCol="0">
            <a:spAutoFit/>
          </a:bodyPr>
          <a:lstStyle/>
          <a:p>
            <a:r>
              <a:rPr lang="en-US" sz="2800" u="sng" dirty="0">
                <a:solidFill>
                  <a:prstClr val="white"/>
                </a:solidFill>
              </a:rPr>
              <a:t>The </a:t>
            </a:r>
            <a:r>
              <a:rPr lang="en-US" sz="2800" u="sng" dirty="0">
                <a:solidFill>
                  <a:prstClr val="white"/>
                </a:solidFill>
              </a:rPr>
              <a:t>Church </a:t>
            </a:r>
            <a:r>
              <a:rPr lang="en-US" sz="2800" u="sng" dirty="0">
                <a:solidFill>
                  <a:prstClr val="white"/>
                </a:solidFill>
              </a:rPr>
              <a:t>age began on the Day of Pentecost (Acts 2); it will last until people who believe in Jesus Christ are raptured out of the world and taken to be with the Lord (1 </a:t>
            </a:r>
            <a:r>
              <a:rPr lang="en-US" sz="2800" u="sng" dirty="0">
                <a:solidFill>
                  <a:prstClr val="white"/>
                </a:solidFill>
              </a:rPr>
              <a:t>Cor.15:51–57</a:t>
            </a:r>
            <a:r>
              <a:rPr lang="en-US" sz="2800" u="sng" dirty="0">
                <a:solidFill>
                  <a:prstClr val="white"/>
                </a:solidFill>
              </a:rPr>
              <a:t>). The Church age, which corresponds with the dispensation of grace, is what we live in today. It is also known, in prophetic history, as between the 69th and 70th weeks of Daniel (Daniel 9:24–27; Romans 11). </a:t>
            </a:r>
            <a:endParaRPr lang="en-US" sz="2800" dirty="0">
              <a:solidFill>
                <a:prstClr val="white"/>
              </a:solidFill>
            </a:endParaRPr>
          </a:p>
        </p:txBody>
      </p:sp>
    </p:spTree>
    <p:extLst>
      <p:ext uri="{BB962C8B-B14F-4D97-AF65-F5344CB8AC3E}">
        <p14:creationId xmlns:p14="http://schemas.microsoft.com/office/powerpoint/2010/main" val="33592933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3" name="TextBox 2"/>
          <p:cNvSpPr txBox="1"/>
          <p:nvPr/>
        </p:nvSpPr>
        <p:spPr>
          <a:xfrm>
            <a:off x="3505200" y="1211834"/>
            <a:ext cx="5638800" cy="5632311"/>
          </a:xfrm>
          <a:prstGeom prst="rect">
            <a:avLst/>
          </a:prstGeom>
          <a:noFill/>
        </p:spPr>
        <p:txBody>
          <a:bodyPr wrap="square" rtlCol="0">
            <a:spAutoFit/>
          </a:bodyPr>
          <a:lstStyle/>
          <a:p>
            <a:r>
              <a:rPr lang="en-US" sz="2000" u="sng" dirty="0">
                <a:solidFill>
                  <a:prstClr val="white"/>
                </a:solidFill>
              </a:rPr>
              <a:t>END TIMES TIMELINE</a:t>
            </a:r>
          </a:p>
          <a:p>
            <a:r>
              <a:rPr lang="en-US" sz="2000" dirty="0">
                <a:solidFill>
                  <a:prstClr val="white"/>
                </a:solidFill>
              </a:rPr>
              <a:t>Rapture </a:t>
            </a:r>
            <a:endParaRPr lang="en-US" sz="2000" dirty="0">
              <a:solidFill>
                <a:prstClr val="white"/>
              </a:solidFill>
            </a:endParaRPr>
          </a:p>
          <a:p>
            <a:r>
              <a:rPr lang="en-US" sz="2000" dirty="0">
                <a:solidFill>
                  <a:prstClr val="white"/>
                </a:solidFill>
              </a:rPr>
              <a:t>Judgement </a:t>
            </a:r>
            <a:r>
              <a:rPr lang="en-US" sz="2000" dirty="0">
                <a:solidFill>
                  <a:prstClr val="white"/>
                </a:solidFill>
              </a:rPr>
              <a:t>Seat </a:t>
            </a:r>
            <a:r>
              <a:rPr lang="en-US" sz="2000" dirty="0">
                <a:solidFill>
                  <a:prstClr val="white"/>
                </a:solidFill>
              </a:rPr>
              <a:t>of Christ</a:t>
            </a:r>
          </a:p>
          <a:p>
            <a:r>
              <a:rPr lang="en-US" sz="2000" dirty="0">
                <a:solidFill>
                  <a:prstClr val="white"/>
                </a:solidFill>
              </a:rPr>
              <a:t>Marriage of the Lamb</a:t>
            </a:r>
          </a:p>
          <a:p>
            <a:r>
              <a:rPr lang="en-US" sz="2000" dirty="0">
                <a:solidFill>
                  <a:prstClr val="white"/>
                </a:solidFill>
              </a:rPr>
              <a:t>Magog Invasion</a:t>
            </a:r>
          </a:p>
          <a:p>
            <a:r>
              <a:rPr lang="en-US" sz="2000" dirty="0">
                <a:solidFill>
                  <a:prstClr val="white"/>
                </a:solidFill>
              </a:rPr>
              <a:t>Battle of Gog and Magog</a:t>
            </a:r>
          </a:p>
          <a:p>
            <a:r>
              <a:rPr lang="en-US" sz="2000" dirty="0">
                <a:solidFill>
                  <a:prstClr val="white"/>
                </a:solidFill>
              </a:rPr>
              <a:t>Tribulation (70th Week of Daniel)</a:t>
            </a:r>
          </a:p>
          <a:p>
            <a:r>
              <a:rPr lang="en-US" sz="2000" dirty="0">
                <a:solidFill>
                  <a:prstClr val="white"/>
                </a:solidFill>
              </a:rPr>
              <a:t>Great Tribulation</a:t>
            </a:r>
          </a:p>
          <a:p>
            <a:r>
              <a:rPr lang="en-US" sz="2000" dirty="0">
                <a:solidFill>
                  <a:prstClr val="white"/>
                </a:solidFill>
              </a:rPr>
              <a:t>Abomination of Desolation</a:t>
            </a:r>
          </a:p>
          <a:p>
            <a:r>
              <a:rPr lang="en-US" sz="2000" dirty="0">
                <a:solidFill>
                  <a:prstClr val="white"/>
                </a:solidFill>
              </a:rPr>
              <a:t>Second Coming </a:t>
            </a:r>
            <a:r>
              <a:rPr lang="en-US" sz="2000" dirty="0">
                <a:solidFill>
                  <a:prstClr val="white"/>
                </a:solidFill>
              </a:rPr>
              <a:t>of </a:t>
            </a:r>
            <a:r>
              <a:rPr lang="en-US" sz="2000" dirty="0">
                <a:solidFill>
                  <a:prstClr val="white"/>
                </a:solidFill>
              </a:rPr>
              <a:t>Christ</a:t>
            </a:r>
          </a:p>
          <a:p>
            <a:r>
              <a:rPr lang="en-US" sz="2000" dirty="0">
                <a:solidFill>
                  <a:prstClr val="white"/>
                </a:solidFill>
              </a:rPr>
              <a:t>Battle of Armageddon</a:t>
            </a:r>
          </a:p>
          <a:p>
            <a:r>
              <a:rPr lang="en-US" sz="2000" dirty="0">
                <a:solidFill>
                  <a:prstClr val="white"/>
                </a:solidFill>
              </a:rPr>
              <a:t>75-day </a:t>
            </a:r>
            <a:r>
              <a:rPr lang="en-US" sz="2000" dirty="0">
                <a:solidFill>
                  <a:prstClr val="white"/>
                </a:solidFill>
              </a:rPr>
              <a:t>Interregnum (Interval)</a:t>
            </a:r>
            <a:endParaRPr lang="en-US" sz="2000" dirty="0">
              <a:solidFill>
                <a:prstClr val="white"/>
              </a:solidFill>
            </a:endParaRPr>
          </a:p>
          <a:p>
            <a:r>
              <a:rPr lang="en-US" sz="2000" dirty="0">
                <a:solidFill>
                  <a:prstClr val="white"/>
                </a:solidFill>
              </a:rPr>
              <a:t>Judgement of the Sheep and Goats</a:t>
            </a:r>
          </a:p>
          <a:p>
            <a:r>
              <a:rPr lang="en-US" sz="2000" dirty="0">
                <a:solidFill>
                  <a:prstClr val="white"/>
                </a:solidFill>
              </a:rPr>
              <a:t>Millennium</a:t>
            </a:r>
          </a:p>
          <a:p>
            <a:r>
              <a:rPr lang="en-US" sz="2000" dirty="0">
                <a:solidFill>
                  <a:prstClr val="white"/>
                </a:solidFill>
              </a:rPr>
              <a:t>Marriage Supper of the Lamb</a:t>
            </a:r>
          </a:p>
          <a:p>
            <a:r>
              <a:rPr lang="en-US" sz="2000" dirty="0">
                <a:solidFill>
                  <a:prstClr val="white"/>
                </a:solidFill>
              </a:rPr>
              <a:t>Satan’s Final Rebellion </a:t>
            </a:r>
            <a:r>
              <a:rPr lang="en-US" sz="2000" dirty="0">
                <a:solidFill>
                  <a:prstClr val="white"/>
                </a:solidFill>
              </a:rPr>
              <a:t>(War </a:t>
            </a:r>
            <a:r>
              <a:rPr lang="en-US" sz="2000" dirty="0">
                <a:solidFill>
                  <a:prstClr val="white"/>
                </a:solidFill>
              </a:rPr>
              <a:t>of </a:t>
            </a:r>
            <a:r>
              <a:rPr lang="en-US" sz="2000" dirty="0">
                <a:solidFill>
                  <a:prstClr val="white"/>
                </a:solidFill>
              </a:rPr>
              <a:t>Gog and </a:t>
            </a:r>
            <a:r>
              <a:rPr lang="en-US" sz="2000" dirty="0">
                <a:solidFill>
                  <a:prstClr val="white"/>
                </a:solidFill>
              </a:rPr>
              <a:t>Magog)</a:t>
            </a:r>
          </a:p>
          <a:p>
            <a:r>
              <a:rPr lang="en-US" sz="2000" dirty="0">
                <a:solidFill>
                  <a:prstClr val="white"/>
                </a:solidFill>
              </a:rPr>
              <a:t>Great White Throne Judgement</a:t>
            </a:r>
          </a:p>
          <a:p>
            <a:r>
              <a:rPr lang="en-US" sz="2000" dirty="0">
                <a:solidFill>
                  <a:prstClr val="white"/>
                </a:solidFill>
              </a:rPr>
              <a:t>Eternal </a:t>
            </a:r>
            <a:r>
              <a:rPr lang="en-US" sz="2000" dirty="0">
                <a:solidFill>
                  <a:prstClr val="white"/>
                </a:solidFill>
              </a:rPr>
              <a:t>State</a:t>
            </a:r>
            <a:endParaRPr lang="en-US" sz="2000" dirty="0">
              <a:solidFill>
                <a:prstClr val="white"/>
              </a:solidFill>
            </a:endParaRPr>
          </a:p>
        </p:txBody>
      </p:sp>
      <p:sp>
        <p:nvSpPr>
          <p:cNvPr id="4" name="TextBox 3"/>
          <p:cNvSpPr txBox="1"/>
          <p:nvPr/>
        </p:nvSpPr>
        <p:spPr>
          <a:xfrm>
            <a:off x="386954" y="1211834"/>
            <a:ext cx="3200400" cy="4524315"/>
          </a:xfrm>
          <a:prstGeom prst="rect">
            <a:avLst/>
          </a:prstGeom>
          <a:noFill/>
        </p:spPr>
        <p:txBody>
          <a:bodyPr wrap="square" rtlCol="0">
            <a:spAutoFit/>
          </a:bodyPr>
          <a:lstStyle/>
          <a:p>
            <a:r>
              <a:rPr lang="en-US" sz="3200" dirty="0">
                <a:solidFill>
                  <a:srgbClr val="FFFF00"/>
                </a:solidFill>
              </a:rPr>
              <a:t>It is not God’s intentions to keep future events a secret they are plainly spelled out in the Bible but simply ignored by most. </a:t>
            </a:r>
            <a:endParaRPr lang="en-US" dirty="0">
              <a:solidFill>
                <a:prstClr val="white"/>
              </a:solidFill>
            </a:endParaRPr>
          </a:p>
        </p:txBody>
      </p:sp>
    </p:spTree>
    <p:extLst>
      <p:ext uri="{BB962C8B-B14F-4D97-AF65-F5344CB8AC3E}">
        <p14:creationId xmlns:p14="http://schemas.microsoft.com/office/powerpoint/2010/main" val="4869888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143000"/>
            <a:ext cx="8686800" cy="2062103"/>
          </a:xfrm>
          <a:prstGeom prst="rect">
            <a:avLst/>
          </a:prstGeom>
          <a:noFill/>
        </p:spPr>
        <p:txBody>
          <a:bodyPr wrap="square" rtlCol="0">
            <a:spAutoFit/>
          </a:bodyPr>
          <a:lstStyle/>
          <a:p>
            <a:r>
              <a:rPr lang="en-US" sz="3200" b="1" dirty="0">
                <a:solidFill>
                  <a:srgbClr val="0070C0"/>
                </a:solidFill>
              </a:rPr>
              <a:t>3.2 </a:t>
            </a:r>
            <a:r>
              <a:rPr lang="en-US" sz="3200" b="1" dirty="0">
                <a:solidFill>
                  <a:prstClr val="white"/>
                </a:solidFill>
              </a:rPr>
              <a:t>For men shall be lovers of their own selves, covetous, boasters, proud, blasphemers, disobedient to parents, unthankful, unholy,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228600" y="3048000"/>
            <a:ext cx="8915400" cy="3046988"/>
          </a:xfrm>
          <a:prstGeom prst="rect">
            <a:avLst/>
          </a:prstGeom>
          <a:noFill/>
        </p:spPr>
        <p:txBody>
          <a:bodyPr wrap="square" rtlCol="0">
            <a:spAutoFit/>
          </a:bodyPr>
          <a:lstStyle/>
          <a:p>
            <a:r>
              <a:rPr lang="en-US" sz="3200" dirty="0">
                <a:solidFill>
                  <a:srgbClr val="FFFF00"/>
                </a:solidFill>
              </a:rPr>
              <a:t>Paul begins an extensive </a:t>
            </a:r>
            <a:r>
              <a:rPr lang="en-US" sz="3200" dirty="0">
                <a:solidFill>
                  <a:srgbClr val="FFFF00"/>
                </a:solidFill>
              </a:rPr>
              <a:t>list of attributes which characterize false teachers and unbelievers. People with </a:t>
            </a:r>
            <a:r>
              <a:rPr lang="en-US" sz="3200" dirty="0">
                <a:solidFill>
                  <a:srgbClr val="FFFF00"/>
                </a:solidFill>
              </a:rPr>
              <a:t>these behaviors, and those who persist in them, are to be </a:t>
            </a:r>
            <a:r>
              <a:rPr lang="en-US" sz="3200" dirty="0">
                <a:solidFill>
                  <a:srgbClr val="FFFF00"/>
                </a:solidFill>
              </a:rPr>
              <a:t>avoided. 1)People </a:t>
            </a:r>
            <a:r>
              <a:rPr lang="en-US" sz="3200" dirty="0">
                <a:solidFill>
                  <a:srgbClr val="FFFF00"/>
                </a:solidFill>
              </a:rPr>
              <a:t>will </a:t>
            </a:r>
            <a:r>
              <a:rPr lang="en-US" sz="3200" dirty="0">
                <a:solidFill>
                  <a:srgbClr val="FFFF00"/>
                </a:solidFill>
              </a:rPr>
              <a:t>be selfish</a:t>
            </a:r>
            <a:r>
              <a:rPr lang="en-US" sz="3200" dirty="0">
                <a:solidFill>
                  <a:srgbClr val="FFFF00"/>
                </a:solidFill>
              </a:rPr>
              <a:t>, rather than serving </a:t>
            </a:r>
            <a:r>
              <a:rPr lang="en-US" sz="3200" dirty="0">
                <a:solidFill>
                  <a:srgbClr val="FFFF00"/>
                </a:solidFill>
              </a:rPr>
              <a:t>others. 2) They will be covetous and obsessed with wealth.</a:t>
            </a:r>
            <a:endParaRPr lang="en-US" sz="3200" dirty="0">
              <a:solidFill>
                <a:srgbClr val="FFFF00"/>
              </a:solidFill>
            </a:endParaRPr>
          </a:p>
        </p:txBody>
      </p:sp>
    </p:spTree>
    <p:extLst>
      <p:ext uri="{BB962C8B-B14F-4D97-AF65-F5344CB8AC3E}">
        <p14:creationId xmlns:p14="http://schemas.microsoft.com/office/powerpoint/2010/main" val="11463662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5400" cy="1018916"/>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110836" y="1476117"/>
            <a:ext cx="8915400" cy="5016758"/>
          </a:xfrm>
          <a:prstGeom prst="rect">
            <a:avLst/>
          </a:prstGeom>
          <a:noFill/>
        </p:spPr>
        <p:txBody>
          <a:bodyPr wrap="square" rtlCol="0">
            <a:spAutoFit/>
          </a:bodyPr>
          <a:lstStyle/>
          <a:p>
            <a:r>
              <a:rPr lang="en-US" sz="3200" dirty="0">
                <a:solidFill>
                  <a:srgbClr val="FFFF00"/>
                </a:solidFill>
              </a:rPr>
              <a:t>3) People will </a:t>
            </a:r>
            <a:r>
              <a:rPr lang="en-US" sz="3200" dirty="0">
                <a:solidFill>
                  <a:srgbClr val="FFFF00"/>
                </a:solidFill>
              </a:rPr>
              <a:t>be </a:t>
            </a:r>
            <a:r>
              <a:rPr lang="en-US" sz="3200" dirty="0">
                <a:solidFill>
                  <a:srgbClr val="FFFF00"/>
                </a:solidFill>
              </a:rPr>
              <a:t>boasters, self-assuming</a:t>
            </a:r>
            <a:r>
              <a:rPr lang="en-US" sz="3200" dirty="0">
                <a:solidFill>
                  <a:srgbClr val="FFFF00"/>
                </a:solidFill>
              </a:rPr>
              <a:t>; valuing themselves beyond all others</a:t>
            </a:r>
            <a:r>
              <a:rPr lang="en-US" sz="3200" dirty="0">
                <a:solidFill>
                  <a:srgbClr val="FFFF00"/>
                </a:solidFill>
              </a:rPr>
              <a:t>. </a:t>
            </a:r>
            <a:r>
              <a:rPr lang="en-US" sz="3200" dirty="0">
                <a:solidFill>
                  <a:srgbClr val="FFFF00"/>
                </a:solidFill>
              </a:rPr>
              <a:t>4</a:t>
            </a:r>
            <a:r>
              <a:rPr lang="en-US" sz="3200" dirty="0">
                <a:solidFill>
                  <a:srgbClr val="FFFF00"/>
                </a:solidFill>
              </a:rPr>
              <a:t>) They </a:t>
            </a:r>
            <a:r>
              <a:rPr lang="en-US" sz="3200" dirty="0">
                <a:solidFill>
                  <a:srgbClr val="FFFF00"/>
                </a:solidFill>
              </a:rPr>
              <a:t>will be "proud," meaning they are preoccupied with people noticing them and their </a:t>
            </a:r>
            <a:r>
              <a:rPr lang="en-US" sz="3200" dirty="0">
                <a:solidFill>
                  <a:srgbClr val="FFFF00"/>
                </a:solidFill>
              </a:rPr>
              <a:t>actions. 5) People </a:t>
            </a:r>
            <a:r>
              <a:rPr lang="en-US" sz="3200" dirty="0">
                <a:solidFill>
                  <a:srgbClr val="FFFF00"/>
                </a:solidFill>
              </a:rPr>
              <a:t>will be "</a:t>
            </a:r>
            <a:r>
              <a:rPr lang="en-US" sz="3200" dirty="0">
                <a:solidFill>
                  <a:srgbClr val="FFFF00"/>
                </a:solidFill>
              </a:rPr>
              <a:t>blasphemers" showing contempt or disrespect toward God 6) They will also break </a:t>
            </a:r>
            <a:r>
              <a:rPr lang="en-US" sz="3200" dirty="0">
                <a:solidFill>
                  <a:srgbClr val="FFFF00"/>
                </a:solidFill>
              </a:rPr>
              <a:t>the commandment to honor one's </a:t>
            </a:r>
            <a:r>
              <a:rPr lang="en-US" sz="3200" dirty="0">
                <a:solidFill>
                  <a:srgbClr val="FFFF00"/>
                </a:solidFill>
              </a:rPr>
              <a:t>parents. </a:t>
            </a:r>
            <a:r>
              <a:rPr lang="en-US" sz="3200" dirty="0">
                <a:solidFill>
                  <a:srgbClr val="FFFF00"/>
                </a:solidFill>
              </a:rPr>
              <a:t>This is a common thread in the lives of those who despise </a:t>
            </a:r>
            <a:r>
              <a:rPr lang="en-US" sz="3200" dirty="0">
                <a:solidFill>
                  <a:srgbClr val="FFFF00"/>
                </a:solidFill>
              </a:rPr>
              <a:t>authority. 7) people </a:t>
            </a:r>
            <a:r>
              <a:rPr lang="en-US" sz="3200" dirty="0">
                <a:solidFill>
                  <a:srgbClr val="FFFF00"/>
                </a:solidFill>
              </a:rPr>
              <a:t>will be </a:t>
            </a:r>
            <a:r>
              <a:rPr lang="en-US" sz="3200" dirty="0">
                <a:solidFill>
                  <a:srgbClr val="FFFF00"/>
                </a:solidFill>
              </a:rPr>
              <a:t>ungrateful and feeling “entitled” to things.</a:t>
            </a:r>
          </a:p>
        </p:txBody>
      </p:sp>
    </p:spTree>
    <p:extLst>
      <p:ext uri="{BB962C8B-B14F-4D97-AF65-F5344CB8AC3E}">
        <p14:creationId xmlns:p14="http://schemas.microsoft.com/office/powerpoint/2010/main" val="36664922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noAutofit/>
          </a:bodyPr>
          <a:lstStyle/>
          <a:p>
            <a:r>
              <a:rPr lang="en-US" sz="3600" dirty="0" smtClean="0"/>
              <a:t>II </a:t>
            </a:r>
            <a:r>
              <a:rPr lang="en-US" sz="3600" dirty="0"/>
              <a:t>TIMOTHY 3:1-5 </a:t>
            </a:r>
            <a:r>
              <a:rPr lang="en-US" sz="3600" dirty="0" smtClean="0"/>
              <a:t>DESCRIPTION OF LIFESTYLES IN THE FUTURE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9/4/2022</a:t>
            </a:fld>
            <a:endParaRPr lang="en-US" sz="1200" dirty="0">
              <a:solidFill>
                <a:prstClr val="white"/>
              </a:solidFill>
            </a:endParaRPr>
          </a:p>
        </p:txBody>
      </p:sp>
      <p:sp>
        <p:nvSpPr>
          <p:cNvPr id="8" name="TextBox 7"/>
          <p:cNvSpPr txBox="1"/>
          <p:nvPr/>
        </p:nvSpPr>
        <p:spPr>
          <a:xfrm>
            <a:off x="160049" y="1066800"/>
            <a:ext cx="8915400" cy="1077218"/>
          </a:xfrm>
          <a:prstGeom prst="rect">
            <a:avLst/>
          </a:prstGeom>
          <a:noFill/>
        </p:spPr>
        <p:txBody>
          <a:bodyPr wrap="square" rtlCol="0">
            <a:spAutoFit/>
          </a:bodyPr>
          <a:lstStyle/>
          <a:p>
            <a:r>
              <a:rPr lang="en-US" sz="3200" dirty="0">
                <a:solidFill>
                  <a:srgbClr val="FFFF00"/>
                </a:solidFill>
              </a:rPr>
              <a:t>8) People </a:t>
            </a:r>
            <a:r>
              <a:rPr lang="en-US" sz="3200" dirty="0">
                <a:solidFill>
                  <a:srgbClr val="FFFF00"/>
                </a:solidFill>
              </a:rPr>
              <a:t>will be "unholy," not truly desiring to live according to God's truth.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90" y="2514600"/>
            <a:ext cx="5988964" cy="3581400"/>
          </a:xfrm>
          <a:prstGeom prst="rect">
            <a:avLst/>
          </a:prstGeom>
        </p:spPr>
      </p:pic>
    </p:spTree>
    <p:extLst>
      <p:ext uri="{BB962C8B-B14F-4D97-AF65-F5344CB8AC3E}">
        <p14:creationId xmlns:p14="http://schemas.microsoft.com/office/powerpoint/2010/main" val="926974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2732</Words>
  <Application>Microsoft Office PowerPoint</Application>
  <PresentationFormat>On-screen Show (4:3)</PresentationFormat>
  <Paragraphs>247</Paragraphs>
  <Slides>32</Slides>
  <Notes>32</Notes>
  <HiddenSlides>0</HiddenSlides>
  <MMClips>0</MMClips>
  <ScaleCrop>false</ScaleCrop>
  <HeadingPairs>
    <vt:vector size="4" baseType="variant">
      <vt:variant>
        <vt:lpstr>Theme</vt:lpstr>
      </vt:variant>
      <vt:variant>
        <vt:i4>32</vt:i4>
      </vt:variant>
      <vt:variant>
        <vt:lpstr>Slide Titles</vt:lpstr>
      </vt:variant>
      <vt:variant>
        <vt:i4>32</vt:i4>
      </vt:variant>
    </vt:vector>
  </HeadingPairs>
  <TitlesOfParts>
    <vt:vector size="64"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II TIMOTHY CHAPTER 3</vt:lpstr>
      <vt:lpstr>SUMMARY</vt:lpstr>
      <vt:lpstr>PowerPoint Presentation</vt:lpstr>
      <vt:lpstr>II TIMOTHY 3:1-5 DESCRIPTION OF LIFESTYLES IN THE FUTURE</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3:1-5 DESCRIPTION OF LIFESTYLES IN THE FUTURE (Cond’t)</vt:lpstr>
      <vt:lpstr>II TIMOTHY 3:6-9 SPECIFIC EXAMPLES OF JANNES AND JAMBRES </vt:lpstr>
      <vt:lpstr>II TIMOTHY 3:6-9 SPECIFIC EXAMPLES OF JANNES AND JAMBRES (Cond’t) </vt:lpstr>
      <vt:lpstr>II TIMOTHY 3:6-9 SPECIFIC EXAMPLES OF JANNES AND JAMBRES (Cond’t) </vt:lpstr>
      <vt:lpstr>II TIMOTHY 3:6-9 SPECIFIC EXAMPLES OF JANNES AND JAMBRES (Cond’t) </vt:lpstr>
      <vt:lpstr>II TIMOTHY 3:6-9 SPECIFIC EXAMPLES OF JANNES AND JAMBRES (Cond’t) </vt:lpstr>
      <vt:lpstr>II TIMOTHY 3:6-9 SPECIFIC EXAMPLES OF JANNES AND JAMBRES (Cond’t) </vt:lpstr>
      <vt:lpstr>II TIMOTHY 3:10-11 FOLLOW PAUL’S EXAMPLE</vt:lpstr>
      <vt:lpstr>II TIMOTHY 3:10-11 FOLLOW PAUL’S EXAMPLE (Cond’t)</vt:lpstr>
      <vt:lpstr>II TIMOTHY 3:10-11 FOLLOW PAUL’S EXAMPLE (Cond’t)</vt:lpstr>
      <vt:lpstr>II TIMOTHY 3:12-13 EXPECT PERSECUTION</vt:lpstr>
      <vt:lpstr>II TIMOTHY 3:12-13 EXPECT PERSECUTION (Cond’t)</vt:lpstr>
      <vt:lpstr>II TIMOTHY 3:14-15 REMEMBER WHAT YOU WERE TAUGHT </vt:lpstr>
      <vt:lpstr>II TIMOTHY 3:14-15 REMEMBER WHAT YOU WERE TAUGHT (Cond’t) </vt:lpstr>
      <vt:lpstr>II TIMOTHY 3:16-17 RELY UPON THE SCRIPTURES</vt:lpstr>
      <vt:lpstr>II TIMOTHY 3:16-17 RELY UPON THE SCRIPTURES (Cond’t)</vt:lpstr>
      <vt:lpstr>II TIMOTHY 3:16-17 RELY UPON THE SCRIPTURES (Cond’t)</vt:lpstr>
      <vt:lpstr>THIS CONCLUDES  II TIMOTHY CHAPTER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TIMOTHY CHAPTER 3</dc:title>
  <dc:creator>Herman</dc:creator>
  <cp:lastModifiedBy>Herman</cp:lastModifiedBy>
  <cp:revision>2</cp:revision>
  <dcterms:created xsi:type="dcterms:W3CDTF">2022-09-05T00:22:02Z</dcterms:created>
  <dcterms:modified xsi:type="dcterms:W3CDTF">2022-09-05T00:36:58Z</dcterms:modified>
</cp:coreProperties>
</file>