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698" r:id="rId5"/>
  </p:sldMasterIdLst>
  <p:notesMasterIdLst>
    <p:notesMasterId r:id="rId74"/>
  </p:notesMasterIdLst>
  <p:sldIdLst>
    <p:sldId id="257" r:id="rId6"/>
    <p:sldId id="258" r:id="rId7"/>
    <p:sldId id="259" r:id="rId8"/>
    <p:sldId id="260" r:id="rId9"/>
    <p:sldId id="261" r:id="rId10"/>
    <p:sldId id="262" r:id="rId11"/>
    <p:sldId id="263" r:id="rId12"/>
    <p:sldId id="264" r:id="rId13"/>
    <p:sldId id="265" r:id="rId14"/>
    <p:sldId id="325"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35" d="100"/>
          <a:sy n="35" d="100"/>
        </p:scale>
        <p:origin x="-84" y="-10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877028-AB7E-41BB-A841-5F29706A1E2B}" type="datetimeFigureOut">
              <a:rPr lang="en-US" smtClean="0"/>
              <a:t>5/2/2022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B55A28-C454-4E8C-B499-231EA5D00831}" type="slidenum">
              <a:rPr lang="en-US" smtClean="0"/>
              <a:t>‹#›</a:t>
            </a:fld>
            <a:endParaRPr lang="en-US"/>
          </a:p>
        </p:txBody>
      </p:sp>
    </p:spTree>
    <p:extLst>
      <p:ext uri="{BB962C8B-B14F-4D97-AF65-F5344CB8AC3E}">
        <p14:creationId xmlns:p14="http://schemas.microsoft.com/office/powerpoint/2010/main" val="3538727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9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9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1589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810C9D4F-67E9-4E10-886F-86DACC51CE80}" type="slidenum">
              <a:rPr lang="en-US" altLang="en-US" smtClean="0">
                <a:solidFill>
                  <a:srgbClr val="000000"/>
                </a:solidFill>
              </a:rPr>
              <a:pPr eaLnBrk="1" hangingPunct="1">
                <a:spcBef>
                  <a:spcPct val="0"/>
                </a:spcBef>
              </a:pPr>
              <a:t>1</a:t>
            </a:fld>
            <a:endParaRPr lang="en-US" altLang="en-US" dirty="0" smtClean="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Zec</a:t>
            </a:r>
            <a:r>
              <a:rPr lang="en-US" dirty="0" smtClean="0"/>
              <a:t>. 9:9-Rejoice greatly, O daughter of Zion; shout, O daughter of Jerusalem: behold, thy King cometh unto thee: he is just, and having salvation; lowly, and riding upon an ass, and upon a colt the foal of an ass.</a:t>
            </a:r>
          </a:p>
          <a:p>
            <a:r>
              <a:rPr lang="en-US" dirty="0" smtClean="0"/>
              <a:t>Mat. 16:18-And I say also unto thee, That thou art Peter, and upon this rock I will build my church; and the gates of hell shall not prevail against it.</a:t>
            </a:r>
            <a:endParaRPr lang="en-US" dirty="0"/>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17</a:t>
            </a:fld>
            <a:endParaRPr lang="en-US" altLang="en-US" dirty="0">
              <a:solidFill>
                <a:prstClr val="black"/>
              </a:solidFill>
            </a:endParaRPr>
          </a:p>
        </p:txBody>
      </p:sp>
    </p:spTree>
    <p:extLst>
      <p:ext uri="{BB962C8B-B14F-4D97-AF65-F5344CB8AC3E}">
        <p14:creationId xmlns:p14="http://schemas.microsoft.com/office/powerpoint/2010/main" val="4208618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 19:14 - And the armies which were in heaven followed him upon white horses, clothed in fine linen, white and clean.</a:t>
            </a:r>
            <a:endParaRPr lang="en-US" dirty="0"/>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18</a:t>
            </a:fld>
            <a:endParaRPr lang="en-US" altLang="en-US" dirty="0">
              <a:solidFill>
                <a:prstClr val="black"/>
              </a:solidFill>
            </a:endParaRPr>
          </a:p>
        </p:txBody>
      </p:sp>
    </p:spTree>
    <p:extLst>
      <p:ext uri="{BB962C8B-B14F-4D97-AF65-F5344CB8AC3E}">
        <p14:creationId xmlns:p14="http://schemas.microsoft.com/office/powerpoint/2010/main" val="2087988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 7:14 - And I said unto him, Sir, thou </a:t>
            </a:r>
            <a:r>
              <a:rPr lang="en-US" dirty="0" err="1" smtClean="0"/>
              <a:t>knowest</a:t>
            </a:r>
            <a:r>
              <a:rPr lang="en-US" dirty="0" smtClean="0"/>
              <a:t>. And he said to me, These are they which came out of great tribulation, and have washed their robes, and made them white in the blood of the Lamb. </a:t>
            </a:r>
            <a:endParaRPr lang="en-US" dirty="0"/>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19</a:t>
            </a:fld>
            <a:endParaRPr lang="en-US" altLang="en-US" dirty="0">
              <a:solidFill>
                <a:prstClr val="black"/>
              </a:solidFill>
            </a:endParaRPr>
          </a:p>
        </p:txBody>
      </p:sp>
    </p:spTree>
    <p:extLst>
      <p:ext uri="{BB962C8B-B14F-4D97-AF65-F5344CB8AC3E}">
        <p14:creationId xmlns:p14="http://schemas.microsoft.com/office/powerpoint/2010/main" val="3616737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John 4:1-3-Beloved, believe not every spirit, but try the spirits whether they are of God: because many false prophets are gone out into the world.</a:t>
            </a:r>
          </a:p>
          <a:p>
            <a:r>
              <a:rPr lang="en-US" dirty="0" smtClean="0"/>
              <a:t>2Hereby know ye the Spirit of God: Every spirit that </a:t>
            </a:r>
            <a:r>
              <a:rPr lang="en-US" dirty="0" err="1" smtClean="0"/>
              <a:t>confesseth</a:t>
            </a:r>
            <a:r>
              <a:rPr lang="en-US" dirty="0" smtClean="0"/>
              <a:t> that Jesus Christ is come in the flesh is of God:</a:t>
            </a:r>
          </a:p>
          <a:p>
            <a:r>
              <a:rPr lang="en-US" dirty="0" smtClean="0"/>
              <a:t>3And every spirit that </a:t>
            </a:r>
            <a:r>
              <a:rPr lang="en-US" dirty="0" err="1" smtClean="0"/>
              <a:t>confesseth</a:t>
            </a:r>
            <a:r>
              <a:rPr lang="en-US" dirty="0" smtClean="0"/>
              <a:t> not that Jesus Christ is come in the flesh is not of God: and this is that spirit of antichrist, whereof ye have heard that it should come; and even now already is it in the world.</a:t>
            </a:r>
            <a:endParaRPr lang="en-US" dirty="0"/>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27</a:t>
            </a:fld>
            <a:endParaRPr lang="en-US" altLang="en-US">
              <a:solidFill>
                <a:prstClr val="black"/>
              </a:solidFill>
            </a:endParaRPr>
          </a:p>
        </p:txBody>
      </p:sp>
    </p:spTree>
    <p:extLst>
      <p:ext uri="{BB962C8B-B14F-4D97-AF65-F5344CB8AC3E}">
        <p14:creationId xmlns:p14="http://schemas.microsoft.com/office/powerpoint/2010/main" val="3552645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 6:2-And I saw, and behold a white horse: and he that sat on him had a bow; and a crown was given unto him: and he went forth conquering, and to conquer.</a:t>
            </a:r>
            <a:endParaRPr lang="en-US" dirty="0"/>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30</a:t>
            </a:fld>
            <a:endParaRPr lang="en-US" altLang="en-US">
              <a:solidFill>
                <a:prstClr val="black"/>
              </a:solidFill>
            </a:endParaRPr>
          </a:p>
        </p:txBody>
      </p:sp>
    </p:spTree>
    <p:extLst>
      <p:ext uri="{BB962C8B-B14F-4D97-AF65-F5344CB8AC3E}">
        <p14:creationId xmlns:p14="http://schemas.microsoft.com/office/powerpoint/2010/main" val="748778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 3:14-Thou hast a few names even in Sardis which have not defiled their garments; and they shall walk with me in white: for they are worthy.</a:t>
            </a:r>
            <a:endParaRPr lang="en-US" dirty="0"/>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31</a:t>
            </a:fld>
            <a:endParaRPr lang="en-US" altLang="en-US">
              <a:solidFill>
                <a:prstClr val="black"/>
              </a:solidFill>
            </a:endParaRPr>
          </a:p>
        </p:txBody>
      </p:sp>
    </p:spTree>
    <p:extLst>
      <p:ext uri="{BB962C8B-B14F-4D97-AF65-F5344CB8AC3E}">
        <p14:creationId xmlns:p14="http://schemas.microsoft.com/office/powerpoint/2010/main" val="1490283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 19:13-And he was clothed with a vesture dipped in blood: and his name is called The Word of God.</a:t>
            </a:r>
          </a:p>
          <a:p>
            <a:r>
              <a:rPr lang="en-US" dirty="0" smtClean="0"/>
              <a:t>Rev. 19:16-And he hath on his vesture and on his thigh a name written, KING OF KINGS, AND LORD OF LORDS.</a:t>
            </a:r>
            <a:endParaRPr lang="en-US" dirty="0"/>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32</a:t>
            </a:fld>
            <a:endParaRPr lang="en-US" altLang="en-US">
              <a:solidFill>
                <a:prstClr val="black"/>
              </a:solidFill>
            </a:endParaRPr>
          </a:p>
        </p:txBody>
      </p:sp>
    </p:spTree>
    <p:extLst>
      <p:ext uri="{BB962C8B-B14F-4D97-AF65-F5344CB8AC3E}">
        <p14:creationId xmlns:p14="http://schemas.microsoft.com/office/powerpoint/2010/main" val="1078743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 1:14-His head and his hairs were white like wool, as white as snow; and his eyes were as a flame of fire;</a:t>
            </a:r>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33</a:t>
            </a:fld>
            <a:endParaRPr lang="en-US" altLang="en-US">
              <a:solidFill>
                <a:prstClr val="black"/>
              </a:solidFill>
            </a:endParaRPr>
          </a:p>
        </p:txBody>
      </p:sp>
    </p:spTree>
    <p:extLst>
      <p:ext uri="{BB962C8B-B14F-4D97-AF65-F5344CB8AC3E}">
        <p14:creationId xmlns:p14="http://schemas.microsoft.com/office/powerpoint/2010/main" val="137770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Ephesians 1:21-Far above all principality, and power, and might, and dominion, and every name that is named, not only in this world, but also in that which is to come:</a:t>
            </a:r>
            <a:endParaRPr lang="en-US" dirty="0"/>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34</a:t>
            </a:fld>
            <a:endParaRPr lang="en-US" altLang="en-US">
              <a:solidFill>
                <a:prstClr val="black"/>
              </a:solidFill>
            </a:endParaRPr>
          </a:p>
        </p:txBody>
      </p:sp>
    </p:spTree>
    <p:extLst>
      <p:ext uri="{BB962C8B-B14F-4D97-AF65-F5344CB8AC3E}">
        <p14:creationId xmlns:p14="http://schemas.microsoft.com/office/powerpoint/2010/main" val="136022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 14:20-And the winepress was trodden without the city, and blood came out of the winepress, even unto the horse bridles, by the space of a thousand and six hundred furlongs.</a:t>
            </a:r>
            <a:endParaRPr lang="en-US" dirty="0"/>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36</a:t>
            </a:fld>
            <a:endParaRPr lang="en-US" altLang="en-US">
              <a:solidFill>
                <a:prstClr val="black"/>
              </a:solidFill>
            </a:endParaRPr>
          </a:p>
        </p:txBody>
      </p:sp>
    </p:spTree>
    <p:extLst>
      <p:ext uri="{BB962C8B-B14F-4D97-AF65-F5344CB8AC3E}">
        <p14:creationId xmlns:p14="http://schemas.microsoft.com/office/powerpoint/2010/main" val="2845770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9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9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1589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810C9D4F-67E9-4E10-886F-86DACC51CE80}" type="slidenum">
              <a:rPr lang="en-US" altLang="en-US" smtClean="0">
                <a:solidFill>
                  <a:srgbClr val="000000"/>
                </a:solidFill>
              </a:rPr>
              <a:pPr eaLnBrk="1" hangingPunct="1">
                <a:spcBef>
                  <a:spcPct val="0"/>
                </a:spcBef>
              </a:pPr>
              <a:t>2</a:t>
            </a:fld>
            <a:endParaRPr lang="en-US" altLang="en-US" dirty="0" smtClean="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Psalm 33:6-By the word of the LORD were the heavens made; and all the host of them by the breath of his mouth.</a:t>
            </a:r>
          </a:p>
          <a:p>
            <a:r>
              <a:rPr lang="en-US" dirty="0" err="1" smtClean="0"/>
              <a:t>Heb</a:t>
            </a:r>
            <a:r>
              <a:rPr lang="en-US" dirty="0" smtClean="0"/>
              <a:t> 11:3-Through faith we understand that the worlds were framed by the word of God, so that things which are seen were not made of things which do appear.</a:t>
            </a:r>
          </a:p>
          <a:p>
            <a:r>
              <a:rPr lang="en-US" dirty="0" smtClean="0"/>
              <a:t>2 Peter 3:7-But the heavens and the earth, which are now, by the same word are kept in store, reserved unto fire against the day of judgment and perdition of ungodly men.</a:t>
            </a:r>
          </a:p>
          <a:p>
            <a:r>
              <a:rPr lang="en-US" dirty="0" smtClean="0"/>
              <a:t>John 1:1-In the beginning was the Word, and the Word was with God, and the Word was God.</a:t>
            </a:r>
            <a:endParaRPr lang="en-US" dirty="0"/>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38</a:t>
            </a:fld>
            <a:endParaRPr lang="en-US" altLang="en-US">
              <a:solidFill>
                <a:prstClr val="black"/>
              </a:solidFill>
            </a:endParaRPr>
          </a:p>
        </p:txBody>
      </p:sp>
    </p:spTree>
    <p:extLst>
      <p:ext uri="{BB962C8B-B14F-4D97-AF65-F5344CB8AC3E}">
        <p14:creationId xmlns:p14="http://schemas.microsoft.com/office/powerpoint/2010/main" val="3601893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Isa 11:4-But with righteousness shall he judge the poor, and reprove with equity for the meek of the earth: and he shall smite the earth with the rod of his mouth, and with the breath of his lips shall he slay the wicked.</a:t>
            </a:r>
          </a:p>
          <a:p>
            <a:r>
              <a:rPr lang="en-US" dirty="0" smtClean="0"/>
              <a:t>2 Thess. 2:8-And then shall that Wicked be revealed, whom the Lord shall consume with the spirit of his mouth, and shall destroy with the brightness of his coming:</a:t>
            </a:r>
            <a:endParaRPr lang="en-US" dirty="0"/>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41</a:t>
            </a:fld>
            <a:endParaRPr lang="en-US" altLang="en-US">
              <a:solidFill>
                <a:prstClr val="black"/>
              </a:solidFill>
            </a:endParaRPr>
          </a:p>
        </p:txBody>
      </p:sp>
    </p:spTree>
    <p:extLst>
      <p:ext uri="{BB962C8B-B14F-4D97-AF65-F5344CB8AC3E}">
        <p14:creationId xmlns:p14="http://schemas.microsoft.com/office/powerpoint/2010/main" val="3257493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Proverbs 1:24-27-Because I have called, and ye refused; I have stretched out my hand, and no man regarded;</a:t>
            </a:r>
          </a:p>
          <a:p>
            <a:r>
              <a:rPr lang="en-US" dirty="0" smtClean="0"/>
              <a:t>25But ye have set at </a:t>
            </a:r>
            <a:r>
              <a:rPr lang="en-US" dirty="0" err="1" smtClean="0"/>
              <a:t>nought</a:t>
            </a:r>
            <a:r>
              <a:rPr lang="en-US" dirty="0" smtClean="0"/>
              <a:t> all my counsel, and would none of my reproof:</a:t>
            </a:r>
          </a:p>
          <a:p>
            <a:r>
              <a:rPr lang="en-US" dirty="0" smtClean="0"/>
              <a:t>26I also will laugh at your calamity; I will mock when your fear cometh;</a:t>
            </a:r>
          </a:p>
          <a:p>
            <a:r>
              <a:rPr lang="en-US" dirty="0" smtClean="0"/>
              <a:t>27When your fear cometh as desolation, and your destruction cometh as a whirlwind; when distress and anguish cometh upon you.</a:t>
            </a:r>
            <a:endParaRPr lang="en-US" dirty="0"/>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44</a:t>
            </a:fld>
            <a:endParaRPr lang="en-US" altLang="en-US">
              <a:solidFill>
                <a:prstClr val="black"/>
              </a:solidFill>
            </a:endParaRPr>
          </a:p>
        </p:txBody>
      </p:sp>
    </p:spTree>
    <p:extLst>
      <p:ext uri="{BB962C8B-B14F-4D97-AF65-F5344CB8AC3E}">
        <p14:creationId xmlns:p14="http://schemas.microsoft.com/office/powerpoint/2010/main" val="750225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Joel 3:13-Put ye in the sickle, for the harvest is ripe: come, get you down; for the press is full, the fats overflow; for their wickedness is great.</a:t>
            </a:r>
            <a:endParaRPr lang="en-US" dirty="0"/>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45</a:t>
            </a:fld>
            <a:endParaRPr lang="en-US" altLang="en-US">
              <a:solidFill>
                <a:prstClr val="black"/>
              </a:solidFill>
            </a:endParaRPr>
          </a:p>
        </p:txBody>
      </p:sp>
    </p:spTree>
    <p:extLst>
      <p:ext uri="{BB962C8B-B14F-4D97-AF65-F5344CB8AC3E}">
        <p14:creationId xmlns:p14="http://schemas.microsoft.com/office/powerpoint/2010/main" val="2256006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Matt 24:28-For </a:t>
            </a:r>
            <a:r>
              <a:rPr lang="en-US" dirty="0" err="1" smtClean="0"/>
              <a:t>wheresoever</a:t>
            </a:r>
            <a:r>
              <a:rPr lang="en-US" dirty="0" smtClean="0"/>
              <a:t> the </a:t>
            </a:r>
            <a:r>
              <a:rPr lang="en-US" dirty="0" err="1" smtClean="0"/>
              <a:t>carcase</a:t>
            </a:r>
            <a:r>
              <a:rPr lang="en-US" dirty="0" smtClean="0"/>
              <a:t> is, there will the eagles be gathered together.</a:t>
            </a:r>
          </a:p>
          <a:p>
            <a:r>
              <a:rPr lang="en-US" dirty="0" err="1" smtClean="0"/>
              <a:t>Zeph</a:t>
            </a:r>
            <a:r>
              <a:rPr lang="en-US" dirty="0" smtClean="0"/>
              <a:t> 1:7-Hold thy peace at the presence of the Lord GOD: for the day of the LORD is at hand: for the LORD hath prepared a sacrifice, he hath bid his guests.</a:t>
            </a:r>
            <a:endParaRPr lang="en-US" dirty="0"/>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50</a:t>
            </a:fld>
            <a:endParaRPr lang="en-US" altLang="en-US">
              <a:solidFill>
                <a:prstClr val="black"/>
              </a:solidFill>
            </a:endParaRPr>
          </a:p>
        </p:txBody>
      </p:sp>
    </p:spTree>
    <p:extLst>
      <p:ext uri="{BB962C8B-B14F-4D97-AF65-F5344CB8AC3E}">
        <p14:creationId xmlns:p14="http://schemas.microsoft.com/office/powerpoint/2010/main" val="2355334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Isaiah 2:12-For the day of the LORD of hosts shall be upon every one that is proud and lofty, and upon every one that is lifted up; and he shall be brought low:</a:t>
            </a:r>
          </a:p>
          <a:p>
            <a:r>
              <a:rPr lang="en-US" dirty="0" smtClean="0"/>
              <a:t>Ezekiel 39:17-20-And, thou son of man, thus </a:t>
            </a:r>
            <a:r>
              <a:rPr lang="en-US" dirty="0" err="1" smtClean="0"/>
              <a:t>saith</a:t>
            </a:r>
            <a:r>
              <a:rPr lang="en-US" dirty="0" smtClean="0"/>
              <a:t> the Lord GOD; Speak unto every feathered fowl, and to every beast of the field, Assemble yourselves, and come; gather yourselves on every side to my sacrifice that I do sacrifice for you, even a great sacrifice upon the mountains of Israel, that ye may eat flesh, and drink blood.</a:t>
            </a:r>
          </a:p>
          <a:p>
            <a:r>
              <a:rPr lang="en-US" dirty="0" smtClean="0"/>
              <a:t>18Ye shall eat the flesh of the mighty, and drink the blood of the princes of the earth, of rams, of lambs, and of goats, of bullocks, all of them fatlings of Bashan.</a:t>
            </a:r>
          </a:p>
          <a:p>
            <a:r>
              <a:rPr lang="en-US" dirty="0" smtClean="0"/>
              <a:t>19And ye shall eat fat till ye be full, and drink blood till ye be drunken, of my sacrifice which I have sacrificed for you.</a:t>
            </a:r>
          </a:p>
          <a:p>
            <a:r>
              <a:rPr lang="en-US" dirty="0" smtClean="0"/>
              <a:t>20Thus ye shall be filled at my table with horses and chariots, with mighty men, and with all men of war, </a:t>
            </a:r>
            <a:r>
              <a:rPr lang="en-US" dirty="0" err="1" smtClean="0"/>
              <a:t>saith</a:t>
            </a:r>
            <a:r>
              <a:rPr lang="en-US" dirty="0" smtClean="0"/>
              <a:t> the Lord GOD.</a:t>
            </a:r>
            <a:endParaRPr lang="en-US" dirty="0"/>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51</a:t>
            </a:fld>
            <a:endParaRPr lang="en-US" altLang="en-US">
              <a:solidFill>
                <a:prstClr val="black"/>
              </a:solidFill>
            </a:endParaRPr>
          </a:p>
        </p:txBody>
      </p:sp>
    </p:spTree>
    <p:extLst>
      <p:ext uri="{BB962C8B-B14F-4D97-AF65-F5344CB8AC3E}">
        <p14:creationId xmlns:p14="http://schemas.microsoft.com/office/powerpoint/2010/main" val="835645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 17:13-These have one mind, and shall give their power and strength unto the beast.</a:t>
            </a:r>
          </a:p>
          <a:p>
            <a:r>
              <a:rPr lang="en-US" dirty="0" smtClean="0"/>
              <a:t>Rev 16:13-16-And I saw three unclean spirits like frogs come out of the mouth of the dragon, and out of the mouth of the beast, and out of the mouth of the false prophet.</a:t>
            </a:r>
          </a:p>
          <a:p>
            <a:r>
              <a:rPr lang="en-US" dirty="0" smtClean="0"/>
              <a:t>14For they are the spirits of devils, working miracles, which go forth unto the kings of the earth and of the whole world, to gather them to the battle of that great day of God Almighty.</a:t>
            </a:r>
          </a:p>
          <a:p>
            <a:r>
              <a:rPr lang="en-US" dirty="0" smtClean="0"/>
              <a:t>15Behold, I come as a thief. Blessed is he that </a:t>
            </a:r>
            <a:r>
              <a:rPr lang="en-US" dirty="0" err="1" smtClean="0"/>
              <a:t>watcheth</a:t>
            </a:r>
            <a:r>
              <a:rPr lang="en-US" dirty="0" smtClean="0"/>
              <a:t>, and </a:t>
            </a:r>
            <a:r>
              <a:rPr lang="en-US" dirty="0" err="1" smtClean="0"/>
              <a:t>keepeth</a:t>
            </a:r>
            <a:r>
              <a:rPr lang="en-US" dirty="0" smtClean="0"/>
              <a:t> his garments, lest he walk naked, and they see his shame.</a:t>
            </a:r>
          </a:p>
          <a:p>
            <a:r>
              <a:rPr lang="en-US" dirty="0" smtClean="0"/>
              <a:t>16And he gathered them together into a place called in the Hebrew tongue Armageddon.</a:t>
            </a:r>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54</a:t>
            </a:fld>
            <a:endParaRPr lang="en-US" altLang="en-US">
              <a:solidFill>
                <a:prstClr val="black"/>
              </a:solidFill>
            </a:endParaRPr>
          </a:p>
        </p:txBody>
      </p:sp>
    </p:spTree>
    <p:extLst>
      <p:ext uri="{BB962C8B-B14F-4D97-AF65-F5344CB8AC3E}">
        <p14:creationId xmlns:p14="http://schemas.microsoft.com/office/powerpoint/2010/main" val="15202936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55</a:t>
            </a:fld>
            <a:endParaRPr lang="en-US" altLang="en-US">
              <a:solidFill>
                <a:prstClr val="black"/>
              </a:solidFill>
            </a:endParaRPr>
          </a:p>
        </p:txBody>
      </p:sp>
    </p:spTree>
    <p:extLst>
      <p:ext uri="{BB962C8B-B14F-4D97-AF65-F5344CB8AC3E}">
        <p14:creationId xmlns:p14="http://schemas.microsoft.com/office/powerpoint/2010/main" val="1477520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Joel 3:14-Multitudes, multitudes in the valley of decision: for the day of the LORD is near in the valley of decision.</a:t>
            </a:r>
          </a:p>
          <a:p>
            <a:r>
              <a:rPr lang="en-US" dirty="0" smtClean="0"/>
              <a:t>Isaiah 34:1-2-Come near, ye nations, to hear; and hearken, ye people: let the earth hear, and all that is therein; the world, and all things that come forth of it.</a:t>
            </a:r>
          </a:p>
          <a:p>
            <a:r>
              <a:rPr lang="en-US" dirty="0" smtClean="0"/>
              <a:t>2For the indignation of the LORD is upon all nations, and his fury upon all their armies: he hath utterly destroyed them, he hath delivered them to the slaughter.</a:t>
            </a:r>
            <a:endParaRPr lang="en-US" dirty="0"/>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56</a:t>
            </a:fld>
            <a:endParaRPr lang="en-US" altLang="en-US">
              <a:solidFill>
                <a:prstClr val="black"/>
              </a:solidFill>
            </a:endParaRPr>
          </a:p>
        </p:txBody>
      </p:sp>
    </p:spTree>
    <p:extLst>
      <p:ext uri="{BB962C8B-B14F-4D97-AF65-F5344CB8AC3E}">
        <p14:creationId xmlns:p14="http://schemas.microsoft.com/office/powerpoint/2010/main" val="1477520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 9:43-48-And if thy hand offend thee, cut it off: it is better for thee to enter into life maimed, than having two hands to go into hell, into the fire that never shall be quenched:</a:t>
            </a:r>
          </a:p>
          <a:p>
            <a:r>
              <a:rPr lang="en-US" dirty="0" smtClean="0"/>
              <a:t>44Where their worm </a:t>
            </a:r>
            <a:r>
              <a:rPr lang="en-US" dirty="0" err="1" smtClean="0"/>
              <a:t>dieth</a:t>
            </a:r>
            <a:r>
              <a:rPr lang="en-US" dirty="0" smtClean="0"/>
              <a:t> not, and the fire is not quenched.</a:t>
            </a:r>
          </a:p>
          <a:p>
            <a:r>
              <a:rPr lang="en-US" dirty="0" smtClean="0"/>
              <a:t>45And if thy foot offend thee, cut it off: it is better for thee to enter halt into life, than having two feet to be cast into hell, into the fire that never shall be quenched:</a:t>
            </a:r>
          </a:p>
          <a:p>
            <a:r>
              <a:rPr lang="en-US" dirty="0" smtClean="0"/>
              <a:t>46Where their worm </a:t>
            </a:r>
            <a:r>
              <a:rPr lang="en-US" dirty="0" err="1" smtClean="0"/>
              <a:t>dieth</a:t>
            </a:r>
            <a:r>
              <a:rPr lang="en-US" dirty="0" smtClean="0"/>
              <a:t> not, and the fire is not quenched.</a:t>
            </a:r>
          </a:p>
          <a:p>
            <a:r>
              <a:rPr lang="en-US" dirty="0" smtClean="0"/>
              <a:t>47And if thine eye offend thee, pluck it out: it is better for thee to enter into the kingdom of God with one eye, than having two eyes to be cast into hell fire:</a:t>
            </a:r>
          </a:p>
          <a:p>
            <a:r>
              <a:rPr lang="en-US" dirty="0" smtClean="0"/>
              <a:t>48Where their worm </a:t>
            </a:r>
            <a:r>
              <a:rPr lang="en-US" dirty="0" err="1" smtClean="0"/>
              <a:t>dieth</a:t>
            </a:r>
            <a:r>
              <a:rPr lang="en-US" dirty="0" smtClean="0"/>
              <a:t> not, and the fire is not quenched.</a:t>
            </a:r>
          </a:p>
          <a:p>
            <a:r>
              <a:rPr lang="en-US" dirty="0" smtClean="0"/>
              <a:t>Rev. 14:10-11-The same shall drink of the wine of the wrath of God, which is poured out without mixture into the cup of his indignation; and he shall be tormented with fire and brimstone in the presence of the holy angels, and in the presence of the Lamb:</a:t>
            </a:r>
          </a:p>
          <a:p>
            <a:r>
              <a:rPr lang="en-US" dirty="0" smtClean="0"/>
              <a:t>11And the smoke of their torment </a:t>
            </a:r>
            <a:r>
              <a:rPr lang="en-US" dirty="0" err="1" smtClean="0"/>
              <a:t>ascendeth</a:t>
            </a:r>
            <a:r>
              <a:rPr lang="en-US" dirty="0" smtClean="0"/>
              <a:t> up for ever and ever: and they have no rest day nor night, who worship the beast and his image, and whosoever </a:t>
            </a:r>
            <a:r>
              <a:rPr lang="en-US" dirty="0" err="1" smtClean="0"/>
              <a:t>receiveth</a:t>
            </a:r>
            <a:r>
              <a:rPr lang="en-US" dirty="0" smtClean="0"/>
              <a:t> the mark of his name.</a:t>
            </a:r>
            <a:endParaRPr lang="en-US" dirty="0"/>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60</a:t>
            </a:fld>
            <a:endParaRPr lang="en-US" altLang="en-US">
              <a:solidFill>
                <a:prstClr val="black"/>
              </a:solidFill>
            </a:endParaRPr>
          </a:p>
        </p:txBody>
      </p:sp>
    </p:spTree>
    <p:extLst>
      <p:ext uri="{BB962C8B-B14F-4D97-AF65-F5344CB8AC3E}">
        <p14:creationId xmlns:p14="http://schemas.microsoft.com/office/powerpoint/2010/main" val="129017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757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C932C8A9-97A5-4D4F-A4CA-CC18FE53BF93}" type="slidenum">
              <a:rPr lang="en-US" altLang="en-US" smtClean="0">
                <a:solidFill>
                  <a:srgbClr val="000000"/>
                </a:solidFill>
              </a:rPr>
              <a:pPr eaLnBrk="1" hangingPunct="1">
                <a:spcBef>
                  <a:spcPct val="0"/>
                </a:spcBef>
              </a:pPr>
              <a:t>3</a:t>
            </a:fld>
            <a:endParaRPr lang="en-US" altLang="en-US" dirty="0" smtClean="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Phil. 2:10-11-That at the name of Jesus every knee should bow, of things in heaven, and things in earth, and things under the earth;</a:t>
            </a:r>
          </a:p>
          <a:p>
            <a:r>
              <a:rPr lang="en-US" dirty="0" smtClean="0"/>
              <a:t>11And that every tongue should confess that Jesus Christ is Lord, to the glory of God the Father.</a:t>
            </a:r>
            <a:endParaRPr lang="en-US" dirty="0"/>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61</a:t>
            </a:fld>
            <a:endParaRPr lang="en-US" altLang="en-US">
              <a:solidFill>
                <a:prstClr val="black"/>
              </a:solidFill>
            </a:endParaRPr>
          </a:p>
        </p:txBody>
      </p:sp>
    </p:spTree>
    <p:extLst>
      <p:ext uri="{BB962C8B-B14F-4D97-AF65-F5344CB8AC3E}">
        <p14:creationId xmlns:p14="http://schemas.microsoft.com/office/powerpoint/2010/main" val="39071898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Luke 21:26-27-Men's hearts failing them for fear, and for looking after those things which are coming on the earth: for the powers of heaven shall be shaken.</a:t>
            </a:r>
          </a:p>
          <a:p>
            <a:r>
              <a:rPr lang="en-US" dirty="0" smtClean="0"/>
              <a:t>27And then shall they see the Son of man coming in a cloud with power and great glory.</a:t>
            </a:r>
            <a:endParaRPr lang="en-US" dirty="0"/>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63</a:t>
            </a:fld>
            <a:endParaRPr lang="en-US" altLang="en-US">
              <a:solidFill>
                <a:prstClr val="black"/>
              </a:solidFill>
            </a:endParaRPr>
          </a:p>
        </p:txBody>
      </p:sp>
    </p:spTree>
    <p:extLst>
      <p:ext uri="{BB962C8B-B14F-4D97-AF65-F5344CB8AC3E}">
        <p14:creationId xmlns:p14="http://schemas.microsoft.com/office/powerpoint/2010/main" val="3383873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Psalm 110:5-6-The Lord at thy right hand shall strike through kings in the day of his wrath.</a:t>
            </a:r>
          </a:p>
          <a:p>
            <a:r>
              <a:rPr lang="en-US" dirty="0" smtClean="0"/>
              <a:t>6He shall judge among the heathen, he shall fill the places with the dead bodies; he shall wound the heads over many countries.</a:t>
            </a:r>
            <a:endParaRPr lang="en-US" dirty="0"/>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64</a:t>
            </a:fld>
            <a:endParaRPr lang="en-US" altLang="en-US">
              <a:solidFill>
                <a:prstClr val="black"/>
              </a:solidFill>
            </a:endParaRPr>
          </a:p>
        </p:txBody>
      </p:sp>
    </p:spTree>
    <p:extLst>
      <p:ext uri="{BB962C8B-B14F-4D97-AF65-F5344CB8AC3E}">
        <p14:creationId xmlns:p14="http://schemas.microsoft.com/office/powerpoint/2010/main" val="22535432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Psalm 9:17-The wicked shall be turned into hell, and all the nations that forget God.</a:t>
            </a:r>
          </a:p>
          <a:p>
            <a:r>
              <a:rPr lang="en-US" dirty="0" smtClean="0"/>
              <a:t>Isaiah 34:3-6-Their slain also shall be cast out, and their stink shall come up out of their </a:t>
            </a:r>
            <a:r>
              <a:rPr lang="en-US" dirty="0" err="1" smtClean="0"/>
              <a:t>carcases</a:t>
            </a:r>
            <a:r>
              <a:rPr lang="en-US" dirty="0" smtClean="0"/>
              <a:t>, and the mountains shall be melted with their blood.</a:t>
            </a:r>
          </a:p>
          <a:p>
            <a:r>
              <a:rPr lang="en-US" dirty="0" smtClean="0"/>
              <a:t>4And all the host of heaven shall be dissolved, and the heavens shall be rolled together as a scroll: and all their host shall fall down, as the leaf </a:t>
            </a:r>
            <a:r>
              <a:rPr lang="en-US" dirty="0" err="1" smtClean="0"/>
              <a:t>falleth</a:t>
            </a:r>
            <a:r>
              <a:rPr lang="en-US" dirty="0" smtClean="0"/>
              <a:t> off from the vine, and as a falling fig from the fig tree.</a:t>
            </a:r>
          </a:p>
          <a:p>
            <a:r>
              <a:rPr lang="en-US" dirty="0" smtClean="0"/>
              <a:t>5For my sword shall be bathed in heaven: behold, it shall come down upon </a:t>
            </a:r>
            <a:r>
              <a:rPr lang="en-US" dirty="0" err="1" smtClean="0"/>
              <a:t>Idumea</a:t>
            </a:r>
            <a:r>
              <a:rPr lang="en-US" dirty="0" smtClean="0"/>
              <a:t>, and upon the people of my curse, to judgment.</a:t>
            </a:r>
          </a:p>
          <a:p>
            <a:r>
              <a:rPr lang="en-US" dirty="0" smtClean="0"/>
              <a:t>6The sword of the LORD is filled with blood, it is made fat with fatness, and with the blood of lambs and goats, with the fat of the kidneys of rams: for the LORD hath a sacrifice in </a:t>
            </a:r>
            <a:r>
              <a:rPr lang="en-US" dirty="0" err="1" smtClean="0"/>
              <a:t>Bozrah</a:t>
            </a:r>
            <a:r>
              <a:rPr lang="en-US" dirty="0" smtClean="0"/>
              <a:t>, and a great slaughter in the land of </a:t>
            </a:r>
            <a:r>
              <a:rPr lang="en-US" dirty="0" err="1" smtClean="0"/>
              <a:t>Idumea</a:t>
            </a:r>
            <a:r>
              <a:rPr lang="en-US" dirty="0" smtClean="0"/>
              <a:t>.</a:t>
            </a:r>
          </a:p>
          <a:p>
            <a:r>
              <a:rPr lang="en-US" dirty="0" smtClean="0"/>
              <a:t>Jeremiah 25:29-33-For, lo, I begin to bring evil on the city which is called by my name, and should ye be utterly unpunished? Ye shall not be unpunished: for I will call for a sword upon all the inhabitants of the earth, </a:t>
            </a:r>
            <a:r>
              <a:rPr lang="en-US" dirty="0" err="1" smtClean="0"/>
              <a:t>saith</a:t>
            </a:r>
            <a:r>
              <a:rPr lang="en-US" dirty="0" smtClean="0"/>
              <a:t> the LORD of hosts.</a:t>
            </a:r>
          </a:p>
          <a:p>
            <a:r>
              <a:rPr lang="en-US" dirty="0" smtClean="0"/>
              <a:t>30Therefore prophesy thou against them all these words, and say unto them, The LORD shall roar from on high, and utter his voice from his holy habitation; he shall mightily roar upon his habitation; he shall give a shout, as they that tread the grapes, against all the inhabitants of the earth.</a:t>
            </a:r>
          </a:p>
          <a:p>
            <a:r>
              <a:rPr lang="en-US" dirty="0" smtClean="0"/>
              <a:t>31A noise shall come even to the ends of the earth; for the LORD hath a controversy with the nations, he will plead with all flesh; he will give them that are wicked to the sword, </a:t>
            </a:r>
            <a:r>
              <a:rPr lang="en-US" dirty="0" err="1" smtClean="0"/>
              <a:t>saith</a:t>
            </a:r>
            <a:r>
              <a:rPr lang="en-US" dirty="0" smtClean="0"/>
              <a:t> the LORD.</a:t>
            </a:r>
          </a:p>
          <a:p>
            <a:r>
              <a:rPr lang="en-US" dirty="0" smtClean="0"/>
              <a:t>32Thus </a:t>
            </a:r>
            <a:r>
              <a:rPr lang="en-US" dirty="0" err="1" smtClean="0"/>
              <a:t>saith</a:t>
            </a:r>
            <a:r>
              <a:rPr lang="en-US" dirty="0" smtClean="0"/>
              <a:t> the LORD of hosts, Behold, evil shall go forth from nation to nation, and a great whirlwind shall be raised up from the coasts of the earth.</a:t>
            </a:r>
          </a:p>
          <a:p>
            <a:r>
              <a:rPr lang="en-US" dirty="0" smtClean="0"/>
              <a:t>33And the slain of the LORD shall be at that day from one end of the earth even unto the other end of the earth: they shall not be lamented, neither gathered, nor buried; they shall be dung upon the ground.</a:t>
            </a:r>
          </a:p>
          <a:p>
            <a:r>
              <a:rPr lang="en-US" dirty="0" smtClean="0"/>
              <a:t>Zephaniah 1:17-18-And I will bring distress upon men, that they shall walk like blind men, because they have sinned against the LORD: and their blood shall be poured out as dust, and their flesh as the dung.</a:t>
            </a:r>
          </a:p>
          <a:p>
            <a:r>
              <a:rPr lang="en-US" dirty="0" smtClean="0"/>
              <a:t>their silver nor their gold shall be able to deliver them in the day of the LORD'S wrath; but the whole land shall be devoured by the fire of his jealousy: for he shall make even a speedy riddance of all them that dwell in the land.</a:t>
            </a:r>
          </a:p>
          <a:p>
            <a:r>
              <a:rPr lang="en-US" dirty="0" smtClean="0"/>
              <a:t>Zeph. 3:8-Therefore wait ye upon me, </a:t>
            </a:r>
            <a:r>
              <a:rPr lang="en-US" dirty="0" err="1" smtClean="0"/>
              <a:t>saith</a:t>
            </a:r>
            <a:r>
              <a:rPr lang="en-US" dirty="0" smtClean="0"/>
              <a:t> the LORD, until the day that I rise up to the prey: for my determination is to gather the nations, that I may assemble the kingdoms, to pour upon them mine indignation, even all my fierce anger: for all the earth shall be devoured with the fire of my jealousy.</a:t>
            </a:r>
            <a:endParaRPr lang="en-US" dirty="0"/>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65</a:t>
            </a:fld>
            <a:endParaRPr lang="en-US" altLang="en-US">
              <a:solidFill>
                <a:prstClr val="black"/>
              </a:solidFill>
            </a:endParaRPr>
          </a:p>
        </p:txBody>
      </p:sp>
    </p:spTree>
    <p:extLst>
      <p:ext uri="{BB962C8B-B14F-4D97-AF65-F5344CB8AC3E}">
        <p14:creationId xmlns:p14="http://schemas.microsoft.com/office/powerpoint/2010/main" val="3026655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Acts 1:9-12-And when he had spoken these things, while they beheld, he was taken up; and a cloud received him out of their sight.</a:t>
            </a:r>
          </a:p>
          <a:p>
            <a:r>
              <a:rPr lang="en-US" dirty="0" smtClean="0"/>
              <a:t>10And while they looked </a:t>
            </a:r>
            <a:r>
              <a:rPr lang="en-US" dirty="0" err="1" smtClean="0"/>
              <a:t>stedfastly</a:t>
            </a:r>
            <a:r>
              <a:rPr lang="en-US" dirty="0" smtClean="0"/>
              <a:t> toward heaven as he went up, behold, two men stood by them in white apparel;</a:t>
            </a:r>
          </a:p>
          <a:p>
            <a:r>
              <a:rPr lang="en-US" dirty="0" smtClean="0"/>
              <a:t>11Which also said, Ye men of Galilee, why stand ye gazing up into heaven? this same Jesus, which is taken up from you into heaven, shall so come in like manner as ye have seen him go into heaven.</a:t>
            </a:r>
          </a:p>
          <a:p>
            <a:r>
              <a:rPr lang="en-US" dirty="0" smtClean="0"/>
              <a:t>12Then returned they unto Jerusalem from the mount called Olivet, which is from Jerusalem a </a:t>
            </a:r>
            <a:r>
              <a:rPr lang="en-US" dirty="0" err="1" smtClean="0"/>
              <a:t>sabbath</a:t>
            </a:r>
            <a:r>
              <a:rPr lang="en-US" dirty="0" smtClean="0"/>
              <a:t> day's </a:t>
            </a:r>
            <a:r>
              <a:rPr lang="en-US" dirty="0" err="1" smtClean="0"/>
              <a:t>journey.Zech</a:t>
            </a:r>
            <a:r>
              <a:rPr lang="en-US" dirty="0" smtClean="0"/>
              <a:t>. 14:8-And it shall be in that day, that living waters shall go out from Jerusalem; half of them toward the former sea, and half of them toward the hinder sea: in summer and in winter shall it be.</a:t>
            </a:r>
            <a:endParaRPr lang="en-US" dirty="0"/>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66</a:t>
            </a:fld>
            <a:endParaRPr lang="en-US" altLang="en-US">
              <a:solidFill>
                <a:prstClr val="black"/>
              </a:solidFill>
            </a:endParaRPr>
          </a:p>
        </p:txBody>
      </p:sp>
    </p:spTree>
    <p:extLst>
      <p:ext uri="{BB962C8B-B14F-4D97-AF65-F5344CB8AC3E}">
        <p14:creationId xmlns:p14="http://schemas.microsoft.com/office/powerpoint/2010/main" val="1425501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 19:6-And I heard as it were the voice of a great multitude, and as the voice of many waters, and as the voice of mighty </a:t>
            </a:r>
            <a:r>
              <a:rPr lang="en-US" dirty="0" err="1" smtClean="0"/>
              <a:t>thunderings</a:t>
            </a:r>
            <a:r>
              <a:rPr lang="en-US" dirty="0" smtClean="0"/>
              <a:t>, saying, Alleluia: for the Lord God omnipotent </a:t>
            </a:r>
            <a:r>
              <a:rPr lang="en-US" dirty="0" err="1" smtClean="0"/>
              <a:t>reigneth</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4</a:t>
            </a:fld>
            <a:endParaRPr lang="en-US" altLang="en-US" dirty="0">
              <a:solidFill>
                <a:prstClr val="black"/>
              </a:solidFill>
            </a:endParaRPr>
          </a:p>
        </p:txBody>
      </p:sp>
    </p:spTree>
    <p:extLst>
      <p:ext uri="{BB962C8B-B14F-4D97-AF65-F5344CB8AC3E}">
        <p14:creationId xmlns:p14="http://schemas.microsoft.com/office/powerpoint/2010/main" val="1344447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 19:6-And I heard as it were the voice of a great multitude, and as the voice of many waters, and as the voice of mighty </a:t>
            </a:r>
            <a:r>
              <a:rPr lang="en-US" dirty="0" err="1" smtClean="0"/>
              <a:t>thunderings</a:t>
            </a:r>
            <a:r>
              <a:rPr lang="en-US" dirty="0" smtClean="0"/>
              <a:t>, saying, Alleluia: for the Lord God omnipotent </a:t>
            </a:r>
            <a:r>
              <a:rPr lang="en-US" dirty="0" err="1" smtClean="0"/>
              <a:t>reigneth</a:t>
            </a:r>
            <a:r>
              <a:rPr lang="en-US" smtClean="0"/>
              <a:t>.</a:t>
            </a:r>
            <a:endParaRPr lang="en-US" dirty="0"/>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5</a:t>
            </a:fld>
            <a:endParaRPr lang="en-US" altLang="en-US" dirty="0">
              <a:solidFill>
                <a:prstClr val="black"/>
              </a:solidFill>
            </a:endParaRPr>
          </a:p>
        </p:txBody>
      </p:sp>
    </p:spTree>
    <p:extLst>
      <p:ext uri="{BB962C8B-B14F-4D97-AF65-F5344CB8AC3E}">
        <p14:creationId xmlns:p14="http://schemas.microsoft.com/office/powerpoint/2010/main" val="1344447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 19:6-And I heard as it were the voice of a great multitude, and as the voice of many waters, and as the voice of mighty </a:t>
            </a:r>
            <a:r>
              <a:rPr lang="en-US" dirty="0" err="1" smtClean="0"/>
              <a:t>thunderings</a:t>
            </a:r>
            <a:r>
              <a:rPr lang="en-US" dirty="0" smtClean="0"/>
              <a:t>, saying, Alleluia: for the Lord God omnipotent </a:t>
            </a:r>
            <a:r>
              <a:rPr lang="en-US" dirty="0" err="1" smtClean="0"/>
              <a:t>reigneth</a:t>
            </a:r>
            <a:r>
              <a:rPr lang="en-US" smtClean="0"/>
              <a:t>.</a:t>
            </a:r>
            <a:endParaRPr lang="en-US" dirty="0"/>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6</a:t>
            </a:fld>
            <a:endParaRPr lang="en-US" altLang="en-US" dirty="0">
              <a:solidFill>
                <a:prstClr val="black"/>
              </a:solidFill>
            </a:endParaRPr>
          </a:p>
        </p:txBody>
      </p:sp>
    </p:spTree>
    <p:extLst>
      <p:ext uri="{BB962C8B-B14F-4D97-AF65-F5344CB8AC3E}">
        <p14:creationId xmlns:p14="http://schemas.microsoft.com/office/powerpoint/2010/main" val="1344447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8</a:t>
            </a:fld>
            <a:endParaRPr lang="en-US" altLang="en-US" dirty="0">
              <a:solidFill>
                <a:prstClr val="black"/>
              </a:solidFill>
            </a:endParaRPr>
          </a:p>
        </p:txBody>
      </p:sp>
    </p:spTree>
    <p:extLst>
      <p:ext uri="{BB962C8B-B14F-4D97-AF65-F5344CB8AC3E}">
        <p14:creationId xmlns:p14="http://schemas.microsoft.com/office/powerpoint/2010/main" val="2666173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Genesis has possible answer—24 patriarchs listed in the line of the promised seed (Adam thru Pharez).   Adam, Seth, </a:t>
            </a:r>
            <a:r>
              <a:rPr lang="en-US" dirty="0" err="1" smtClean="0"/>
              <a:t>Enos</a:t>
            </a:r>
            <a:r>
              <a:rPr lang="en-US" dirty="0" smtClean="0"/>
              <a:t>, </a:t>
            </a:r>
            <a:r>
              <a:rPr lang="en-US" dirty="0" err="1" smtClean="0"/>
              <a:t>Cainan</a:t>
            </a:r>
            <a:r>
              <a:rPr lang="en-US" dirty="0" smtClean="0"/>
              <a:t>, </a:t>
            </a:r>
            <a:r>
              <a:rPr lang="en-US" dirty="0" err="1" smtClean="0"/>
              <a:t>Mahalaleel</a:t>
            </a:r>
            <a:r>
              <a:rPr lang="en-US" dirty="0" smtClean="0"/>
              <a:t>, Jared, Enoch, </a:t>
            </a:r>
            <a:r>
              <a:rPr lang="en-US" dirty="0" err="1" smtClean="0"/>
              <a:t>Methusaleh</a:t>
            </a:r>
            <a:r>
              <a:rPr lang="en-US" dirty="0" smtClean="0"/>
              <a:t>, </a:t>
            </a:r>
            <a:r>
              <a:rPr lang="en-US" dirty="0" err="1" smtClean="0"/>
              <a:t>Lamech</a:t>
            </a:r>
            <a:r>
              <a:rPr lang="en-US" dirty="0" smtClean="0"/>
              <a:t>, Noah, Shem, </a:t>
            </a:r>
            <a:r>
              <a:rPr lang="en-US" dirty="0" err="1" smtClean="0"/>
              <a:t>Arphaxad</a:t>
            </a:r>
            <a:r>
              <a:rPr lang="en-US" dirty="0" smtClean="0"/>
              <a:t>, Salah, Eber, Peleg, </a:t>
            </a:r>
            <a:r>
              <a:rPr lang="en-US" dirty="0" err="1" smtClean="0"/>
              <a:t>Reu</a:t>
            </a:r>
            <a:r>
              <a:rPr lang="en-US" dirty="0" smtClean="0"/>
              <a:t>, </a:t>
            </a:r>
            <a:r>
              <a:rPr lang="en-US" dirty="0" err="1" smtClean="0"/>
              <a:t>Serug</a:t>
            </a:r>
            <a:r>
              <a:rPr lang="en-US" dirty="0" smtClean="0"/>
              <a:t>, </a:t>
            </a:r>
            <a:r>
              <a:rPr lang="en-US" dirty="0" err="1" smtClean="0"/>
              <a:t>Nahor</a:t>
            </a:r>
            <a:r>
              <a:rPr lang="en-US" dirty="0" smtClean="0"/>
              <a:t>, </a:t>
            </a:r>
            <a:r>
              <a:rPr lang="en-US" dirty="0" err="1" smtClean="0"/>
              <a:t>Terah</a:t>
            </a:r>
            <a:r>
              <a:rPr lang="en-US" dirty="0" smtClean="0"/>
              <a:t>, Abraham, Isaac, Jacob, Judah, Pharez.</a:t>
            </a:r>
          </a:p>
          <a:p>
            <a:pPr marL="0" indent="0">
              <a:buNone/>
            </a:pPr>
            <a:r>
              <a:rPr lang="en-US" dirty="0" smtClean="0"/>
              <a:t>Another Possibility Great Men of the OT Bible:</a:t>
            </a:r>
          </a:p>
          <a:p>
            <a:pPr marL="228600" indent="-228600">
              <a:buAutoNum type="arabicParenR"/>
            </a:pPr>
            <a:r>
              <a:rPr lang="pt-BR" dirty="0" smtClean="0"/>
              <a:t>Adam; 2) Seth; </a:t>
            </a:r>
            <a:r>
              <a:rPr lang="en-US" dirty="0" smtClean="0"/>
              <a:t>3) Enoch; 4) Methuselah; 5) Noah; 6) Shem;</a:t>
            </a:r>
            <a:r>
              <a:rPr lang="en-US" baseline="0" dirty="0" smtClean="0"/>
              <a:t> 7) Job; 8) Abraham; 9) Isaac; 10) Jacob; 11) Joseph; 12) Moses;</a:t>
            </a:r>
          </a:p>
          <a:p>
            <a:pPr marL="0" indent="0">
              <a:buNone/>
            </a:pPr>
            <a:r>
              <a:rPr lang="en-US" baseline="0" dirty="0" smtClean="0"/>
              <a:t>13) Joshua; 14) Gideon; 15) Elijah; 16) Elisha; 17) Nehemiah; 18) David; 19) Solomon; 20) Isaiah; 21) Jeremiah; 22) Ezekiel; 23) Daniel; 24) Jonah</a:t>
            </a:r>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11</a:t>
            </a:fld>
            <a:endParaRPr lang="en-US" altLang="en-US" dirty="0">
              <a:solidFill>
                <a:prstClr val="black"/>
              </a:solidFill>
            </a:endParaRPr>
          </a:p>
        </p:txBody>
      </p:sp>
    </p:spTree>
    <p:extLst>
      <p:ext uri="{BB962C8B-B14F-4D97-AF65-F5344CB8AC3E}">
        <p14:creationId xmlns:p14="http://schemas.microsoft.com/office/powerpoint/2010/main" val="3193562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Zec</a:t>
            </a:r>
            <a:r>
              <a:rPr lang="en-US" dirty="0" smtClean="0"/>
              <a:t>. 9:9-Rejoice greatly, O daughter of Zion; shout, O daughter of Jerusalem: behold, thy King cometh unto thee: he is just, and having salvation; lowly, and riding upon an ass, and upon a colt the foal of an ass.</a:t>
            </a:r>
          </a:p>
          <a:p>
            <a:r>
              <a:rPr lang="en-US" dirty="0" smtClean="0"/>
              <a:t>Mat. 16:18-And I say also unto thee, That thou art Peter, and upon this rock I will build my church; and the gates of hell shall not prevail against it.</a:t>
            </a:r>
            <a:endParaRPr lang="en-US" dirty="0"/>
          </a:p>
        </p:txBody>
      </p:sp>
      <p:sp>
        <p:nvSpPr>
          <p:cNvPr id="4" name="Slide Number Placeholder 3"/>
          <p:cNvSpPr>
            <a:spLocks noGrp="1"/>
          </p:cNvSpPr>
          <p:nvPr>
            <p:ph type="sldNum" sz="quarter" idx="10"/>
          </p:nvPr>
        </p:nvSpPr>
        <p:spPr/>
        <p:txBody>
          <a:bodyPr/>
          <a:lstStyle/>
          <a:p>
            <a:pPr>
              <a:defRPr/>
            </a:pPr>
            <a:fld id="{B758961D-4110-4E8D-BC0F-222A676646C9}" type="slidenum">
              <a:rPr lang="en-US" altLang="en-US" smtClean="0">
                <a:solidFill>
                  <a:prstClr val="black"/>
                </a:solidFill>
              </a:rPr>
              <a:pPr>
                <a:defRPr/>
              </a:pPr>
              <a:t>16</a:t>
            </a:fld>
            <a:endParaRPr lang="en-US" altLang="en-US" dirty="0">
              <a:solidFill>
                <a:prstClr val="black"/>
              </a:solidFill>
            </a:endParaRPr>
          </a:p>
        </p:txBody>
      </p:sp>
    </p:spTree>
    <p:extLst>
      <p:ext uri="{BB962C8B-B14F-4D97-AF65-F5344CB8AC3E}">
        <p14:creationId xmlns:p14="http://schemas.microsoft.com/office/powerpoint/2010/main" val="4208618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5/2/2022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429003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5/2/2022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1404781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5/2/2022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2857631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5/2/2022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056742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5/2/2022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2949503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5/2/2022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35009250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5/2/2022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2673850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5/2/2022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220158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5/2/2022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835781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5/2/2022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438339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5/2/2022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380165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5/2/2022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40663299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5/2/2022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099511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5/2/2022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2318307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5/2/2022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2642149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55A9B0C-345C-46D9-AE74-79638265F95E}" type="datetimeFigureOut">
              <a:rPr lang="en-US" altLang="en-US"/>
              <a:pPr>
                <a:defRPr/>
              </a:pPr>
              <a:t>5/2/2022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6036C3-5CB3-4830-AEC9-9A6F529A2D16}" type="slidenum">
              <a:rPr lang="en-US" altLang="en-US"/>
              <a:pPr>
                <a:defRPr/>
              </a:pPr>
              <a:t>‹#›</a:t>
            </a:fld>
            <a:endParaRPr lang="en-US" altLang="en-US" dirty="0"/>
          </a:p>
        </p:txBody>
      </p:sp>
    </p:spTree>
    <p:extLst>
      <p:ext uri="{BB962C8B-B14F-4D97-AF65-F5344CB8AC3E}">
        <p14:creationId xmlns:p14="http://schemas.microsoft.com/office/powerpoint/2010/main" val="3975992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799CD7D-5B0A-427B-B8BA-8ED685A139B4}" type="datetimeFigureOut">
              <a:rPr lang="en-US" altLang="en-US"/>
              <a:pPr>
                <a:defRPr/>
              </a:pPr>
              <a:t>5/2/2022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127F827-EB08-4A66-B2D2-76CB777AE1DD}" type="slidenum">
              <a:rPr lang="en-US" altLang="en-US"/>
              <a:pPr>
                <a:defRPr/>
              </a:pPr>
              <a:t>‹#›</a:t>
            </a:fld>
            <a:endParaRPr lang="en-US" altLang="en-US" dirty="0"/>
          </a:p>
        </p:txBody>
      </p:sp>
    </p:spTree>
    <p:extLst>
      <p:ext uri="{BB962C8B-B14F-4D97-AF65-F5344CB8AC3E}">
        <p14:creationId xmlns:p14="http://schemas.microsoft.com/office/powerpoint/2010/main" val="616776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5/2/2022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8190323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5/2/2022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459787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5/2/2022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941831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5/2/2022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15394240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5/2/2022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3313901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0A0BF0-7A0D-4763-A939-F67E82EBAF31}" type="datetimeFigureOut">
              <a:rPr lang="en-US" altLang="en-US"/>
              <a:pPr>
                <a:defRPr/>
              </a:pPr>
              <a:t>5/2/2022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19B7084-C8A2-4669-A30A-4824CCFD97D9}" type="slidenum">
              <a:rPr lang="en-US" altLang="en-US"/>
              <a:pPr>
                <a:defRPr/>
              </a:pPr>
              <a:t>‹#›</a:t>
            </a:fld>
            <a:endParaRPr lang="en-US" altLang="en-US" dirty="0"/>
          </a:p>
        </p:txBody>
      </p:sp>
    </p:spTree>
    <p:extLst>
      <p:ext uri="{BB962C8B-B14F-4D97-AF65-F5344CB8AC3E}">
        <p14:creationId xmlns:p14="http://schemas.microsoft.com/office/powerpoint/2010/main" val="22019666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5/2/2022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3673019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5/2/2022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9194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92FEDE-6BCA-4539-BA62-7C83BBA2CBB1}" type="datetimeFigureOut">
              <a:rPr lang="en-US" altLang="en-US"/>
              <a:pPr>
                <a:defRPr/>
              </a:pPr>
              <a:t>5/2/2022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53A422-C2F2-40F3-B7AA-7C50510E517C}" type="slidenum">
              <a:rPr lang="en-US" altLang="en-US"/>
              <a:pPr>
                <a:defRPr/>
              </a:pPr>
              <a:t>‹#›</a:t>
            </a:fld>
            <a:endParaRPr lang="en-US" altLang="en-US" dirty="0"/>
          </a:p>
        </p:txBody>
      </p:sp>
    </p:spTree>
    <p:extLst>
      <p:ext uri="{BB962C8B-B14F-4D97-AF65-F5344CB8AC3E}">
        <p14:creationId xmlns:p14="http://schemas.microsoft.com/office/powerpoint/2010/main" val="858186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4B768D-68CD-40AA-9FA6-35198A14CA58}" type="datetimeFigureOut">
              <a:rPr lang="en-US" altLang="en-US"/>
              <a:pPr>
                <a:defRPr/>
              </a:pPr>
              <a:t>5/2/2022</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67DBDF-B5BA-4113-843D-A862A1164413}" type="slidenum">
              <a:rPr lang="en-US" altLang="en-US"/>
              <a:pPr>
                <a:defRPr/>
              </a:pPr>
              <a:t>‹#›</a:t>
            </a:fld>
            <a:endParaRPr lang="en-US" altLang="en-US" dirty="0"/>
          </a:p>
        </p:txBody>
      </p:sp>
    </p:spTree>
    <p:extLst>
      <p:ext uri="{BB962C8B-B14F-4D97-AF65-F5344CB8AC3E}">
        <p14:creationId xmlns:p14="http://schemas.microsoft.com/office/powerpoint/2010/main" val="40244026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ea typeface="MS PGothic" pitchFamily="34" charset="-128"/>
              </a:defRPr>
            </a:lvl1pPr>
          </a:lstStyle>
          <a:p>
            <a:pPr>
              <a:defRPr/>
            </a:pPr>
            <a:fld id="{E717CCD9-DB90-4BC1-8BA1-113310B95B67}" type="datetimeFigureOut">
              <a:rPr lang="en-US"/>
              <a:pPr>
                <a:defRPr/>
              </a:pPr>
              <a:t>5/2/2022</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ea typeface="MS PGothic" pitchFamily="34" charset="-128"/>
              </a:defRPr>
            </a:lvl1pPr>
          </a:lstStyle>
          <a:p>
            <a:pPr>
              <a:defRPr/>
            </a:pPr>
            <a:endParaRPr lang="en-US" dirty="0"/>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ea typeface="MS PGothic" pitchFamily="34" charset="-128"/>
              </a:defRPr>
            </a:lvl1pPr>
          </a:lstStyle>
          <a:p>
            <a:pPr>
              <a:defRPr/>
            </a:pPr>
            <a:fld id="{A85D5BEA-55DB-4999-992A-6B5380B2FBBF}" type="slidenum">
              <a:rPr lang="en-US"/>
              <a:pPr>
                <a:defRPr/>
              </a:pPr>
              <a:t>‹#›</a:t>
            </a:fld>
            <a:endParaRPr lang="en-US" dirty="0"/>
          </a:p>
        </p:txBody>
      </p:sp>
    </p:spTree>
    <p:extLst>
      <p:ext uri="{BB962C8B-B14F-4D97-AF65-F5344CB8AC3E}">
        <p14:creationId xmlns:p14="http://schemas.microsoft.com/office/powerpoint/2010/main" val="18010458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C1FFB31-B8EC-4690-8BD0-A0C6871DD7BB}" type="datetime1">
              <a:rPr lang="en-US"/>
              <a:pPr>
                <a:defRPr/>
              </a:pPr>
              <a:t>5/2/2022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86FE3439-829A-486F-B13B-6FCE70AABDD3}" type="slidenum">
              <a:rPr lang="en-US"/>
              <a:pPr>
                <a:defRPr/>
              </a:pPr>
              <a:t>‹#›</a:t>
            </a:fld>
            <a:endParaRPr lang="en-US" dirty="0"/>
          </a:p>
        </p:txBody>
      </p:sp>
    </p:spTree>
    <p:extLst>
      <p:ext uri="{BB962C8B-B14F-4D97-AF65-F5344CB8AC3E}">
        <p14:creationId xmlns:p14="http://schemas.microsoft.com/office/powerpoint/2010/main" val="1798691348"/>
      </p:ext>
    </p:extLst>
  </p:cSld>
  <p:clrMapOvr>
    <a:masterClrMapping/>
  </p:clrMapOvr>
  <p:transition spd="slow">
    <p:check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C8EF4C-FDBC-4FF9-83D1-B1B3868B9C2F}" type="datetime1">
              <a:rPr lang="en-US"/>
              <a:pPr>
                <a:defRPr/>
              </a:pPr>
              <a:t>5/2/2022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4CE47B0B-C2E1-43F7-9474-75B5087A11A8}" type="slidenum">
              <a:rPr lang="en-US"/>
              <a:pPr>
                <a:defRPr/>
              </a:pPr>
              <a:t>‹#›</a:t>
            </a:fld>
            <a:endParaRPr lang="en-US" dirty="0"/>
          </a:p>
        </p:txBody>
      </p:sp>
    </p:spTree>
    <p:extLst>
      <p:ext uri="{BB962C8B-B14F-4D97-AF65-F5344CB8AC3E}">
        <p14:creationId xmlns:p14="http://schemas.microsoft.com/office/powerpoint/2010/main" val="2852977936"/>
      </p:ext>
    </p:extLst>
  </p:cSld>
  <p:clrMapOvr>
    <a:masterClrMapping/>
  </p:clrMapOvr>
  <p:transition spd="slow">
    <p:check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88614FA-625A-41D9-90B3-94E906754D59}" type="datetime1">
              <a:rPr lang="en-US"/>
              <a:pPr>
                <a:defRPr/>
              </a:pPr>
              <a:t>5/2/2022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AB457B5E-C4BA-4105-97B5-317B21762334}" type="slidenum">
              <a:rPr lang="en-US"/>
              <a:pPr>
                <a:defRPr/>
              </a:pPr>
              <a:t>‹#›</a:t>
            </a:fld>
            <a:endParaRPr lang="en-US" dirty="0"/>
          </a:p>
        </p:txBody>
      </p:sp>
    </p:spTree>
    <p:extLst>
      <p:ext uri="{BB962C8B-B14F-4D97-AF65-F5344CB8AC3E}">
        <p14:creationId xmlns:p14="http://schemas.microsoft.com/office/powerpoint/2010/main" val="2836102069"/>
      </p:ext>
    </p:extLst>
  </p:cSld>
  <p:clrMapOvr>
    <a:masterClrMapping/>
  </p:clrMapOvr>
  <p:transition spd="slow">
    <p:check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57857B9-8166-4F4D-BB56-10F0154E85A3}" type="datetime1">
              <a:rPr lang="en-US"/>
              <a:pPr>
                <a:defRPr/>
              </a:pPr>
              <a:t>5/2/2022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7" name="Slide Number Placeholder 5"/>
          <p:cNvSpPr>
            <a:spLocks noGrp="1"/>
          </p:cNvSpPr>
          <p:nvPr>
            <p:ph type="sldNum" sz="quarter" idx="12"/>
          </p:nvPr>
        </p:nvSpPr>
        <p:spPr/>
        <p:txBody>
          <a:bodyPr/>
          <a:lstStyle>
            <a:lvl1pPr>
              <a:defRPr/>
            </a:lvl1pPr>
          </a:lstStyle>
          <a:p>
            <a:pPr>
              <a:defRPr/>
            </a:pPr>
            <a:fld id="{1D1698C2-049A-467E-9E98-57A966D1F527}" type="slidenum">
              <a:rPr lang="en-US"/>
              <a:pPr>
                <a:defRPr/>
              </a:pPr>
              <a:t>‹#›</a:t>
            </a:fld>
            <a:endParaRPr lang="en-US" dirty="0"/>
          </a:p>
        </p:txBody>
      </p:sp>
    </p:spTree>
    <p:extLst>
      <p:ext uri="{BB962C8B-B14F-4D97-AF65-F5344CB8AC3E}">
        <p14:creationId xmlns:p14="http://schemas.microsoft.com/office/powerpoint/2010/main" val="2480763144"/>
      </p:ext>
    </p:extLst>
  </p:cSld>
  <p:clrMapOvr>
    <a:masterClrMapping/>
  </p:clrMapOvr>
  <p:transition spd="slow">
    <p:check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6005545-70C4-41DA-9007-FFB4764DA0BD}" type="datetime1">
              <a:rPr lang="en-US"/>
              <a:pPr>
                <a:defRPr/>
              </a:pPr>
              <a:t>5/2/2022</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9" name="Slide Number Placeholder 5"/>
          <p:cNvSpPr>
            <a:spLocks noGrp="1"/>
          </p:cNvSpPr>
          <p:nvPr>
            <p:ph type="sldNum" sz="quarter" idx="12"/>
          </p:nvPr>
        </p:nvSpPr>
        <p:spPr/>
        <p:txBody>
          <a:bodyPr/>
          <a:lstStyle>
            <a:lvl1pPr>
              <a:defRPr/>
            </a:lvl1pPr>
          </a:lstStyle>
          <a:p>
            <a:pPr>
              <a:defRPr/>
            </a:pPr>
            <a:fld id="{A8F9ABE9-CF44-46CE-A99B-4BD2973D0B02}" type="slidenum">
              <a:rPr lang="en-US"/>
              <a:pPr>
                <a:defRPr/>
              </a:pPr>
              <a:t>‹#›</a:t>
            </a:fld>
            <a:endParaRPr lang="en-US" dirty="0"/>
          </a:p>
        </p:txBody>
      </p:sp>
    </p:spTree>
    <p:extLst>
      <p:ext uri="{BB962C8B-B14F-4D97-AF65-F5344CB8AC3E}">
        <p14:creationId xmlns:p14="http://schemas.microsoft.com/office/powerpoint/2010/main" val="2037364597"/>
      </p:ext>
    </p:extLst>
  </p:cSld>
  <p:clrMapOvr>
    <a:masterClrMapping/>
  </p:clrMapOvr>
  <p:transition spd="slow">
    <p:check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4D02711-2F3D-487C-9B24-F7FBBB398B42}" type="datetimeFigureOut">
              <a:rPr lang="en-US" altLang="en-US"/>
              <a:pPr>
                <a:defRPr/>
              </a:pPr>
              <a:t>5/2/2022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605BCB5-C9F3-4D06-B1F6-11C4CEA19435}" type="slidenum">
              <a:rPr lang="en-US" altLang="en-US"/>
              <a:pPr>
                <a:defRPr/>
              </a:pPr>
              <a:t>‹#›</a:t>
            </a:fld>
            <a:endParaRPr lang="en-US" altLang="en-US" dirty="0"/>
          </a:p>
        </p:txBody>
      </p:sp>
    </p:spTree>
    <p:extLst>
      <p:ext uri="{BB962C8B-B14F-4D97-AF65-F5344CB8AC3E}">
        <p14:creationId xmlns:p14="http://schemas.microsoft.com/office/powerpoint/2010/main" val="39454590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841C9DB-03A8-4A02-8C06-64BF0AEB9655}" type="datetime1">
              <a:rPr lang="en-US"/>
              <a:pPr>
                <a:defRPr/>
              </a:pPr>
              <a:t>5/2/2022</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5" name="Slide Number Placeholder 5"/>
          <p:cNvSpPr>
            <a:spLocks noGrp="1"/>
          </p:cNvSpPr>
          <p:nvPr>
            <p:ph type="sldNum" sz="quarter" idx="12"/>
          </p:nvPr>
        </p:nvSpPr>
        <p:spPr/>
        <p:txBody>
          <a:bodyPr/>
          <a:lstStyle>
            <a:lvl1pPr>
              <a:defRPr/>
            </a:lvl1pPr>
          </a:lstStyle>
          <a:p>
            <a:pPr>
              <a:defRPr/>
            </a:pPr>
            <a:fld id="{C54AF381-1BE8-4967-8D91-02A86EBE559A}" type="slidenum">
              <a:rPr lang="en-US"/>
              <a:pPr>
                <a:defRPr/>
              </a:pPr>
              <a:t>‹#›</a:t>
            </a:fld>
            <a:endParaRPr lang="en-US" dirty="0"/>
          </a:p>
        </p:txBody>
      </p:sp>
    </p:spTree>
    <p:extLst>
      <p:ext uri="{BB962C8B-B14F-4D97-AF65-F5344CB8AC3E}">
        <p14:creationId xmlns:p14="http://schemas.microsoft.com/office/powerpoint/2010/main" val="2169244340"/>
      </p:ext>
    </p:extLst>
  </p:cSld>
  <p:clrMapOvr>
    <a:masterClrMapping/>
  </p:clrMapOvr>
  <p:transition spd="slow">
    <p:check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DCE7198-5E64-49A1-8894-2445BE8C09C9}" type="datetime1">
              <a:rPr lang="en-US"/>
              <a:pPr>
                <a:defRPr/>
              </a:pPr>
              <a:t>5/2/2022</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4" name="Slide Number Placeholder 5"/>
          <p:cNvSpPr>
            <a:spLocks noGrp="1"/>
          </p:cNvSpPr>
          <p:nvPr>
            <p:ph type="sldNum" sz="quarter" idx="12"/>
          </p:nvPr>
        </p:nvSpPr>
        <p:spPr/>
        <p:txBody>
          <a:bodyPr/>
          <a:lstStyle>
            <a:lvl1pPr>
              <a:defRPr/>
            </a:lvl1pPr>
          </a:lstStyle>
          <a:p>
            <a:pPr>
              <a:defRPr/>
            </a:pPr>
            <a:fld id="{ED7A5CFD-82BB-464F-9198-AA6F7D4CC836}" type="slidenum">
              <a:rPr lang="en-US"/>
              <a:pPr>
                <a:defRPr/>
              </a:pPr>
              <a:t>‹#›</a:t>
            </a:fld>
            <a:endParaRPr lang="en-US" dirty="0"/>
          </a:p>
        </p:txBody>
      </p:sp>
    </p:spTree>
    <p:extLst>
      <p:ext uri="{BB962C8B-B14F-4D97-AF65-F5344CB8AC3E}">
        <p14:creationId xmlns:p14="http://schemas.microsoft.com/office/powerpoint/2010/main" val="3877738166"/>
      </p:ext>
    </p:extLst>
  </p:cSld>
  <p:clrMapOvr>
    <a:masterClrMapping/>
  </p:clrMapOvr>
  <p:transition spd="slow">
    <p:check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D188CD-BE0B-491C-BB8B-DEC243FFD18C}" type="datetime1">
              <a:rPr lang="en-US"/>
              <a:pPr>
                <a:defRPr/>
              </a:pPr>
              <a:t>5/2/2022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7" name="Slide Number Placeholder 5"/>
          <p:cNvSpPr>
            <a:spLocks noGrp="1"/>
          </p:cNvSpPr>
          <p:nvPr>
            <p:ph type="sldNum" sz="quarter" idx="12"/>
          </p:nvPr>
        </p:nvSpPr>
        <p:spPr/>
        <p:txBody>
          <a:bodyPr/>
          <a:lstStyle>
            <a:lvl1pPr>
              <a:defRPr/>
            </a:lvl1pPr>
          </a:lstStyle>
          <a:p>
            <a:pPr>
              <a:defRPr/>
            </a:pPr>
            <a:fld id="{795B9206-BF61-449E-9E7C-1E11EC93BC3F}" type="slidenum">
              <a:rPr lang="en-US"/>
              <a:pPr>
                <a:defRPr/>
              </a:pPr>
              <a:t>‹#›</a:t>
            </a:fld>
            <a:endParaRPr lang="en-US" dirty="0"/>
          </a:p>
        </p:txBody>
      </p:sp>
    </p:spTree>
    <p:extLst>
      <p:ext uri="{BB962C8B-B14F-4D97-AF65-F5344CB8AC3E}">
        <p14:creationId xmlns:p14="http://schemas.microsoft.com/office/powerpoint/2010/main" val="574776684"/>
      </p:ext>
    </p:extLst>
  </p:cSld>
  <p:clrMapOvr>
    <a:masterClrMapping/>
  </p:clrMapOvr>
  <p:transition spd="slow">
    <p:check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302C489-463C-4B68-B8D1-8908ABC007C9}" type="datetime1">
              <a:rPr lang="en-US"/>
              <a:pPr>
                <a:defRPr/>
              </a:pPr>
              <a:t>5/2/2022</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7" name="Slide Number Placeholder 5"/>
          <p:cNvSpPr>
            <a:spLocks noGrp="1"/>
          </p:cNvSpPr>
          <p:nvPr>
            <p:ph type="sldNum" sz="quarter" idx="12"/>
          </p:nvPr>
        </p:nvSpPr>
        <p:spPr/>
        <p:txBody>
          <a:bodyPr/>
          <a:lstStyle>
            <a:lvl1pPr>
              <a:defRPr/>
            </a:lvl1pPr>
          </a:lstStyle>
          <a:p>
            <a:pPr>
              <a:defRPr/>
            </a:pPr>
            <a:fld id="{213524F9-2ED8-4F8A-A425-8F08DE44EFCA}" type="slidenum">
              <a:rPr lang="en-US"/>
              <a:pPr>
                <a:defRPr/>
              </a:pPr>
              <a:t>‹#›</a:t>
            </a:fld>
            <a:endParaRPr lang="en-US" dirty="0"/>
          </a:p>
        </p:txBody>
      </p:sp>
    </p:spTree>
    <p:extLst>
      <p:ext uri="{BB962C8B-B14F-4D97-AF65-F5344CB8AC3E}">
        <p14:creationId xmlns:p14="http://schemas.microsoft.com/office/powerpoint/2010/main" val="18592742"/>
      </p:ext>
    </p:extLst>
  </p:cSld>
  <p:clrMapOvr>
    <a:masterClrMapping/>
  </p:clrMapOvr>
  <p:transition spd="slow">
    <p:check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2281F69-53C8-4C07-BCC1-249996E73389}" type="datetime1">
              <a:rPr lang="en-US"/>
              <a:pPr>
                <a:defRPr/>
              </a:pPr>
              <a:t>5/2/2022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FCFE8492-127B-4239-898E-9549371234C7}" type="slidenum">
              <a:rPr lang="en-US"/>
              <a:pPr>
                <a:defRPr/>
              </a:pPr>
              <a:t>‹#›</a:t>
            </a:fld>
            <a:endParaRPr lang="en-US" dirty="0"/>
          </a:p>
        </p:txBody>
      </p:sp>
    </p:spTree>
    <p:extLst>
      <p:ext uri="{BB962C8B-B14F-4D97-AF65-F5344CB8AC3E}">
        <p14:creationId xmlns:p14="http://schemas.microsoft.com/office/powerpoint/2010/main" val="1635966627"/>
      </p:ext>
    </p:extLst>
  </p:cSld>
  <p:clrMapOvr>
    <a:masterClrMapping/>
  </p:clrMapOvr>
  <p:transition spd="slow">
    <p:check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1FCA3BC-2BE7-4A3E-B8D1-DA49A88237AA}" type="datetime1">
              <a:rPr lang="en-US"/>
              <a:pPr>
                <a:defRPr/>
              </a:pPr>
              <a:t>5/2/2022</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solidFill>
                  <a:prstClr val="black">
                    <a:tint val="75000"/>
                  </a:prstClr>
                </a:solidFill>
              </a:rPr>
              <a:t>Revelation Lesson</a:t>
            </a:r>
          </a:p>
        </p:txBody>
      </p:sp>
      <p:sp>
        <p:nvSpPr>
          <p:cNvPr id="6" name="Slide Number Placeholder 5"/>
          <p:cNvSpPr>
            <a:spLocks noGrp="1"/>
          </p:cNvSpPr>
          <p:nvPr>
            <p:ph type="sldNum" sz="quarter" idx="12"/>
          </p:nvPr>
        </p:nvSpPr>
        <p:spPr/>
        <p:txBody>
          <a:bodyPr/>
          <a:lstStyle>
            <a:lvl1pPr>
              <a:defRPr/>
            </a:lvl1pPr>
          </a:lstStyle>
          <a:p>
            <a:pPr>
              <a:defRPr/>
            </a:pPr>
            <a:fld id="{848015DB-DC51-4000-8105-87A3CD5D265E}" type="slidenum">
              <a:rPr lang="en-US"/>
              <a:pPr>
                <a:defRPr/>
              </a:pPr>
              <a:t>‹#›</a:t>
            </a:fld>
            <a:endParaRPr lang="en-US" dirty="0"/>
          </a:p>
        </p:txBody>
      </p:sp>
    </p:spTree>
    <p:extLst>
      <p:ext uri="{BB962C8B-B14F-4D97-AF65-F5344CB8AC3E}">
        <p14:creationId xmlns:p14="http://schemas.microsoft.com/office/powerpoint/2010/main" val="1320601900"/>
      </p:ext>
    </p:extLst>
  </p:cSld>
  <p:clrMapOvr>
    <a:masterClrMapping/>
  </p:clrMapOvr>
  <p:transition spd="slow">
    <p:check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ADB434F-EA91-4EE5-9B01-C2AEE03BF1C5}" type="datetimeFigureOut">
              <a:rPr lang="en-US" altLang="en-US"/>
              <a:pPr>
                <a:defRPr/>
              </a:pPr>
              <a:t>5/2/2022</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972AE93-436B-46D6-9203-09146D401EB3}" type="slidenum">
              <a:rPr lang="en-US" altLang="en-US"/>
              <a:pPr>
                <a:defRPr/>
              </a:pPr>
              <a:t>‹#›</a:t>
            </a:fld>
            <a:endParaRPr lang="en-US" altLang="en-US" dirty="0"/>
          </a:p>
        </p:txBody>
      </p:sp>
    </p:spTree>
    <p:extLst>
      <p:ext uri="{BB962C8B-B14F-4D97-AF65-F5344CB8AC3E}">
        <p14:creationId xmlns:p14="http://schemas.microsoft.com/office/powerpoint/2010/main" val="3875657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1009044-8906-4342-9AB4-BD1C11B126F0}" type="datetimeFigureOut">
              <a:rPr lang="en-US" altLang="en-US"/>
              <a:pPr>
                <a:defRPr/>
              </a:pPr>
              <a:t>5/2/2022</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33C4CF5-CAD2-4C04-9EA9-CB6CD38282C7}" type="slidenum">
              <a:rPr lang="en-US" altLang="en-US"/>
              <a:pPr>
                <a:defRPr/>
              </a:pPr>
              <a:t>‹#›</a:t>
            </a:fld>
            <a:endParaRPr lang="en-US" altLang="en-US" dirty="0"/>
          </a:p>
        </p:txBody>
      </p:sp>
    </p:spTree>
    <p:extLst>
      <p:ext uri="{BB962C8B-B14F-4D97-AF65-F5344CB8AC3E}">
        <p14:creationId xmlns:p14="http://schemas.microsoft.com/office/powerpoint/2010/main" val="4102483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BED0A9B-7A4B-4D30-8D06-4C253ADE1139}" type="datetimeFigureOut">
              <a:rPr lang="en-US" altLang="en-US"/>
              <a:pPr>
                <a:defRPr/>
              </a:pPr>
              <a:t>5/2/2022</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7F397B4-C6C1-4286-9333-322D42982215}" type="slidenum">
              <a:rPr lang="en-US" altLang="en-US"/>
              <a:pPr>
                <a:defRPr/>
              </a:pPr>
              <a:t>‹#›</a:t>
            </a:fld>
            <a:endParaRPr lang="en-US" altLang="en-US" dirty="0"/>
          </a:p>
        </p:txBody>
      </p:sp>
    </p:spTree>
    <p:extLst>
      <p:ext uri="{BB962C8B-B14F-4D97-AF65-F5344CB8AC3E}">
        <p14:creationId xmlns:p14="http://schemas.microsoft.com/office/powerpoint/2010/main" val="468620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BC7829-3949-479A-BA14-0101075CC35A}" type="datetimeFigureOut">
              <a:rPr lang="en-US" altLang="en-US"/>
              <a:pPr>
                <a:defRPr/>
              </a:pPr>
              <a:t>5/2/2022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6905773-3229-480F-A16A-B00CBD8CA5A1}" type="slidenum">
              <a:rPr lang="en-US" altLang="en-US"/>
              <a:pPr>
                <a:defRPr/>
              </a:pPr>
              <a:t>‹#›</a:t>
            </a:fld>
            <a:endParaRPr lang="en-US" altLang="en-US" dirty="0"/>
          </a:p>
        </p:txBody>
      </p:sp>
    </p:spTree>
    <p:extLst>
      <p:ext uri="{BB962C8B-B14F-4D97-AF65-F5344CB8AC3E}">
        <p14:creationId xmlns:p14="http://schemas.microsoft.com/office/powerpoint/2010/main" val="90883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26269-D4AF-4F91-ADF6-20376CB9CB82}" type="datetimeFigureOut">
              <a:rPr lang="en-US" altLang="en-US"/>
              <a:pPr>
                <a:defRPr/>
              </a:pPr>
              <a:t>5/2/2022</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5EB887E-DD4C-459F-9067-660765E98C3B}" type="slidenum">
              <a:rPr lang="en-US" altLang="en-US"/>
              <a:pPr>
                <a:defRPr/>
              </a:pPr>
              <a:t>‹#›</a:t>
            </a:fld>
            <a:endParaRPr lang="en-US" altLang="en-US" dirty="0"/>
          </a:p>
        </p:txBody>
      </p:sp>
    </p:spTree>
    <p:extLst>
      <p:ext uri="{BB962C8B-B14F-4D97-AF65-F5344CB8AC3E}">
        <p14:creationId xmlns:p14="http://schemas.microsoft.com/office/powerpoint/2010/main" val="291042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5/2/2022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6782987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5/2/2022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320932151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053E6F90-2821-49AE-BAC2-8FD9F5D44C24}" type="datetimeFigureOut">
              <a:rPr lang="en-US" altLang="en-US">
                <a:ea typeface="MS PGothic" pitchFamily="34" charset="-128"/>
              </a:rPr>
              <a:pPr defTabSz="457200" fontAlgn="base">
                <a:spcBef>
                  <a:spcPct val="0"/>
                </a:spcBef>
                <a:spcAft>
                  <a:spcPct val="0"/>
                </a:spcAft>
                <a:defRPr/>
              </a:pPr>
              <a:t>5/2/2022</a:t>
            </a:fld>
            <a:endParaRPr lang="en-US" alt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76ECC0AB-BF9E-410B-B262-1CF461A19825}" type="slidenum">
              <a:rPr lang="en-US" altLang="en-US">
                <a:ea typeface="MS PGothic" pitchFamily="34" charset="-128"/>
              </a:rPr>
              <a:pPr defTabSz="457200" fontAlgn="base">
                <a:spcBef>
                  <a:spcPct val="0"/>
                </a:spcBef>
                <a:spcAft>
                  <a:spcPct val="0"/>
                </a:spcAft>
                <a:defRPr/>
              </a:pPr>
              <a:t>‹#›</a:t>
            </a:fld>
            <a:endParaRPr lang="en-US" altLang="en-US" dirty="0">
              <a:ea typeface="MS PGothic" pitchFamily="34" charset="-128"/>
            </a:endParaRPr>
          </a:p>
        </p:txBody>
      </p:sp>
    </p:spTree>
    <p:extLst>
      <p:ext uri="{BB962C8B-B14F-4D97-AF65-F5344CB8AC3E}">
        <p14:creationId xmlns:p14="http://schemas.microsoft.com/office/powerpoint/2010/main" val="16268071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35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defRPr>
            </a:lvl1pPr>
          </a:lstStyle>
          <a:p>
            <a:pPr defTabSz="457200">
              <a:defRPr/>
            </a:pPr>
            <a:fld id="{EAA0E57F-B24A-4F01-835D-741D95055874}" type="datetimeFigureOut">
              <a:rPr lang="en-US"/>
              <a:pPr defTabSz="457200">
                <a:defRPr/>
              </a:pPr>
              <a:t>5/2/2022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defRPr>
            </a:lvl1pPr>
          </a:lstStyle>
          <a:p>
            <a:pPr defTabSz="457200">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defRPr>
            </a:lvl1pPr>
          </a:lstStyle>
          <a:p>
            <a:pPr defTabSz="457200">
              <a:defRPr/>
            </a:pPr>
            <a:fld id="{695192C4-426C-4811-AE61-E5B97B89DAD6}" type="slidenum">
              <a:rPr lang="en-US"/>
              <a:pPr defTabSz="457200">
                <a:defRPr/>
              </a:pPr>
              <a:t>‹#›</a:t>
            </a:fld>
            <a:endParaRPr lang="en-US" dirty="0"/>
          </a:p>
        </p:txBody>
      </p:sp>
    </p:spTree>
    <p:extLst>
      <p:ext uri="{BB962C8B-B14F-4D97-AF65-F5344CB8AC3E}">
        <p14:creationId xmlns:p14="http://schemas.microsoft.com/office/powerpoint/2010/main" val="3918848035"/>
      </p:ext>
    </p:extLst>
  </p:cSld>
  <p:clrMap bg1="lt1" tx1="dk1" bg2="lt2" tx2="dk2" accent1="accent1" accent2="accent2" accent3="accent3" accent4="accent4" accent5="accent5" accent6="accent6" hlink="hlink" folHlink="folHlink"/>
  <p:sldLayoutIdLst>
    <p:sldLayoutId id="2147483697" r:id="rId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200" fontAlgn="base">
              <a:spcBef>
                <a:spcPct val="0"/>
              </a:spcBef>
              <a:spcAft>
                <a:spcPct val="0"/>
              </a:spcAft>
              <a:defRPr/>
            </a:pPr>
            <a:fld id="{B6526767-0AD1-4353-A9D2-901DEDD76D7B}" type="datetime1">
              <a:rPr lang="en-US">
                <a:ea typeface="MS PGothic" pitchFamily="34" charset="-128"/>
              </a:rPr>
              <a:pPr defTabSz="457200" fontAlgn="base">
                <a:spcBef>
                  <a:spcPct val="0"/>
                </a:spcBef>
                <a:spcAft>
                  <a:spcPct val="0"/>
                </a:spcAft>
                <a:defRPr/>
              </a:pPr>
              <a:t>5/2/2022</a:t>
            </a:fld>
            <a:endParaRPr lang="en-US" dirty="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r>
              <a:rPr lang="en-US" dirty="0">
                <a:solidFill>
                  <a:prstClr val="black">
                    <a:tint val="75000"/>
                  </a:prstClr>
                </a:solidFill>
              </a:rPr>
              <a:t>Revelation Lesson</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200" fontAlgn="base">
              <a:spcBef>
                <a:spcPct val="0"/>
              </a:spcBef>
              <a:spcAft>
                <a:spcPct val="0"/>
              </a:spcAft>
              <a:defRPr/>
            </a:pPr>
            <a:fld id="{5FB291F7-6F04-47C4-B28A-6A6DC1FAB851}" type="slidenum">
              <a:rPr lang="en-US">
                <a:ea typeface="MS PGothic" pitchFamily="34" charset="-128"/>
              </a:rPr>
              <a:pPr defTabSz="457200" fontAlgn="base">
                <a:spcBef>
                  <a:spcPct val="0"/>
                </a:spcBef>
                <a:spcAft>
                  <a:spcPct val="0"/>
                </a:spcAft>
                <a:defRPr/>
              </a:pPr>
              <a:t>‹#›</a:t>
            </a:fld>
            <a:endParaRPr lang="en-US" dirty="0">
              <a:ea typeface="MS PGothic" pitchFamily="34" charset="-128"/>
            </a:endParaRPr>
          </a:p>
        </p:txBody>
      </p:sp>
    </p:spTree>
    <p:extLst>
      <p:ext uri="{BB962C8B-B14F-4D97-AF65-F5344CB8AC3E}">
        <p14:creationId xmlns:p14="http://schemas.microsoft.com/office/powerpoint/2010/main" val="74360055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checker/>
  </p:transition>
  <p:hf hdr="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0292"/>
            <a:ext cx="9144000" cy="7248292"/>
          </a:xfrm>
          <a:prstGeom prst="rect">
            <a:avLst/>
          </a:prstGeom>
        </p:spPr>
      </p:pic>
    </p:spTree>
    <p:extLst>
      <p:ext uri="{BB962C8B-B14F-4D97-AF65-F5344CB8AC3E}">
        <p14:creationId xmlns:p14="http://schemas.microsoft.com/office/powerpoint/2010/main" val="24744314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57200" y="1858963"/>
            <a:ext cx="8458200" cy="1631216"/>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a:t>
            </a:r>
            <a:r>
              <a:rPr lang="en-US" sz="2000" b="1" i="1" dirty="0">
                <a:solidFill>
                  <a:prstClr val="white"/>
                </a:solidFill>
                <a:latin typeface="Verdana"/>
                <a:ea typeface="MS PGothic" pitchFamily="34" charset="-128"/>
                <a:cs typeface="Verdana"/>
              </a:rPr>
              <a:t>19:4. </a:t>
            </a:r>
            <a:r>
              <a:rPr lang="en-US" sz="2000" b="1" i="1" dirty="0">
                <a:solidFill>
                  <a:srgbClr val="FFFF00"/>
                </a:solidFill>
                <a:latin typeface="Verdana"/>
                <a:ea typeface="MS PGothic" pitchFamily="34" charset="-128"/>
                <a:cs typeface="Verdana"/>
              </a:rPr>
              <a:t>And the four and twenty elders and the four beasts fell down and worshipped God that sat on the throne, saying, Amen; Alleluia</a:t>
            </a:r>
            <a:r>
              <a:rPr lang="en-US" sz="2000" b="1" i="1" dirty="0">
                <a:solidFill>
                  <a:srgbClr val="FFFF00"/>
                </a:solidFill>
                <a:latin typeface="Verdana"/>
                <a:ea typeface="MS PGothic" pitchFamily="34" charset="-128"/>
                <a:cs typeface="Verdana"/>
              </a:rPr>
              <a:t>.</a:t>
            </a:r>
          </a:p>
          <a:p>
            <a:pPr defTabSz="457200">
              <a:defRPr/>
            </a:pPr>
            <a:endParaRPr lang="en-US" sz="2000" b="1" i="1" dirty="0">
              <a:solidFill>
                <a:srgbClr val="FFFF00"/>
              </a:solidFill>
              <a:latin typeface="Verdana"/>
              <a:ea typeface="MS PGothic" pitchFamily="34" charset="-128"/>
              <a:cs typeface="Arial"/>
            </a:endParaRPr>
          </a:p>
          <a:p>
            <a:pPr defTabSz="457200">
              <a:defRPr/>
            </a:pPr>
            <a:endParaRPr lang="en-US" sz="2000" b="1" i="1" dirty="0">
              <a:solidFill>
                <a:srgbClr val="FFFF00"/>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39015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5FD3272-2114-48C0-8460-AA89CD1C4FBF}" type="slidenum">
              <a:rPr lang="en-US" altLang="en-US" sz="1400" b="1" smtClean="0">
                <a:solidFill>
                  <a:srgbClr val="FFFFFF"/>
                </a:solidFill>
                <a:latin typeface="Verdana" pitchFamily="34" charset="0"/>
              </a:rPr>
              <a:pPr eaLnBrk="1" hangingPunct="1">
                <a:spcBef>
                  <a:spcPct val="0"/>
                </a:spcBef>
                <a:buFontTx/>
                <a:buNone/>
              </a:pPr>
              <a:t>10</a:t>
            </a:fld>
            <a:endParaRPr lang="en-US" altLang="en-US" sz="1400" b="1" smtClean="0">
              <a:solidFill>
                <a:srgbClr val="FFFFFF"/>
              </a:solidFill>
              <a:latin typeface="Verdana" pitchFamily="34" charset="0"/>
            </a:endParaRPr>
          </a:p>
        </p:txBody>
      </p:sp>
      <p:sp>
        <p:nvSpPr>
          <p:cNvPr id="39015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39015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A7C036F6-2B45-4BE1-9D55-5060676B19CC}"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20" name="TextBox 19"/>
          <p:cNvSpPr txBox="1"/>
          <p:nvPr/>
        </p:nvSpPr>
        <p:spPr>
          <a:xfrm>
            <a:off x="465139" y="2895724"/>
            <a:ext cx="5413147" cy="1938992"/>
          </a:xfrm>
          <a:prstGeom prst="rect">
            <a:avLst/>
          </a:prstGeom>
          <a:noFill/>
        </p:spPr>
        <p:txBody>
          <a:bodyPr wrap="square">
            <a:spAutoFit/>
          </a:bodyPr>
          <a:lstStyle/>
          <a:p>
            <a:pPr defTabSz="457200">
              <a:buClr>
                <a:srgbClr val="FFFF00"/>
              </a:buClr>
              <a:buFont typeface="Lucida Grande"/>
              <a:buChar char="➡"/>
              <a:defRPr/>
            </a:pPr>
            <a:r>
              <a:rPr lang="en-US" sz="2000" b="1" i="1" dirty="0">
                <a:solidFill>
                  <a:prstClr val="white"/>
                </a:solidFill>
                <a:latin typeface="Verdana"/>
                <a:ea typeface="MS PGothic" pitchFamily="34" charset="-128"/>
                <a:cs typeface="Verdana"/>
              </a:rPr>
              <a:t> The </a:t>
            </a:r>
            <a:r>
              <a:rPr lang="en-US" sz="2000" b="1" i="1" dirty="0">
                <a:solidFill>
                  <a:prstClr val="white"/>
                </a:solidFill>
                <a:latin typeface="Verdana"/>
                <a:ea typeface="MS PGothic" pitchFamily="34" charset="-128"/>
                <a:cs typeface="Verdana"/>
              </a:rPr>
              <a:t>elders occupy a position of prominence near the throne along with the four living creatures. </a:t>
            </a:r>
            <a:r>
              <a:rPr lang="en-US" sz="2000" b="1" i="1" dirty="0">
                <a:solidFill>
                  <a:prstClr val="white"/>
                </a:solidFill>
                <a:latin typeface="Verdana"/>
                <a:ea typeface="MS PGothic" pitchFamily="34" charset="-128"/>
                <a:cs typeface="Verdana"/>
              </a:rPr>
              <a:t>It appears that those </a:t>
            </a:r>
            <a:r>
              <a:rPr lang="en-US" sz="2000" b="1" i="1" dirty="0">
                <a:solidFill>
                  <a:prstClr val="white"/>
                </a:solidFill>
                <a:latin typeface="Verdana"/>
                <a:ea typeface="MS PGothic" pitchFamily="34" charset="-128"/>
                <a:cs typeface="Verdana"/>
              </a:rPr>
              <a:t>closest to God appear to occupy positions of special service, blessing, and favor.</a:t>
            </a: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Four Alleluias Of Heavenly Praise</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514350" y="4988444"/>
            <a:ext cx="8629650" cy="1015663"/>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a:t>
            </a:r>
            <a:r>
              <a:rPr lang="en-US" sz="2000" b="1" i="1" dirty="0">
                <a:solidFill>
                  <a:srgbClr val="FFFFFF"/>
                </a:solidFill>
                <a:latin typeface="Verdana"/>
                <a:ea typeface="MS PGothic" pitchFamily="34" charset="-128"/>
                <a:cs typeface="Verdana"/>
              </a:rPr>
              <a:t>term elders appears 67 </a:t>
            </a:r>
            <a:r>
              <a:rPr lang="en-US" sz="2000" b="1" i="1" dirty="0">
                <a:solidFill>
                  <a:srgbClr val="FFFFFF"/>
                </a:solidFill>
                <a:latin typeface="Verdana"/>
                <a:ea typeface="MS PGothic" pitchFamily="34" charset="-128"/>
                <a:cs typeface="Verdana"/>
              </a:rPr>
              <a:t>times in the </a:t>
            </a:r>
            <a:r>
              <a:rPr lang="en-US" sz="2000" b="1" i="1" dirty="0">
                <a:solidFill>
                  <a:srgbClr val="FFFFFF"/>
                </a:solidFill>
                <a:latin typeface="Verdana"/>
                <a:ea typeface="MS PGothic" pitchFamily="34" charset="-128"/>
                <a:cs typeface="Verdana"/>
              </a:rPr>
              <a:t>bible (KJV) and always refers to men. </a:t>
            </a:r>
            <a:r>
              <a:rPr lang="en-US" sz="2000" b="1" i="1" dirty="0">
                <a:solidFill>
                  <a:srgbClr val="FFFFFF"/>
                </a:solidFill>
                <a:latin typeface="Verdana"/>
                <a:ea typeface="MS PGothic" pitchFamily="34" charset="-128"/>
                <a:cs typeface="Verdana"/>
              </a:rPr>
              <a:t>The term is never used of angelic </a:t>
            </a:r>
            <a:r>
              <a:rPr lang="en-US" sz="2000" b="1" i="1" dirty="0">
                <a:solidFill>
                  <a:srgbClr val="FFFFFF"/>
                </a:solidFill>
                <a:latin typeface="Verdana"/>
                <a:ea typeface="MS PGothic" pitchFamily="34" charset="-128"/>
                <a:cs typeface="Verdana"/>
              </a:rPr>
              <a:t>beings.</a:t>
            </a:r>
            <a:endParaRPr lang="en-US" sz="2000" b="1" i="1" dirty="0">
              <a:solidFill>
                <a:srgbClr val="FFFF00"/>
              </a:solidFill>
              <a:latin typeface="Verdana"/>
              <a:ea typeface="MS PGothic" pitchFamily="34" charset="-128"/>
              <a:cs typeface="Verdana"/>
            </a:endParaRPr>
          </a:p>
        </p:txBody>
      </p:sp>
      <p:cxnSp>
        <p:nvCxnSpPr>
          <p:cNvPr id="390157"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390158"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 name="TextBox 1"/>
          <p:cNvSpPr txBox="1"/>
          <p:nvPr/>
        </p:nvSpPr>
        <p:spPr>
          <a:xfrm>
            <a:off x="457200" y="6134736"/>
            <a:ext cx="8561388" cy="400110"/>
          </a:xfrm>
          <a:prstGeom prst="rect">
            <a:avLst/>
          </a:prstGeom>
          <a:noFill/>
        </p:spPr>
        <p:txBody>
          <a:bodyPr wrap="square" rtlCol="0">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term elders </a:t>
            </a:r>
            <a:r>
              <a:rPr lang="en-US" sz="2000" b="1" i="1" dirty="0">
                <a:solidFill>
                  <a:srgbClr val="FFFFFF"/>
                </a:solidFill>
                <a:latin typeface="Verdana"/>
                <a:ea typeface="MS PGothic" pitchFamily="34" charset="-128"/>
                <a:cs typeface="Verdana"/>
              </a:rPr>
              <a:t>itself denotes </a:t>
            </a:r>
            <a:r>
              <a:rPr lang="en-US" sz="2000" b="1" i="1" dirty="0">
                <a:solidFill>
                  <a:srgbClr val="FFFFFF"/>
                </a:solidFill>
                <a:latin typeface="Verdana"/>
                <a:ea typeface="MS PGothic" pitchFamily="34" charset="-128"/>
                <a:cs typeface="Verdana"/>
              </a:rPr>
              <a:t>maturity and </a:t>
            </a:r>
            <a:r>
              <a:rPr lang="en-US" sz="2000" b="1" i="1" dirty="0">
                <a:solidFill>
                  <a:srgbClr val="FFFFFF"/>
                </a:solidFill>
                <a:latin typeface="Verdana"/>
                <a:ea typeface="MS PGothic" pitchFamily="34" charset="-128"/>
                <a:cs typeface="Verdana"/>
              </a:rPr>
              <a:t>growth.</a:t>
            </a:r>
            <a:endParaRPr lang="en-US" sz="2000" b="1" i="1" dirty="0">
              <a:solidFill>
                <a:srgbClr val="FFFF00"/>
              </a:solidFill>
              <a:latin typeface="Verdana"/>
              <a:ea typeface="MS PGothic" pitchFamily="34" charset="-128"/>
              <a:cs typeface="Verdana"/>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4847" y="2674571"/>
            <a:ext cx="2430953" cy="2313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3261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circle(in)">
                                      <p:cBhvr>
                                        <p:cTn id="11" dur="20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heel(1)">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57200" y="1858963"/>
            <a:ext cx="8458200" cy="1015663"/>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a:t>
            </a:r>
            <a:r>
              <a:rPr lang="en-US" sz="2000" b="1" i="1" dirty="0">
                <a:solidFill>
                  <a:prstClr val="white"/>
                </a:solidFill>
                <a:latin typeface="Verdana"/>
                <a:ea typeface="MS PGothic" pitchFamily="34" charset="-128"/>
                <a:cs typeface="Verdana"/>
              </a:rPr>
              <a:t>19:4. </a:t>
            </a:r>
            <a:r>
              <a:rPr lang="en-US" sz="2000" b="1" i="1" dirty="0">
                <a:solidFill>
                  <a:srgbClr val="FFFF00"/>
                </a:solidFill>
                <a:latin typeface="Verdana"/>
                <a:ea typeface="MS PGothic" pitchFamily="34" charset="-128"/>
                <a:cs typeface="Verdana"/>
              </a:rPr>
              <a:t>And the four and twenty elders and the four beasts fell down and worshipped God that sat on the throne, saying, Amen; Alleluia</a:t>
            </a:r>
            <a:r>
              <a:rPr lang="en-US" sz="2000" b="1" i="1" dirty="0">
                <a:solidFill>
                  <a:srgbClr val="FFFF00"/>
                </a:solidFill>
                <a:latin typeface="Verdana"/>
                <a:ea typeface="MS PGothic" pitchFamily="34" charset="-128"/>
                <a:cs typeface="Verdana"/>
              </a:rPr>
              <a:t>. </a:t>
            </a:r>
            <a:r>
              <a:rPr lang="en-US" sz="2000" b="1" i="1" dirty="0">
                <a:solidFill>
                  <a:prstClr val="white"/>
                </a:solidFill>
                <a:latin typeface="Verdana"/>
                <a:ea typeface="MS PGothic" pitchFamily="34" charset="-128"/>
                <a:cs typeface="Verdana"/>
              </a:rPr>
              <a:t>(</a:t>
            </a:r>
            <a:r>
              <a:rPr lang="en-US" sz="2000" b="1" i="1" dirty="0" err="1">
                <a:solidFill>
                  <a:prstClr val="white"/>
                </a:solidFill>
                <a:latin typeface="Verdana"/>
                <a:ea typeface="MS PGothic" pitchFamily="34" charset="-128"/>
                <a:cs typeface="Verdana"/>
              </a:rPr>
              <a:t>Cond’t</a:t>
            </a:r>
            <a:r>
              <a:rPr lang="en-US" sz="2000" b="1" i="1" dirty="0">
                <a:solidFill>
                  <a:prstClr val="white"/>
                </a:solidFill>
                <a:latin typeface="Verdana"/>
                <a:ea typeface="MS PGothic" pitchFamily="34" charset="-128"/>
                <a:cs typeface="Verdana"/>
              </a:rPr>
              <a:t>)</a:t>
            </a:r>
            <a:endParaRPr lang="en-US" sz="2000" b="1" i="1" dirty="0">
              <a:solidFill>
                <a:prstClr val="white"/>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39015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5FD3272-2114-48C0-8460-AA89CD1C4FBF}" type="slidenum">
              <a:rPr lang="en-US" altLang="en-US" sz="1400" b="1" smtClean="0">
                <a:solidFill>
                  <a:srgbClr val="FFFFFF"/>
                </a:solidFill>
                <a:latin typeface="Verdana" pitchFamily="34" charset="0"/>
              </a:rPr>
              <a:pPr eaLnBrk="1" hangingPunct="1">
                <a:spcBef>
                  <a:spcPct val="0"/>
                </a:spcBef>
                <a:buFontTx/>
                <a:buNone/>
              </a:pPr>
              <a:t>11</a:t>
            </a:fld>
            <a:endParaRPr lang="en-US" altLang="en-US" sz="1400" b="1" smtClean="0">
              <a:solidFill>
                <a:srgbClr val="FFFFFF"/>
              </a:solidFill>
              <a:latin typeface="Verdana" pitchFamily="34" charset="0"/>
            </a:endParaRPr>
          </a:p>
        </p:txBody>
      </p:sp>
      <p:sp>
        <p:nvSpPr>
          <p:cNvPr id="39015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39015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A7C036F6-2B45-4BE1-9D55-5060676B19CC}"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20" name="TextBox 19"/>
          <p:cNvSpPr txBox="1"/>
          <p:nvPr/>
        </p:nvSpPr>
        <p:spPr>
          <a:xfrm>
            <a:off x="465138" y="2895724"/>
            <a:ext cx="8572500" cy="1323439"/>
          </a:xfrm>
          <a:prstGeom prst="rect">
            <a:avLst/>
          </a:prstGeom>
          <a:noFill/>
        </p:spPr>
        <p:txBody>
          <a:bodyPr>
            <a:spAutoFit/>
          </a:bodyPr>
          <a:lstStyle/>
          <a:p>
            <a:pPr defTabSz="457200">
              <a:buClr>
                <a:srgbClr val="FFFF00"/>
              </a:buClr>
              <a:buFont typeface="Lucida Grande"/>
              <a:buChar char="➡"/>
              <a:defRPr/>
            </a:pPr>
            <a:r>
              <a:rPr lang="en-US" sz="2000" b="1" i="1" dirty="0">
                <a:solidFill>
                  <a:prstClr val="white"/>
                </a:solidFill>
                <a:latin typeface="Verdana"/>
                <a:ea typeface="MS PGothic" pitchFamily="34" charset="-128"/>
                <a:cs typeface="Verdana"/>
              </a:rPr>
              <a:t> Attempts to identify the elders have fallen into three broad categories. </a:t>
            </a:r>
            <a:r>
              <a:rPr lang="en-US" sz="2000" b="1" i="1" dirty="0">
                <a:solidFill>
                  <a:prstClr val="white"/>
                </a:solidFill>
                <a:latin typeface="Verdana"/>
                <a:ea typeface="MS PGothic" pitchFamily="34" charset="-128"/>
                <a:cs typeface="Verdana"/>
              </a:rPr>
              <a:t> </a:t>
            </a:r>
            <a:r>
              <a:rPr lang="en-US" sz="2000" b="1" i="1" dirty="0">
                <a:solidFill>
                  <a:prstClr val="white"/>
                </a:solidFill>
                <a:latin typeface="Verdana"/>
                <a:ea typeface="MS PGothic" pitchFamily="34" charset="-128"/>
                <a:cs typeface="Verdana"/>
              </a:rPr>
              <a:t>T</a:t>
            </a:r>
            <a:r>
              <a:rPr lang="en-US" sz="2000" b="1" i="1" dirty="0">
                <a:solidFill>
                  <a:prstClr val="white"/>
                </a:solidFill>
                <a:latin typeface="Verdana"/>
                <a:ea typeface="MS PGothic" pitchFamily="34" charset="-128"/>
                <a:cs typeface="Verdana"/>
              </a:rPr>
              <a:t>hey </a:t>
            </a:r>
            <a:r>
              <a:rPr lang="en-US" sz="2000" b="1" i="1" dirty="0">
                <a:solidFill>
                  <a:prstClr val="white"/>
                </a:solidFill>
                <a:latin typeface="Verdana"/>
                <a:ea typeface="MS PGothic" pitchFamily="34" charset="-128"/>
                <a:cs typeface="Verdana"/>
              </a:rPr>
              <a:t>are representatives of Israel, representatives of the </a:t>
            </a:r>
            <a:r>
              <a:rPr lang="en-US" sz="2000" b="1" i="1" dirty="0">
                <a:solidFill>
                  <a:prstClr val="white"/>
                </a:solidFill>
                <a:latin typeface="Verdana"/>
                <a:ea typeface="MS PGothic" pitchFamily="34" charset="-128"/>
                <a:cs typeface="Verdana"/>
              </a:rPr>
              <a:t>church (saints), </a:t>
            </a:r>
            <a:r>
              <a:rPr lang="en-US" sz="2000" b="1" i="1" dirty="0">
                <a:solidFill>
                  <a:prstClr val="white"/>
                </a:solidFill>
                <a:latin typeface="Verdana"/>
                <a:ea typeface="MS PGothic" pitchFamily="34" charset="-128"/>
                <a:cs typeface="Verdana"/>
              </a:rPr>
              <a:t>or representatives of both.</a:t>
            </a: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Four Alleluias Of Heavenly Praise</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436245" y="4359672"/>
            <a:ext cx="8766810" cy="1015663"/>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Perhaps (and this is </a:t>
            </a:r>
            <a:r>
              <a:rPr lang="en-US" sz="2000" b="1" i="1" dirty="0">
                <a:solidFill>
                  <a:srgbClr val="FFFFFF"/>
                </a:solidFill>
                <a:latin typeface="Verdana"/>
                <a:ea typeface="MS PGothic" pitchFamily="34" charset="-128"/>
                <a:cs typeface="Verdana"/>
              </a:rPr>
              <a:t>only </a:t>
            </a:r>
            <a:r>
              <a:rPr lang="en-US" sz="2000" b="1" i="1" dirty="0">
                <a:solidFill>
                  <a:srgbClr val="FFFFFF"/>
                </a:solidFill>
                <a:latin typeface="Verdana"/>
                <a:ea typeface="MS PGothic" pitchFamily="34" charset="-128"/>
                <a:cs typeface="Verdana"/>
              </a:rPr>
              <a:t>speculation) the </a:t>
            </a:r>
            <a:r>
              <a:rPr lang="en-US" sz="2000" b="1" i="1" dirty="0">
                <a:solidFill>
                  <a:srgbClr val="FFFFFF"/>
                </a:solidFill>
                <a:latin typeface="Verdana"/>
                <a:ea typeface="MS PGothic" pitchFamily="34" charset="-128"/>
                <a:cs typeface="Verdana"/>
              </a:rPr>
              <a:t>24 elders are the 24 patriarchs listed the Old Testament.  Twelve before the flood and twelve after the flood. </a:t>
            </a:r>
            <a:endParaRPr lang="en-US" sz="2000" b="1" i="1" dirty="0">
              <a:solidFill>
                <a:srgbClr val="FFFFFF"/>
              </a:solidFill>
              <a:latin typeface="Verdana"/>
              <a:ea typeface="MS PGothic" pitchFamily="34" charset="-128"/>
              <a:cs typeface="Verdana"/>
            </a:endParaRPr>
          </a:p>
        </p:txBody>
      </p:sp>
      <p:cxnSp>
        <p:nvCxnSpPr>
          <p:cNvPr id="390157"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390158"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 name="TextBox 1"/>
          <p:cNvSpPr txBox="1"/>
          <p:nvPr/>
        </p:nvSpPr>
        <p:spPr>
          <a:xfrm>
            <a:off x="491331" y="5601596"/>
            <a:ext cx="8389938" cy="707886"/>
          </a:xfrm>
          <a:prstGeom prst="rect">
            <a:avLst/>
          </a:prstGeom>
          <a:noFill/>
        </p:spPr>
        <p:txBody>
          <a:bodyPr wrap="square" rtlCol="0">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four living creatures were first seen by John in the midst of the throne. They are of a high angelic </a:t>
            </a:r>
            <a:r>
              <a:rPr lang="en-US" sz="2000" b="1" i="1" dirty="0">
                <a:solidFill>
                  <a:srgbClr val="FFFFFF"/>
                </a:solidFill>
                <a:latin typeface="Verdana"/>
                <a:ea typeface="MS PGothic" pitchFamily="34" charset="-128"/>
                <a:cs typeface="Verdana"/>
              </a:rPr>
              <a:t>order.</a:t>
            </a:r>
            <a:endParaRPr lang="en-US" sz="2000" b="1" i="1" dirty="0">
              <a:solidFill>
                <a:srgbClr val="FFFFFF"/>
              </a:solidFill>
              <a:latin typeface="Verdana"/>
              <a:ea typeface="MS PGothic" pitchFamily="34" charset="-128"/>
              <a:cs typeface="Verdana"/>
            </a:endParaRPr>
          </a:p>
        </p:txBody>
      </p:sp>
    </p:spTree>
    <p:extLst>
      <p:ext uri="{BB962C8B-B14F-4D97-AF65-F5344CB8AC3E}">
        <p14:creationId xmlns:p14="http://schemas.microsoft.com/office/powerpoint/2010/main" val="2306445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heel(1)">
                                      <p:cBhvr>
                                        <p:cTn id="19"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57200" y="1858963"/>
            <a:ext cx="8458200" cy="1015663"/>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a:t>
            </a:r>
            <a:r>
              <a:rPr lang="en-US" sz="2000" b="1" i="1" dirty="0">
                <a:solidFill>
                  <a:prstClr val="white"/>
                </a:solidFill>
                <a:latin typeface="Verdana"/>
                <a:ea typeface="MS PGothic" pitchFamily="34" charset="-128"/>
                <a:cs typeface="Verdana"/>
              </a:rPr>
              <a:t>19:4. </a:t>
            </a:r>
            <a:r>
              <a:rPr lang="en-US" sz="2000" b="1" i="1" dirty="0">
                <a:solidFill>
                  <a:srgbClr val="FFFF00"/>
                </a:solidFill>
                <a:latin typeface="Verdana"/>
                <a:ea typeface="MS PGothic" pitchFamily="34" charset="-128"/>
                <a:cs typeface="Verdana"/>
              </a:rPr>
              <a:t>And the four and twenty elders and the four beasts fell down and worshipped God that sat on the throne, saying, Amen; Alleluia</a:t>
            </a:r>
            <a:r>
              <a:rPr lang="en-US" sz="2000" b="1" i="1" dirty="0">
                <a:solidFill>
                  <a:srgbClr val="FFFF00"/>
                </a:solidFill>
                <a:latin typeface="Verdana"/>
                <a:ea typeface="MS PGothic" pitchFamily="34" charset="-128"/>
                <a:cs typeface="Verdana"/>
              </a:rPr>
              <a:t>. </a:t>
            </a:r>
            <a:r>
              <a:rPr lang="en-US" sz="2000" b="1" i="1" dirty="0">
                <a:solidFill>
                  <a:prstClr val="white"/>
                </a:solidFill>
                <a:latin typeface="Verdana"/>
                <a:ea typeface="MS PGothic" pitchFamily="34" charset="-128"/>
                <a:cs typeface="Verdana"/>
              </a:rPr>
              <a:t>(</a:t>
            </a:r>
            <a:r>
              <a:rPr lang="en-US" sz="2000" b="1" i="1" dirty="0" err="1">
                <a:solidFill>
                  <a:prstClr val="white"/>
                </a:solidFill>
                <a:latin typeface="Verdana"/>
                <a:ea typeface="MS PGothic" pitchFamily="34" charset="-128"/>
                <a:cs typeface="Verdana"/>
              </a:rPr>
              <a:t>Cond’t</a:t>
            </a:r>
            <a:r>
              <a:rPr lang="en-US" sz="2000" b="1" i="1" dirty="0">
                <a:solidFill>
                  <a:prstClr val="white"/>
                </a:solidFill>
                <a:latin typeface="Verdana"/>
                <a:ea typeface="MS PGothic" pitchFamily="34" charset="-128"/>
                <a:cs typeface="Verdana"/>
              </a:rPr>
              <a:t>)</a:t>
            </a:r>
            <a:endParaRPr lang="en-US" sz="2000" b="1" i="1" dirty="0">
              <a:solidFill>
                <a:prstClr val="white"/>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39015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5FD3272-2114-48C0-8460-AA89CD1C4FBF}" type="slidenum">
              <a:rPr lang="en-US" altLang="en-US" sz="1400" b="1" smtClean="0">
                <a:solidFill>
                  <a:srgbClr val="FFFFFF"/>
                </a:solidFill>
                <a:latin typeface="Verdana" pitchFamily="34" charset="0"/>
              </a:rPr>
              <a:pPr eaLnBrk="1" hangingPunct="1">
                <a:spcBef>
                  <a:spcPct val="0"/>
                </a:spcBef>
                <a:buFontTx/>
                <a:buNone/>
              </a:pPr>
              <a:t>12</a:t>
            </a:fld>
            <a:endParaRPr lang="en-US" altLang="en-US" sz="1400" b="1" smtClean="0">
              <a:solidFill>
                <a:srgbClr val="FFFFFF"/>
              </a:solidFill>
              <a:latin typeface="Verdana" pitchFamily="34" charset="0"/>
            </a:endParaRPr>
          </a:p>
        </p:txBody>
      </p:sp>
      <p:sp>
        <p:nvSpPr>
          <p:cNvPr id="39015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39015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A7C036F6-2B45-4BE1-9D55-5060676B19CC}"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20" name="TextBox 19"/>
          <p:cNvSpPr txBox="1"/>
          <p:nvPr/>
        </p:nvSpPr>
        <p:spPr>
          <a:xfrm>
            <a:off x="465138" y="2895724"/>
            <a:ext cx="8572500" cy="1631216"/>
          </a:xfrm>
          <a:prstGeom prst="rect">
            <a:avLst/>
          </a:prstGeom>
          <a:noFill/>
        </p:spPr>
        <p:txBody>
          <a:bodyPr>
            <a:spAutoFit/>
          </a:bodyPr>
          <a:lstStyle/>
          <a:p>
            <a:pPr defTabSz="457200">
              <a:buClr>
                <a:srgbClr val="FFFF00"/>
              </a:buClr>
              <a:buFont typeface="Lucida Grande"/>
              <a:buChar char="➡"/>
              <a:defRPr/>
            </a:pPr>
            <a:r>
              <a:rPr lang="en-US" sz="2000" b="1" i="1" dirty="0">
                <a:solidFill>
                  <a:prstClr val="white"/>
                </a:solidFill>
                <a:latin typeface="Verdana"/>
                <a:ea typeface="MS PGothic" pitchFamily="34" charset="-128"/>
                <a:cs typeface="Verdana"/>
              </a:rPr>
              <a:t> The participation of the elders falling in worship here indicates the great importance attached to the destruction of </a:t>
            </a:r>
            <a:r>
              <a:rPr lang="en-US" sz="2000" b="1" i="1" dirty="0">
                <a:solidFill>
                  <a:prstClr val="white"/>
                </a:solidFill>
                <a:latin typeface="Verdana"/>
                <a:ea typeface="MS PGothic" pitchFamily="34" charset="-128"/>
                <a:cs typeface="Verdana"/>
              </a:rPr>
              <a:t>Babylon. </a:t>
            </a:r>
            <a:r>
              <a:rPr lang="en-US" sz="2000" b="1" i="1" dirty="0">
                <a:solidFill>
                  <a:prstClr val="white"/>
                </a:solidFill>
                <a:latin typeface="Verdana"/>
                <a:ea typeface="MS PGothic" pitchFamily="34" charset="-128"/>
                <a:cs typeface="Verdana"/>
              </a:rPr>
              <a:t>God gains glory by her destruction, an important step on the way to establishing the Millennial Kingdom on earth.</a:t>
            </a: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Four Alleluias Of Heavenly Praise</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457200" y="4526940"/>
            <a:ext cx="8766810" cy="1015663"/>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Amen </a:t>
            </a:r>
            <a:r>
              <a:rPr lang="en-US" sz="2000" b="1" i="1" dirty="0">
                <a:solidFill>
                  <a:srgbClr val="FFFFFF"/>
                </a:solidFill>
                <a:latin typeface="Verdana"/>
                <a:ea typeface="MS PGothic" pitchFamily="34" charset="-128"/>
                <a:cs typeface="Verdana"/>
              </a:rPr>
              <a:t>here means </a:t>
            </a:r>
            <a:r>
              <a:rPr lang="en-US" sz="2000" b="1" i="1" dirty="0">
                <a:solidFill>
                  <a:srgbClr val="FFFFFF"/>
                </a:solidFill>
                <a:latin typeface="Verdana"/>
                <a:ea typeface="MS PGothic" pitchFamily="34" charset="-128"/>
                <a:cs typeface="Verdana"/>
              </a:rPr>
              <a:t>truly, as when expressing agreement. </a:t>
            </a:r>
            <a:r>
              <a:rPr lang="en-US" sz="2000" b="1" i="1" dirty="0">
                <a:solidFill>
                  <a:srgbClr val="FFFFFF"/>
                </a:solidFill>
                <a:latin typeface="Verdana"/>
                <a:ea typeface="MS PGothic" pitchFamily="34" charset="-128"/>
                <a:cs typeface="Verdana"/>
              </a:rPr>
              <a:t>Note this is the third time the word “Alleluia” is used giving praise to the Lord .</a:t>
            </a:r>
            <a:endParaRPr lang="en-US" sz="2000" b="1" i="1" dirty="0">
              <a:solidFill>
                <a:srgbClr val="FFFFFF"/>
              </a:solidFill>
              <a:latin typeface="Verdana"/>
              <a:ea typeface="MS PGothic" pitchFamily="34" charset="-128"/>
              <a:cs typeface="Verdana"/>
            </a:endParaRPr>
          </a:p>
        </p:txBody>
      </p:sp>
      <p:cxnSp>
        <p:nvCxnSpPr>
          <p:cNvPr id="390157"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390158"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849273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57200" y="1858963"/>
            <a:ext cx="8458200" cy="1015663"/>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a:t>
            </a:r>
            <a:r>
              <a:rPr lang="en-US" sz="2000" b="1" i="1" dirty="0">
                <a:solidFill>
                  <a:prstClr val="white"/>
                </a:solidFill>
                <a:latin typeface="Verdana"/>
                <a:ea typeface="MS PGothic" pitchFamily="34" charset="-128"/>
                <a:cs typeface="Verdana"/>
              </a:rPr>
              <a:t>19:5. </a:t>
            </a:r>
            <a:r>
              <a:rPr lang="en-US" sz="2000" b="1" i="1" dirty="0">
                <a:solidFill>
                  <a:srgbClr val="FFFF00"/>
                </a:solidFill>
                <a:latin typeface="Verdana"/>
                <a:ea typeface="MS PGothic" pitchFamily="34" charset="-128"/>
                <a:cs typeface="Verdana"/>
              </a:rPr>
              <a:t>And a voice came out of the throne, saying, Praise our God, all ye his servants, and ye that fear him, both small and great.</a:t>
            </a:r>
            <a:endParaRPr lang="en-US" sz="2000" b="1" i="1" dirty="0">
              <a:solidFill>
                <a:srgbClr val="FFFF00"/>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39015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5FD3272-2114-48C0-8460-AA89CD1C4FBF}" type="slidenum">
              <a:rPr lang="en-US" altLang="en-US" sz="1400" b="1" smtClean="0">
                <a:solidFill>
                  <a:srgbClr val="FFFFFF"/>
                </a:solidFill>
                <a:latin typeface="Verdana" pitchFamily="34" charset="0"/>
              </a:rPr>
              <a:pPr eaLnBrk="1" hangingPunct="1">
                <a:spcBef>
                  <a:spcPct val="0"/>
                </a:spcBef>
                <a:buFontTx/>
                <a:buNone/>
              </a:pPr>
              <a:t>13</a:t>
            </a:fld>
            <a:endParaRPr lang="en-US" altLang="en-US" sz="1400" b="1" smtClean="0">
              <a:solidFill>
                <a:srgbClr val="FFFFFF"/>
              </a:solidFill>
              <a:latin typeface="Verdana" pitchFamily="34" charset="0"/>
            </a:endParaRPr>
          </a:p>
        </p:txBody>
      </p:sp>
      <p:sp>
        <p:nvSpPr>
          <p:cNvPr id="39015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39015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A7C036F6-2B45-4BE1-9D55-5060676B19CC}"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20" name="TextBox 19"/>
          <p:cNvSpPr txBox="1"/>
          <p:nvPr/>
        </p:nvSpPr>
        <p:spPr>
          <a:xfrm>
            <a:off x="465138" y="2888584"/>
            <a:ext cx="8572500" cy="1323439"/>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t>
            </a:r>
            <a:r>
              <a:rPr lang="en-US" sz="2000" b="1" i="1" dirty="0">
                <a:solidFill>
                  <a:prstClr val="white"/>
                </a:solidFill>
                <a:latin typeface="Verdana"/>
                <a:ea typeface="MS PGothic" pitchFamily="34" charset="-128"/>
                <a:cs typeface="Verdana"/>
              </a:rPr>
              <a:t>The voice comes from near the throne. It is not the voice of God Himself, as indicated by what is said: “Praise our God.” </a:t>
            </a:r>
            <a:r>
              <a:rPr lang="en-US" sz="2000" b="1" i="1" dirty="0">
                <a:solidFill>
                  <a:prstClr val="white"/>
                </a:solidFill>
                <a:latin typeface="Verdana"/>
                <a:ea typeface="MS PGothic" pitchFamily="34" charset="-128"/>
                <a:cs typeface="Verdana"/>
              </a:rPr>
              <a:t> Most likely it is </a:t>
            </a:r>
            <a:r>
              <a:rPr lang="en-US" sz="2000" b="1" i="1" dirty="0">
                <a:solidFill>
                  <a:prstClr val="white"/>
                </a:solidFill>
                <a:latin typeface="Verdana"/>
                <a:ea typeface="MS PGothic" pitchFamily="34" charset="-128"/>
                <a:cs typeface="Verdana"/>
              </a:rPr>
              <a:t>the voice of an angel of high rank, such as one of the living creatures.</a:t>
            </a: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Four Alleluias Of Heavenly Praise</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512456" y="4225440"/>
            <a:ext cx="8686800" cy="1631216"/>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Many of those who praise are the very servants who’s blood was shed by the </a:t>
            </a:r>
            <a:r>
              <a:rPr lang="en-US" sz="2000" b="1" i="1" dirty="0">
                <a:solidFill>
                  <a:srgbClr val="FFFFFF"/>
                </a:solidFill>
                <a:latin typeface="Verdana"/>
                <a:ea typeface="MS PGothic" pitchFamily="34" charset="-128"/>
                <a:cs typeface="Verdana"/>
              </a:rPr>
              <a:t>Harlot. </a:t>
            </a:r>
            <a:r>
              <a:rPr lang="en-US" sz="2000" b="1" i="1" dirty="0">
                <a:solidFill>
                  <a:srgbClr val="FFFFFF"/>
                </a:solidFill>
                <a:latin typeface="Verdana"/>
                <a:ea typeface="MS PGothic" pitchFamily="34" charset="-128"/>
                <a:cs typeface="Verdana"/>
              </a:rPr>
              <a:t>They praise all the more because God has avenged their martyrdom. Having experienced greater depths of persecution, they have greater ability to extol and elevate God.</a:t>
            </a:r>
            <a:endParaRPr lang="en-US" sz="2000" b="1" i="1" dirty="0">
              <a:solidFill>
                <a:srgbClr val="FFFF00"/>
              </a:solidFill>
              <a:latin typeface="Verdana"/>
              <a:ea typeface="MS PGothic" pitchFamily="34" charset="-128"/>
              <a:cs typeface="Verdana"/>
            </a:endParaRPr>
          </a:p>
        </p:txBody>
      </p:sp>
      <p:cxnSp>
        <p:nvCxnSpPr>
          <p:cNvPr id="390157"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390158"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9433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57200" y="1858963"/>
            <a:ext cx="8458200" cy="1323439"/>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a:t>
            </a:r>
            <a:r>
              <a:rPr lang="en-US" sz="2000" b="1" i="1" dirty="0">
                <a:solidFill>
                  <a:prstClr val="white"/>
                </a:solidFill>
                <a:latin typeface="Verdana"/>
                <a:ea typeface="MS PGothic" pitchFamily="34" charset="-128"/>
                <a:cs typeface="Verdana"/>
              </a:rPr>
              <a:t>19:6. </a:t>
            </a:r>
            <a:r>
              <a:rPr lang="en-US" sz="2000" b="1" i="1" dirty="0">
                <a:solidFill>
                  <a:srgbClr val="FFFF00"/>
                </a:solidFill>
                <a:latin typeface="Verdana"/>
                <a:ea typeface="MS PGothic" pitchFamily="34" charset="-128"/>
                <a:cs typeface="Verdana"/>
              </a:rPr>
              <a:t>And I heard as it were the voice of a great multitude, and as the voice of many waters, and as the voice of mighty </a:t>
            </a:r>
            <a:r>
              <a:rPr lang="en-US" sz="2000" b="1" i="1" dirty="0" err="1">
                <a:solidFill>
                  <a:srgbClr val="FFFF00"/>
                </a:solidFill>
                <a:latin typeface="Verdana"/>
                <a:ea typeface="MS PGothic" pitchFamily="34" charset="-128"/>
                <a:cs typeface="Verdana"/>
              </a:rPr>
              <a:t>thunderings</a:t>
            </a:r>
            <a:r>
              <a:rPr lang="en-US" sz="2000" b="1" i="1" dirty="0">
                <a:solidFill>
                  <a:srgbClr val="FFFF00"/>
                </a:solidFill>
                <a:latin typeface="Verdana"/>
                <a:ea typeface="MS PGothic" pitchFamily="34" charset="-128"/>
                <a:cs typeface="Verdana"/>
              </a:rPr>
              <a:t>, saying, Alleluia: for the Lord God omnipotent </a:t>
            </a:r>
            <a:r>
              <a:rPr lang="en-US" sz="2000" b="1" i="1" dirty="0" err="1">
                <a:solidFill>
                  <a:srgbClr val="FFFF00"/>
                </a:solidFill>
                <a:latin typeface="Verdana"/>
                <a:ea typeface="MS PGothic" pitchFamily="34" charset="-128"/>
                <a:cs typeface="Verdana"/>
              </a:rPr>
              <a:t>reigneth</a:t>
            </a:r>
            <a:r>
              <a:rPr lang="en-US" sz="2000" b="1" i="1" dirty="0">
                <a:solidFill>
                  <a:srgbClr val="FFFF00"/>
                </a:solidFill>
                <a:latin typeface="Verdana"/>
                <a:ea typeface="MS PGothic" pitchFamily="34" charset="-128"/>
                <a:cs typeface="Verdana"/>
              </a:rPr>
              <a:t>.</a:t>
            </a:r>
            <a:endParaRPr lang="en-US" sz="2000" b="1" i="1" dirty="0">
              <a:solidFill>
                <a:srgbClr val="FFFF00"/>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39015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5FD3272-2114-48C0-8460-AA89CD1C4FBF}" type="slidenum">
              <a:rPr lang="en-US" altLang="en-US" sz="1400" b="1" smtClean="0">
                <a:solidFill>
                  <a:srgbClr val="FFFFFF"/>
                </a:solidFill>
                <a:latin typeface="Verdana" pitchFamily="34" charset="0"/>
              </a:rPr>
              <a:pPr eaLnBrk="1" hangingPunct="1">
                <a:spcBef>
                  <a:spcPct val="0"/>
                </a:spcBef>
                <a:buFontTx/>
                <a:buNone/>
              </a:pPr>
              <a:t>14</a:t>
            </a:fld>
            <a:endParaRPr lang="en-US" altLang="en-US" sz="1400" b="1" smtClean="0">
              <a:solidFill>
                <a:srgbClr val="FFFFFF"/>
              </a:solidFill>
              <a:latin typeface="Verdana" pitchFamily="34" charset="0"/>
            </a:endParaRPr>
          </a:p>
        </p:txBody>
      </p:sp>
      <p:sp>
        <p:nvSpPr>
          <p:cNvPr id="39015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39015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A7C036F6-2B45-4BE1-9D55-5060676B19CC}"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20" name="TextBox 19"/>
          <p:cNvSpPr txBox="1"/>
          <p:nvPr/>
        </p:nvSpPr>
        <p:spPr>
          <a:xfrm>
            <a:off x="465138" y="3206750"/>
            <a:ext cx="8572500" cy="1323439"/>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t>
            </a:r>
            <a:r>
              <a:rPr lang="en-US" sz="2000" b="1" i="1" dirty="0">
                <a:solidFill>
                  <a:srgbClr val="FFFFFF"/>
                </a:solidFill>
                <a:latin typeface="Verdana"/>
                <a:ea typeface="MS PGothic" pitchFamily="34" charset="-128"/>
                <a:cs typeface="Verdana"/>
              </a:rPr>
              <a:t>T</a:t>
            </a:r>
            <a:r>
              <a:rPr lang="en-US" sz="2000" b="1" i="1" dirty="0">
                <a:solidFill>
                  <a:prstClr val="white"/>
                </a:solidFill>
                <a:latin typeface="Verdana"/>
                <a:ea typeface="MS PGothic" pitchFamily="34" charset="-128"/>
                <a:cs typeface="Verdana"/>
              </a:rPr>
              <a:t>he </a:t>
            </a:r>
            <a:r>
              <a:rPr lang="en-US" sz="2000" b="1" i="1" dirty="0">
                <a:solidFill>
                  <a:prstClr val="white"/>
                </a:solidFill>
                <a:latin typeface="Verdana"/>
                <a:ea typeface="MS PGothic" pitchFamily="34" charset="-128"/>
                <a:cs typeface="Verdana"/>
              </a:rPr>
              <a:t>voices are of all those in heaven and </a:t>
            </a:r>
            <a:r>
              <a:rPr lang="en-US" sz="2000" b="1" i="1" dirty="0">
                <a:solidFill>
                  <a:prstClr val="white"/>
                </a:solidFill>
                <a:latin typeface="Verdana"/>
                <a:ea typeface="MS PGothic" pitchFamily="34" charset="-128"/>
                <a:cs typeface="Verdana"/>
              </a:rPr>
              <a:t>they spoke in unison </a:t>
            </a:r>
            <a:r>
              <a:rPr lang="en-US" sz="2000" b="1" i="1" dirty="0">
                <a:solidFill>
                  <a:prstClr val="white"/>
                </a:solidFill>
                <a:latin typeface="Verdana"/>
                <a:ea typeface="MS PGothic" pitchFamily="34" charset="-128"/>
                <a:cs typeface="Verdana"/>
              </a:rPr>
              <a:t>as one </a:t>
            </a:r>
            <a:r>
              <a:rPr lang="en-US" sz="2000" b="1" i="1" dirty="0">
                <a:solidFill>
                  <a:prstClr val="white"/>
                </a:solidFill>
                <a:latin typeface="Verdana"/>
                <a:ea typeface="MS PGothic" pitchFamily="34" charset="-128"/>
                <a:cs typeface="Verdana"/>
              </a:rPr>
              <a:t>mighty roar of </a:t>
            </a:r>
            <a:r>
              <a:rPr lang="en-US" sz="2000" b="1" i="1" dirty="0">
                <a:solidFill>
                  <a:prstClr val="white"/>
                </a:solidFill>
                <a:latin typeface="Verdana"/>
                <a:ea typeface="MS PGothic" pitchFamily="34" charset="-128"/>
                <a:cs typeface="Verdana"/>
              </a:rPr>
              <a:t>thunderous </a:t>
            </a:r>
            <a:r>
              <a:rPr lang="en-US" sz="2000" b="1" i="1" dirty="0">
                <a:solidFill>
                  <a:prstClr val="white"/>
                </a:solidFill>
                <a:latin typeface="Verdana"/>
                <a:ea typeface="MS PGothic" pitchFamily="34" charset="-128"/>
                <a:cs typeface="Verdana"/>
              </a:rPr>
              <a:t>voices.</a:t>
            </a:r>
          </a:p>
          <a:p>
            <a:pPr defTabSz="457200">
              <a:buClr>
                <a:srgbClr val="FFFF00"/>
              </a:buClr>
              <a:buFont typeface="Lucida Grande"/>
              <a:buChar char="➡"/>
              <a:defRPr/>
            </a:pPr>
            <a:r>
              <a:rPr lang="en-US" sz="2000" b="1" i="1" dirty="0">
                <a:solidFill>
                  <a:prstClr val="white"/>
                </a:solidFill>
                <a:latin typeface="Verdana"/>
                <a:ea typeface="MS PGothic" pitchFamily="34" charset="-128"/>
                <a:cs typeface="Verdana"/>
              </a:rPr>
              <a:t> This is the fourth and final time “Alleluia” appears in the New Testament.</a:t>
            </a:r>
            <a:endParaRPr lang="en-US" sz="2000" b="1" i="1" dirty="0">
              <a:solidFill>
                <a:prstClr val="white"/>
              </a:solidFill>
              <a:latin typeface="Verdana"/>
              <a:ea typeface="MS PGothic" pitchFamily="34" charset="-128"/>
              <a:cs typeface="Verdana"/>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Four Alleluias Of Heavenly Praise</a:t>
            </a:r>
            <a:endParaRPr lang="en-US" sz="2800" i="1" dirty="0">
              <a:solidFill>
                <a:prstClr val="white"/>
              </a:solidFill>
              <a:latin typeface="Verdana"/>
              <a:ea typeface="MS PGothic" pitchFamily="34" charset="-128"/>
              <a:cs typeface="Verdana"/>
            </a:endParaRPr>
          </a:p>
        </p:txBody>
      </p:sp>
      <p:cxnSp>
        <p:nvCxnSpPr>
          <p:cNvPr id="390157"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390158"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198" y="4530189"/>
            <a:ext cx="5626101" cy="2238909"/>
          </a:xfrm>
          <a:prstGeom prst="rect">
            <a:avLst/>
          </a:prstGeom>
        </p:spPr>
      </p:pic>
    </p:spTree>
    <p:extLst>
      <p:ext uri="{BB962C8B-B14F-4D97-AF65-F5344CB8AC3E}">
        <p14:creationId xmlns:p14="http://schemas.microsoft.com/office/powerpoint/2010/main" val="346101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p:cTn id="7" dur="1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0">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0">
                                            <p:txEl>
                                              <p:pRg st="1" end="1"/>
                                            </p:txEl>
                                          </p:spTgt>
                                        </p:tgtEl>
                                        <p:attrNameLst>
                                          <p:attrName>style.visibility</p:attrName>
                                        </p:attrNameLst>
                                      </p:cBhvr>
                                      <p:to>
                                        <p:strVal val="visible"/>
                                      </p:to>
                                    </p:set>
                                    <p:anim calcmode="lin" valueType="num">
                                      <p:cBhvr>
                                        <p:cTn id="15" dur="1000" fill="hold"/>
                                        <p:tgtEl>
                                          <p:spTgt spid="20">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0">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0">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20">
                                            <p:txEl>
                                              <p:pRg st="1" end="1"/>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27038" y="1998663"/>
            <a:ext cx="8458200" cy="1323439"/>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a:t>
            </a:r>
            <a:r>
              <a:rPr lang="en-US" sz="2000" b="1" i="1" dirty="0">
                <a:solidFill>
                  <a:prstClr val="white"/>
                </a:solidFill>
                <a:latin typeface="Verdana"/>
                <a:ea typeface="MS PGothic" pitchFamily="34" charset="-128"/>
                <a:cs typeface="Verdana"/>
              </a:rPr>
              <a:t>19:6. </a:t>
            </a:r>
            <a:r>
              <a:rPr lang="en-US" sz="2000" b="1" i="1" dirty="0">
                <a:solidFill>
                  <a:srgbClr val="FFFF00"/>
                </a:solidFill>
                <a:latin typeface="Verdana"/>
                <a:ea typeface="MS PGothic" pitchFamily="34" charset="-128"/>
                <a:cs typeface="Verdana"/>
              </a:rPr>
              <a:t>And I heard as it were the voice of a great multitude, and as the voice of many waters, and as the voice of mighty </a:t>
            </a:r>
            <a:r>
              <a:rPr lang="en-US" sz="2000" b="1" i="1" dirty="0" err="1">
                <a:solidFill>
                  <a:srgbClr val="FFFF00"/>
                </a:solidFill>
                <a:latin typeface="Verdana"/>
                <a:ea typeface="MS PGothic" pitchFamily="34" charset="-128"/>
                <a:cs typeface="Verdana"/>
              </a:rPr>
              <a:t>thunderings</a:t>
            </a:r>
            <a:r>
              <a:rPr lang="en-US" sz="2000" b="1" i="1" dirty="0">
                <a:solidFill>
                  <a:srgbClr val="FFFF00"/>
                </a:solidFill>
                <a:latin typeface="Verdana"/>
                <a:ea typeface="MS PGothic" pitchFamily="34" charset="-128"/>
                <a:cs typeface="Verdana"/>
              </a:rPr>
              <a:t>, saying, Alleluia: for the Lord God omnipotent </a:t>
            </a:r>
            <a:r>
              <a:rPr lang="en-US" sz="2000" b="1" i="1" dirty="0" err="1">
                <a:solidFill>
                  <a:srgbClr val="FFFF00"/>
                </a:solidFill>
                <a:latin typeface="Verdana"/>
                <a:ea typeface="MS PGothic" pitchFamily="34" charset="-128"/>
                <a:cs typeface="Verdana"/>
              </a:rPr>
              <a:t>reigneth</a:t>
            </a:r>
            <a:r>
              <a:rPr lang="en-US" sz="2000" b="1" i="1" dirty="0">
                <a:solidFill>
                  <a:srgbClr val="FFFF00"/>
                </a:solidFill>
                <a:latin typeface="Verdana"/>
                <a:ea typeface="MS PGothic" pitchFamily="34" charset="-128"/>
                <a:cs typeface="Verdana"/>
              </a:rPr>
              <a:t>. </a:t>
            </a:r>
            <a:r>
              <a:rPr lang="en-US" sz="2000" b="1" i="1" dirty="0">
                <a:solidFill>
                  <a:prstClr val="white"/>
                </a:solidFill>
                <a:latin typeface="Verdana"/>
                <a:ea typeface="MS PGothic" pitchFamily="34" charset="-128"/>
                <a:cs typeface="Verdana"/>
              </a:rPr>
              <a:t>(</a:t>
            </a:r>
            <a:r>
              <a:rPr lang="en-US" sz="2000" b="1" i="1" dirty="0" err="1">
                <a:solidFill>
                  <a:prstClr val="white"/>
                </a:solidFill>
                <a:latin typeface="Verdana"/>
                <a:ea typeface="MS PGothic" pitchFamily="34" charset="-128"/>
                <a:cs typeface="Verdana"/>
              </a:rPr>
              <a:t>Cond’t</a:t>
            </a:r>
            <a:r>
              <a:rPr lang="en-US" sz="2000" b="1" i="1" dirty="0">
                <a:solidFill>
                  <a:prstClr val="white"/>
                </a:solidFill>
                <a:latin typeface="Verdana"/>
                <a:ea typeface="MS PGothic" pitchFamily="34" charset="-128"/>
                <a:cs typeface="Verdana"/>
              </a:rPr>
              <a:t>)</a:t>
            </a:r>
            <a:endParaRPr lang="en-US" sz="2000" b="1" i="1" dirty="0">
              <a:solidFill>
                <a:prstClr val="white"/>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39015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5FD3272-2114-48C0-8460-AA89CD1C4FBF}" type="slidenum">
              <a:rPr lang="en-US" altLang="en-US" sz="1400" b="1" smtClean="0">
                <a:solidFill>
                  <a:srgbClr val="FFFFFF"/>
                </a:solidFill>
                <a:latin typeface="Verdana" pitchFamily="34" charset="0"/>
              </a:rPr>
              <a:pPr eaLnBrk="1" hangingPunct="1">
                <a:spcBef>
                  <a:spcPct val="0"/>
                </a:spcBef>
                <a:buFontTx/>
                <a:buNone/>
              </a:pPr>
              <a:t>15</a:t>
            </a:fld>
            <a:endParaRPr lang="en-US" altLang="en-US" sz="1400" b="1" smtClean="0">
              <a:solidFill>
                <a:srgbClr val="FFFFFF"/>
              </a:solidFill>
              <a:latin typeface="Verdana" pitchFamily="34" charset="0"/>
            </a:endParaRPr>
          </a:p>
        </p:txBody>
      </p:sp>
      <p:sp>
        <p:nvSpPr>
          <p:cNvPr id="39015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39015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A7C036F6-2B45-4BE1-9D55-5060676B19CC}"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Four Alleluias Of Heavenly Praise</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495300" y="3322102"/>
            <a:ext cx="8686800" cy="1015663"/>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t>
            </a:r>
            <a:r>
              <a:rPr lang="en-US" sz="2000" b="1" i="1" dirty="0">
                <a:solidFill>
                  <a:srgbClr val="FFFFFF"/>
                </a:solidFill>
                <a:latin typeface="Verdana"/>
                <a:ea typeface="MS PGothic" pitchFamily="34" charset="-128"/>
                <a:cs typeface="Verdana"/>
              </a:rPr>
              <a:t>All </a:t>
            </a:r>
            <a:r>
              <a:rPr lang="en-US" sz="2000" b="1" i="1" dirty="0">
                <a:solidFill>
                  <a:srgbClr val="FFFFFF"/>
                </a:solidFill>
                <a:latin typeface="Verdana"/>
                <a:ea typeface="MS PGothic" pitchFamily="34" charset="-128"/>
                <a:cs typeface="Verdana"/>
              </a:rPr>
              <a:t>the heavenly </a:t>
            </a:r>
            <a:r>
              <a:rPr lang="en-US" sz="2000" b="1" i="1" dirty="0">
                <a:solidFill>
                  <a:srgbClr val="FFFFFF"/>
                </a:solidFill>
                <a:latin typeface="Verdana"/>
                <a:ea typeface="MS PGothic" pitchFamily="34" charset="-128"/>
                <a:cs typeface="Verdana"/>
              </a:rPr>
              <a:t>instruments </a:t>
            </a:r>
            <a:r>
              <a:rPr lang="en-US" sz="2000" b="1" i="1" dirty="0">
                <a:solidFill>
                  <a:srgbClr val="FFFFFF"/>
                </a:solidFill>
                <a:latin typeface="Verdana"/>
                <a:ea typeface="MS PGothic" pitchFamily="34" charset="-128"/>
                <a:cs typeface="Verdana"/>
              </a:rPr>
              <a:t>and sounds and voices of unimaginable purity, power, and </a:t>
            </a:r>
            <a:r>
              <a:rPr lang="en-US" sz="2000" b="1" i="1" dirty="0">
                <a:solidFill>
                  <a:srgbClr val="FFFFFF"/>
                </a:solidFill>
                <a:latin typeface="Verdana"/>
                <a:ea typeface="MS PGothic" pitchFamily="34" charset="-128"/>
                <a:cs typeface="Verdana"/>
              </a:rPr>
              <a:t>magnificence on </a:t>
            </a:r>
            <a:r>
              <a:rPr lang="en-US" sz="2000" b="1" i="1" dirty="0">
                <a:solidFill>
                  <a:srgbClr val="FFFFFF"/>
                </a:solidFill>
                <a:latin typeface="Verdana"/>
                <a:ea typeface="MS PGothic" pitchFamily="34" charset="-128"/>
                <a:cs typeface="Verdana"/>
              </a:rPr>
              <a:t>command, </a:t>
            </a:r>
            <a:r>
              <a:rPr lang="en-US" sz="2000" b="1" i="1" dirty="0">
                <a:solidFill>
                  <a:srgbClr val="FFFFFF"/>
                </a:solidFill>
                <a:latin typeface="Verdana"/>
                <a:ea typeface="MS PGothic" pitchFamily="34" charset="-128"/>
                <a:cs typeface="Verdana"/>
              </a:rPr>
              <a:t>shout </a:t>
            </a:r>
            <a:r>
              <a:rPr lang="en-US" sz="2000" b="1" i="1" dirty="0">
                <a:solidFill>
                  <a:srgbClr val="FFFFFF"/>
                </a:solidFill>
                <a:latin typeface="Verdana"/>
                <a:ea typeface="MS PGothic" pitchFamily="34" charset="-128"/>
                <a:cs typeface="Verdana"/>
              </a:rPr>
              <a:t>forth: ALLELUIA!</a:t>
            </a:r>
            <a:endParaRPr lang="en-US" sz="2000" b="1" i="1" dirty="0">
              <a:solidFill>
                <a:srgbClr val="FFFF00"/>
              </a:solidFill>
              <a:latin typeface="Verdana"/>
              <a:ea typeface="MS PGothic" pitchFamily="34" charset="-128"/>
              <a:cs typeface="Verdana"/>
            </a:endParaRPr>
          </a:p>
        </p:txBody>
      </p:sp>
      <p:cxnSp>
        <p:nvCxnSpPr>
          <p:cNvPr id="390157"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390158"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514350" y="4546600"/>
            <a:ext cx="8648700" cy="707886"/>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Omnipotent is </a:t>
            </a:r>
            <a:r>
              <a:rPr lang="en-US" sz="2000" b="1" i="1" dirty="0">
                <a:solidFill>
                  <a:srgbClr val="FFFFFF"/>
                </a:solidFill>
                <a:latin typeface="Verdana"/>
                <a:ea typeface="MS PGothic" pitchFamily="34" charset="-128"/>
                <a:cs typeface="Verdana"/>
              </a:rPr>
              <a:t>all-powerful</a:t>
            </a:r>
            <a:r>
              <a:rPr lang="en-US" sz="2000" b="1" i="1" dirty="0">
                <a:solidFill>
                  <a:srgbClr val="FFFFFF"/>
                </a:solidFill>
                <a:latin typeface="Verdana"/>
                <a:ea typeface="MS PGothic" pitchFamily="34" charset="-128"/>
                <a:cs typeface="Verdana"/>
              </a:rPr>
              <a:t>: none of His purposes can be </a:t>
            </a:r>
            <a:r>
              <a:rPr lang="en-US" sz="2000" b="1" i="1" dirty="0">
                <a:solidFill>
                  <a:srgbClr val="FFFFFF"/>
                </a:solidFill>
                <a:latin typeface="Verdana"/>
                <a:ea typeface="MS PGothic" pitchFamily="34" charset="-128"/>
                <a:cs typeface="Verdana"/>
              </a:rPr>
              <a:t>withheld. </a:t>
            </a:r>
            <a:endParaRPr lang="en-US" sz="2000" b="1" i="1" dirty="0">
              <a:solidFill>
                <a:srgbClr val="FFFF00"/>
              </a:solidFill>
              <a:latin typeface="Verdana"/>
              <a:ea typeface="MS PGothic" pitchFamily="34" charset="-128"/>
              <a:cs typeface="Verdana"/>
            </a:endParaRPr>
          </a:p>
        </p:txBody>
      </p:sp>
      <p:sp>
        <p:nvSpPr>
          <p:cNvPr id="2" name="TextBox 1"/>
          <p:cNvSpPr txBox="1"/>
          <p:nvPr/>
        </p:nvSpPr>
        <p:spPr>
          <a:xfrm>
            <a:off x="495300" y="5590393"/>
            <a:ext cx="8389938" cy="707886"/>
          </a:xfrm>
          <a:prstGeom prst="rect">
            <a:avLst/>
          </a:prstGeom>
          <a:noFill/>
        </p:spPr>
        <p:txBody>
          <a:bodyPr wrap="square" rtlCol="0">
            <a:spAutoFit/>
          </a:bodyPr>
          <a:lstStyle/>
          <a:p>
            <a:pPr defTabSz="457200" fontAlgn="base">
              <a:spcBef>
                <a:spcPct val="0"/>
              </a:spcBef>
              <a:spcAft>
                <a:spcPct val="0"/>
              </a:spcAft>
            </a:pPr>
            <a:r>
              <a:rPr lang="en-US" sz="2000" b="1" i="1" dirty="0">
                <a:solidFill>
                  <a:srgbClr val="FFFF00"/>
                </a:solidFill>
                <a:latin typeface="Verdana" panose="020B0604030504040204" pitchFamily="34" charset="0"/>
                <a:ea typeface="Verdana" panose="020B0604030504040204" pitchFamily="34" charset="0"/>
              </a:rPr>
              <a:t>I </a:t>
            </a:r>
            <a:r>
              <a:rPr lang="en-US" sz="2000" b="1" i="1" dirty="0">
                <a:solidFill>
                  <a:srgbClr val="FFFF00"/>
                </a:solidFill>
                <a:latin typeface="Verdana" panose="020B0604030504040204" pitchFamily="34" charset="0"/>
                <a:ea typeface="Verdana" panose="020B0604030504040204" pitchFamily="34" charset="0"/>
              </a:rPr>
              <a:t>know that You can do everything, and that no purpose of Yours can be withheld from </a:t>
            </a:r>
            <a:r>
              <a:rPr lang="en-US" sz="2000" b="1" i="1" dirty="0">
                <a:solidFill>
                  <a:srgbClr val="FFFF00"/>
                </a:solidFill>
                <a:latin typeface="Verdana" panose="020B0604030504040204" pitchFamily="34" charset="0"/>
                <a:ea typeface="Verdana" panose="020B0604030504040204" pitchFamily="34" charset="0"/>
              </a:rPr>
              <a:t>You</a:t>
            </a:r>
            <a:r>
              <a:rPr lang="en-US" sz="2000" b="1" i="1" dirty="0">
                <a:solidFill>
                  <a:srgbClr val="FFFF00"/>
                </a:solidFill>
                <a:latin typeface="Verdana" panose="020B0604030504040204" pitchFamily="34" charset="0"/>
                <a:ea typeface="Verdana" panose="020B0604030504040204" pitchFamily="34" charset="0"/>
              </a:rPr>
              <a:t> </a:t>
            </a:r>
            <a:r>
              <a:rPr lang="en-US" sz="2000" b="1" i="1" dirty="0">
                <a:solidFill>
                  <a:srgbClr val="FFFF00"/>
                </a:solidFill>
                <a:latin typeface="Verdana" panose="020B0604030504040204" pitchFamily="34" charset="0"/>
                <a:ea typeface="Verdana" panose="020B0604030504040204" pitchFamily="34" charset="0"/>
              </a:rPr>
              <a:t>(</a:t>
            </a:r>
            <a:r>
              <a:rPr lang="en-US" sz="2000" b="1" i="1" dirty="0">
                <a:solidFill>
                  <a:prstClr val="white"/>
                </a:solidFill>
                <a:latin typeface="Verdana" panose="020B0604030504040204" pitchFamily="34" charset="0"/>
                <a:ea typeface="Verdana" panose="020B0604030504040204" pitchFamily="34" charset="0"/>
              </a:rPr>
              <a:t>Job </a:t>
            </a:r>
            <a:r>
              <a:rPr lang="en-US" sz="2000" b="1" i="1" dirty="0">
                <a:solidFill>
                  <a:prstClr val="white"/>
                </a:solidFill>
                <a:latin typeface="Verdana" panose="020B0604030504040204" pitchFamily="34" charset="0"/>
                <a:ea typeface="Verdana" panose="020B0604030504040204" pitchFamily="34" charset="0"/>
              </a:rPr>
              <a:t>42:2</a:t>
            </a:r>
            <a:r>
              <a:rPr lang="en-US" sz="2000" b="1" i="1" dirty="0">
                <a:solidFill>
                  <a:srgbClr val="FFFF00"/>
                </a:solidFill>
                <a:latin typeface="Verdana" panose="020B0604030504040204" pitchFamily="34" charset="0"/>
                <a:ea typeface="Verdana" panose="020B0604030504040204" pitchFamily="34" charset="0"/>
              </a:rPr>
              <a:t>).</a:t>
            </a:r>
            <a:endParaRPr lang="en-US" sz="2000" b="1" i="1" dirty="0">
              <a:solidFill>
                <a:srgbClr val="FFFF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655760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heel(1)">
                                      <p:cBhvr>
                                        <p:cTn id="19"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57200" y="1858963"/>
            <a:ext cx="8458200" cy="1015663"/>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a:t>
            </a:r>
            <a:r>
              <a:rPr lang="en-US" sz="2000" b="1" i="1" dirty="0">
                <a:solidFill>
                  <a:prstClr val="white"/>
                </a:solidFill>
                <a:latin typeface="Verdana"/>
                <a:ea typeface="MS PGothic" pitchFamily="34" charset="-128"/>
                <a:cs typeface="Verdana"/>
              </a:rPr>
              <a:t>19:7. </a:t>
            </a:r>
            <a:r>
              <a:rPr lang="en-US" sz="2000" b="1" i="1" dirty="0">
                <a:solidFill>
                  <a:srgbClr val="FFFF00"/>
                </a:solidFill>
                <a:latin typeface="Verdana"/>
                <a:ea typeface="MS PGothic" pitchFamily="34" charset="-128"/>
                <a:cs typeface="Verdana"/>
              </a:rPr>
              <a:t>Let us be glad and rejoice, and give </a:t>
            </a:r>
            <a:r>
              <a:rPr lang="en-US" sz="2000" b="1" i="1" dirty="0" err="1">
                <a:solidFill>
                  <a:srgbClr val="FFFF00"/>
                </a:solidFill>
                <a:latin typeface="Verdana"/>
                <a:ea typeface="MS PGothic" pitchFamily="34" charset="-128"/>
                <a:cs typeface="Verdana"/>
              </a:rPr>
              <a:t>honour</a:t>
            </a:r>
            <a:r>
              <a:rPr lang="en-US" sz="2000" b="1" i="1" dirty="0">
                <a:solidFill>
                  <a:srgbClr val="FFFF00"/>
                </a:solidFill>
                <a:latin typeface="Verdana"/>
                <a:ea typeface="MS PGothic" pitchFamily="34" charset="-128"/>
                <a:cs typeface="Verdana"/>
              </a:rPr>
              <a:t> to him: for the marriage of the Lamb is come, and his wife hath made herself ready.</a:t>
            </a:r>
            <a:endParaRPr lang="en-US" sz="2000" b="1" i="1" dirty="0">
              <a:solidFill>
                <a:srgbClr val="FFFF00"/>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39015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5FD3272-2114-48C0-8460-AA89CD1C4FBF}" type="slidenum">
              <a:rPr lang="en-US" altLang="en-US" sz="1400" b="1" smtClean="0">
                <a:solidFill>
                  <a:srgbClr val="FFFFFF"/>
                </a:solidFill>
                <a:latin typeface="Verdana" pitchFamily="34" charset="0"/>
              </a:rPr>
              <a:pPr eaLnBrk="1" hangingPunct="1">
                <a:spcBef>
                  <a:spcPct val="0"/>
                </a:spcBef>
                <a:buFontTx/>
                <a:buNone/>
              </a:pPr>
              <a:t>16</a:t>
            </a:fld>
            <a:endParaRPr lang="en-US" altLang="en-US" sz="1400" b="1" smtClean="0">
              <a:solidFill>
                <a:srgbClr val="FFFFFF"/>
              </a:solidFill>
              <a:latin typeface="Verdana" pitchFamily="34" charset="0"/>
            </a:endParaRPr>
          </a:p>
        </p:txBody>
      </p:sp>
      <p:sp>
        <p:nvSpPr>
          <p:cNvPr id="39015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39015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A7C036F6-2B45-4BE1-9D55-5060676B19CC}"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20" name="TextBox 19"/>
          <p:cNvSpPr txBox="1"/>
          <p:nvPr/>
        </p:nvSpPr>
        <p:spPr>
          <a:xfrm>
            <a:off x="495300" y="2925221"/>
            <a:ext cx="4978400" cy="2554545"/>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t>
            </a:r>
            <a:r>
              <a:rPr lang="en-US" sz="2000" b="1" i="1" dirty="0">
                <a:solidFill>
                  <a:prstClr val="white"/>
                </a:solidFill>
                <a:latin typeface="Verdana"/>
                <a:ea typeface="MS PGothic" pitchFamily="34" charset="-128"/>
                <a:cs typeface="Verdana"/>
              </a:rPr>
              <a:t>Their gladness and rejoicing is because the marriage has come. As in the First Coming of Christ, a long period of waiting is about to conclude (</a:t>
            </a:r>
            <a:r>
              <a:rPr lang="en-US" sz="2000" b="1" i="1" dirty="0" err="1">
                <a:solidFill>
                  <a:srgbClr val="FFFF00"/>
                </a:solidFill>
                <a:latin typeface="Verdana"/>
                <a:ea typeface="MS PGothic" pitchFamily="34" charset="-128"/>
                <a:cs typeface="Verdana"/>
              </a:rPr>
              <a:t>Zec</a:t>
            </a:r>
            <a:r>
              <a:rPr lang="en-US" sz="2000" b="1" i="1" dirty="0">
                <a:solidFill>
                  <a:srgbClr val="FFFF00"/>
                </a:solidFill>
                <a:latin typeface="Verdana"/>
                <a:ea typeface="MS PGothic" pitchFamily="34" charset="-128"/>
                <a:cs typeface="Verdana"/>
              </a:rPr>
              <a:t>. 9:9</a:t>
            </a:r>
            <a:r>
              <a:rPr lang="en-US" sz="2000" b="1" i="1" dirty="0">
                <a:solidFill>
                  <a:prstClr val="white"/>
                </a:solidFill>
                <a:latin typeface="Verdana"/>
                <a:ea typeface="MS PGothic" pitchFamily="34" charset="-128"/>
                <a:cs typeface="Verdana"/>
              </a:rPr>
              <a:t>). The hopes and dreams of his servants will find consummation in His approaching intimacy.</a:t>
            </a: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Four Alleluias Of Heavenly Praise</a:t>
            </a:r>
            <a:endParaRPr lang="en-US" sz="2800" i="1" dirty="0">
              <a:solidFill>
                <a:prstClr val="white"/>
              </a:solidFill>
              <a:latin typeface="Verdana"/>
              <a:ea typeface="MS PGothic" pitchFamily="34" charset="-128"/>
              <a:cs typeface="Verdana"/>
            </a:endParaRPr>
          </a:p>
        </p:txBody>
      </p:sp>
      <p:cxnSp>
        <p:nvCxnSpPr>
          <p:cNvPr id="390157"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390158"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3700" y="2974814"/>
            <a:ext cx="3441700" cy="2976457"/>
          </a:xfrm>
          <a:prstGeom prst="rect">
            <a:avLst/>
          </a:prstGeom>
        </p:spPr>
      </p:pic>
    </p:spTree>
    <p:extLst>
      <p:ext uri="{BB962C8B-B14F-4D97-AF65-F5344CB8AC3E}">
        <p14:creationId xmlns:p14="http://schemas.microsoft.com/office/powerpoint/2010/main" val="3005882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57200" y="1858963"/>
            <a:ext cx="8458200" cy="1015663"/>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a:t>
            </a:r>
            <a:r>
              <a:rPr lang="en-US" sz="2000" b="1" i="1" dirty="0">
                <a:solidFill>
                  <a:prstClr val="white"/>
                </a:solidFill>
                <a:latin typeface="Verdana"/>
                <a:ea typeface="MS PGothic" pitchFamily="34" charset="-128"/>
                <a:cs typeface="Verdana"/>
              </a:rPr>
              <a:t>19:7. </a:t>
            </a:r>
            <a:r>
              <a:rPr lang="en-US" sz="2000" b="1" i="1" dirty="0">
                <a:solidFill>
                  <a:srgbClr val="FFFF00"/>
                </a:solidFill>
                <a:latin typeface="Verdana"/>
                <a:ea typeface="MS PGothic" pitchFamily="34" charset="-128"/>
                <a:cs typeface="Verdana"/>
              </a:rPr>
              <a:t>Let us be glad and rejoice, and give </a:t>
            </a:r>
            <a:r>
              <a:rPr lang="en-US" sz="2000" b="1" i="1" dirty="0" err="1">
                <a:solidFill>
                  <a:srgbClr val="FFFF00"/>
                </a:solidFill>
                <a:latin typeface="Verdana"/>
                <a:ea typeface="MS PGothic" pitchFamily="34" charset="-128"/>
                <a:cs typeface="Verdana"/>
              </a:rPr>
              <a:t>honour</a:t>
            </a:r>
            <a:r>
              <a:rPr lang="en-US" sz="2000" b="1" i="1" dirty="0">
                <a:solidFill>
                  <a:srgbClr val="FFFF00"/>
                </a:solidFill>
                <a:latin typeface="Verdana"/>
                <a:ea typeface="MS PGothic" pitchFamily="34" charset="-128"/>
                <a:cs typeface="Verdana"/>
              </a:rPr>
              <a:t> to him: for the marriage of the Lamb is come, and his wife hath made herself ready.</a:t>
            </a:r>
            <a:endParaRPr lang="en-US" sz="2000" b="1" i="1" dirty="0">
              <a:solidFill>
                <a:srgbClr val="FFFF00"/>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39015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5FD3272-2114-48C0-8460-AA89CD1C4FBF}" type="slidenum">
              <a:rPr lang="en-US" altLang="en-US" sz="1400" b="1" smtClean="0">
                <a:solidFill>
                  <a:srgbClr val="FFFFFF"/>
                </a:solidFill>
                <a:latin typeface="Verdana" pitchFamily="34" charset="0"/>
              </a:rPr>
              <a:pPr eaLnBrk="1" hangingPunct="1">
                <a:spcBef>
                  <a:spcPct val="0"/>
                </a:spcBef>
                <a:buFontTx/>
                <a:buNone/>
              </a:pPr>
              <a:t>17</a:t>
            </a:fld>
            <a:endParaRPr lang="en-US" altLang="en-US" sz="1400" b="1" smtClean="0">
              <a:solidFill>
                <a:srgbClr val="FFFFFF"/>
              </a:solidFill>
              <a:latin typeface="Verdana" pitchFamily="34" charset="0"/>
            </a:endParaRPr>
          </a:p>
        </p:txBody>
      </p:sp>
      <p:sp>
        <p:nvSpPr>
          <p:cNvPr id="39015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39015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A7C036F6-2B45-4BE1-9D55-5060676B19CC}"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20" name="TextBox 19"/>
          <p:cNvSpPr txBox="1"/>
          <p:nvPr/>
        </p:nvSpPr>
        <p:spPr>
          <a:xfrm>
            <a:off x="495300" y="2925221"/>
            <a:ext cx="4978400" cy="2554545"/>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t>
            </a:r>
            <a:r>
              <a:rPr lang="en-US" sz="2000" b="1" i="1" dirty="0">
                <a:solidFill>
                  <a:prstClr val="white"/>
                </a:solidFill>
                <a:latin typeface="Verdana"/>
                <a:ea typeface="MS PGothic" pitchFamily="34" charset="-128"/>
                <a:cs typeface="Verdana"/>
              </a:rPr>
              <a:t>Their gladness and rejoicing is because the marriage has come. As in the First Coming of Christ, a long period of waiting is about to conclude (</a:t>
            </a:r>
            <a:r>
              <a:rPr lang="en-US" sz="2000" b="1" i="1" dirty="0" err="1">
                <a:solidFill>
                  <a:srgbClr val="FFFF00"/>
                </a:solidFill>
                <a:latin typeface="Verdana"/>
                <a:ea typeface="MS PGothic" pitchFamily="34" charset="-128"/>
                <a:cs typeface="Verdana"/>
              </a:rPr>
              <a:t>Zec</a:t>
            </a:r>
            <a:r>
              <a:rPr lang="en-US" sz="2000" b="1" i="1" dirty="0">
                <a:solidFill>
                  <a:srgbClr val="FFFF00"/>
                </a:solidFill>
                <a:latin typeface="Verdana"/>
                <a:ea typeface="MS PGothic" pitchFamily="34" charset="-128"/>
                <a:cs typeface="Verdana"/>
              </a:rPr>
              <a:t>. 9:9</a:t>
            </a:r>
            <a:r>
              <a:rPr lang="en-US" sz="2000" b="1" i="1" dirty="0">
                <a:solidFill>
                  <a:prstClr val="white"/>
                </a:solidFill>
                <a:latin typeface="Verdana"/>
                <a:ea typeface="MS PGothic" pitchFamily="34" charset="-128"/>
                <a:cs typeface="Verdana"/>
              </a:rPr>
              <a:t>). The hopes and dreams of his servants will find consummation in His approaching intimacy.</a:t>
            </a: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Four Alleluias Of Heavenly Praise</a:t>
            </a:r>
            <a:endParaRPr lang="en-US" sz="2800" i="1" dirty="0">
              <a:solidFill>
                <a:prstClr val="white"/>
              </a:solidFill>
              <a:latin typeface="Verdana"/>
              <a:ea typeface="MS PGothic" pitchFamily="34" charset="-128"/>
              <a:cs typeface="Verdana"/>
            </a:endParaRPr>
          </a:p>
        </p:txBody>
      </p:sp>
      <p:cxnSp>
        <p:nvCxnSpPr>
          <p:cNvPr id="390157"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390158"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3700" y="2974814"/>
            <a:ext cx="3441700" cy="2976457"/>
          </a:xfrm>
          <a:prstGeom prst="rect">
            <a:avLst/>
          </a:prstGeom>
        </p:spPr>
      </p:pic>
    </p:spTree>
    <p:extLst>
      <p:ext uri="{BB962C8B-B14F-4D97-AF65-F5344CB8AC3E}">
        <p14:creationId xmlns:p14="http://schemas.microsoft.com/office/powerpoint/2010/main" val="3005882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57200" y="1858963"/>
            <a:ext cx="8458200" cy="1015663"/>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a:t>
            </a:r>
            <a:r>
              <a:rPr lang="en-US" sz="2000" b="1" i="1" dirty="0">
                <a:solidFill>
                  <a:prstClr val="white"/>
                </a:solidFill>
                <a:latin typeface="Verdana"/>
                <a:ea typeface="MS PGothic" pitchFamily="34" charset="-128"/>
                <a:cs typeface="Verdana"/>
              </a:rPr>
              <a:t>19:8. </a:t>
            </a:r>
            <a:r>
              <a:rPr lang="en-US" sz="2000" b="1" i="1" dirty="0">
                <a:solidFill>
                  <a:srgbClr val="FFFF00"/>
                </a:solidFill>
                <a:latin typeface="Verdana"/>
                <a:ea typeface="MS PGothic" pitchFamily="34" charset="-128"/>
                <a:cs typeface="Verdana"/>
              </a:rPr>
              <a:t>And to her was granted that she should be arrayed in fine linen, clean and white: for the fine linen is the righteousness of saints.</a:t>
            </a:r>
            <a:endParaRPr lang="en-US" sz="2000" b="1" i="1" dirty="0">
              <a:solidFill>
                <a:srgbClr val="FFFF00"/>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39015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5FD3272-2114-48C0-8460-AA89CD1C4FBF}" type="slidenum">
              <a:rPr lang="en-US" altLang="en-US" sz="1400" b="1" smtClean="0">
                <a:solidFill>
                  <a:srgbClr val="FFFFFF"/>
                </a:solidFill>
                <a:latin typeface="Verdana" pitchFamily="34" charset="0"/>
              </a:rPr>
              <a:pPr eaLnBrk="1" hangingPunct="1">
                <a:spcBef>
                  <a:spcPct val="0"/>
                </a:spcBef>
                <a:buFontTx/>
                <a:buNone/>
              </a:pPr>
              <a:t>18</a:t>
            </a:fld>
            <a:endParaRPr lang="en-US" altLang="en-US" sz="1400" b="1" dirty="0" smtClean="0">
              <a:solidFill>
                <a:srgbClr val="FFFFFF"/>
              </a:solidFill>
              <a:latin typeface="Verdana" pitchFamily="34" charset="0"/>
            </a:endParaRPr>
          </a:p>
        </p:txBody>
      </p:sp>
      <p:sp>
        <p:nvSpPr>
          <p:cNvPr id="39015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20" name="TextBox 19"/>
          <p:cNvSpPr txBox="1"/>
          <p:nvPr/>
        </p:nvSpPr>
        <p:spPr>
          <a:xfrm>
            <a:off x="381000" y="4220018"/>
            <a:ext cx="8572500" cy="1631216"/>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t>
            </a:r>
            <a:r>
              <a:rPr lang="en-US" sz="2000" b="1" i="1" dirty="0">
                <a:solidFill>
                  <a:prstClr val="white"/>
                </a:solidFill>
                <a:latin typeface="Verdana"/>
                <a:ea typeface="MS PGothic" pitchFamily="34" charset="-128"/>
                <a:cs typeface="Verdana"/>
              </a:rPr>
              <a:t>The bride is granted her wedding garments now and found to be wearing them when she rides forth with Christ at the Second Coming (</a:t>
            </a:r>
            <a:r>
              <a:rPr lang="en-US" sz="2000" b="1" i="1" dirty="0">
                <a:solidFill>
                  <a:srgbClr val="FFFF00"/>
                </a:solidFill>
                <a:latin typeface="Verdana"/>
                <a:ea typeface="MS PGothic" pitchFamily="34" charset="-128"/>
                <a:cs typeface="Verdana"/>
              </a:rPr>
              <a:t>Rev. </a:t>
            </a:r>
            <a:r>
              <a:rPr lang="en-US" sz="2000" b="1" i="1" dirty="0">
                <a:solidFill>
                  <a:srgbClr val="FFFF00"/>
                </a:solidFill>
                <a:latin typeface="Verdana"/>
                <a:ea typeface="MS PGothic" pitchFamily="34" charset="-128"/>
                <a:cs typeface="Verdana"/>
              </a:rPr>
              <a:t>19:14</a:t>
            </a:r>
            <a:r>
              <a:rPr lang="en-US" sz="2000" b="1" i="1" dirty="0">
                <a:solidFill>
                  <a:prstClr val="white"/>
                </a:solidFill>
                <a:latin typeface="Verdana"/>
                <a:ea typeface="MS PGothic" pitchFamily="34" charset="-128"/>
                <a:cs typeface="Verdana"/>
              </a:rPr>
              <a:t>). </a:t>
            </a:r>
            <a:r>
              <a:rPr lang="en-US" sz="2000" b="1" i="1" dirty="0">
                <a:solidFill>
                  <a:prstClr val="white"/>
                </a:solidFill>
                <a:latin typeface="Verdana"/>
                <a:ea typeface="MS PGothic" pitchFamily="34" charset="-128"/>
                <a:cs typeface="Verdana"/>
              </a:rPr>
              <a:t>This indicates that the wedding itself takes place in heaven prior to the Second Coming:</a:t>
            </a: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Four Alleluias Of Heavenly Praise</a:t>
            </a:r>
            <a:endParaRPr lang="en-US" sz="2800" i="1" dirty="0">
              <a:solidFill>
                <a:prstClr val="white"/>
              </a:solidFill>
              <a:latin typeface="Verdana"/>
              <a:ea typeface="MS PGothic" pitchFamily="34" charset="-128"/>
              <a:cs typeface="Verdana"/>
            </a:endParaRPr>
          </a:p>
        </p:txBody>
      </p:sp>
      <p:cxnSp>
        <p:nvCxnSpPr>
          <p:cNvPr id="390157"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390158"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419100" y="2974638"/>
            <a:ext cx="8648700" cy="1015663"/>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t>
            </a:r>
            <a:r>
              <a:rPr lang="en-US" sz="2000" b="1" i="1" dirty="0">
                <a:solidFill>
                  <a:srgbClr val="FFFFFF"/>
                </a:solidFill>
                <a:latin typeface="Verdana"/>
                <a:ea typeface="MS PGothic" pitchFamily="34" charset="-128"/>
                <a:cs typeface="Verdana"/>
              </a:rPr>
              <a:t>The </a:t>
            </a:r>
            <a:r>
              <a:rPr lang="en-US" sz="2000" b="1" i="1" dirty="0">
                <a:solidFill>
                  <a:srgbClr val="FFFFFF"/>
                </a:solidFill>
                <a:latin typeface="Verdana"/>
                <a:ea typeface="MS PGothic" pitchFamily="34" charset="-128"/>
                <a:cs typeface="Verdana"/>
              </a:rPr>
              <a:t>fine linen is the righteousness of </a:t>
            </a:r>
            <a:r>
              <a:rPr lang="en-US" sz="2000" b="1" i="1" dirty="0">
                <a:solidFill>
                  <a:srgbClr val="FFFFFF"/>
                </a:solidFill>
                <a:latin typeface="Verdana"/>
                <a:ea typeface="MS PGothic" pitchFamily="34" charset="-128"/>
                <a:cs typeface="Verdana"/>
              </a:rPr>
              <a:t>saints not </a:t>
            </a:r>
            <a:r>
              <a:rPr lang="en-US" sz="2000" b="1" i="1" dirty="0">
                <a:solidFill>
                  <a:srgbClr val="FFFFFF"/>
                </a:solidFill>
                <a:latin typeface="Verdana"/>
                <a:ea typeface="MS PGothic" pitchFamily="34" charset="-128"/>
                <a:cs typeface="Verdana"/>
              </a:rPr>
              <a:t>their own righteousness, for it is said that this was “given” to the bride - to the saints. </a:t>
            </a:r>
            <a:r>
              <a:rPr lang="en-US" sz="2000" b="1" i="1" dirty="0">
                <a:solidFill>
                  <a:srgbClr val="FFFFFF"/>
                </a:solidFill>
                <a:latin typeface="Verdana"/>
                <a:ea typeface="MS PGothic" pitchFamily="34" charset="-128"/>
                <a:cs typeface="Verdana"/>
              </a:rPr>
              <a:t> </a:t>
            </a:r>
            <a:endParaRPr lang="en-US" sz="2000" b="1" i="1" dirty="0">
              <a:solidFill>
                <a:srgbClr val="FFFF00"/>
              </a:solidFill>
              <a:latin typeface="Verdana"/>
              <a:ea typeface="MS PGothic" pitchFamily="34" charset="-128"/>
              <a:cs typeface="Verdana"/>
            </a:endParaRPr>
          </a:p>
        </p:txBody>
      </p:sp>
    </p:spTree>
    <p:extLst>
      <p:ext uri="{BB962C8B-B14F-4D97-AF65-F5344CB8AC3E}">
        <p14:creationId xmlns:p14="http://schemas.microsoft.com/office/powerpoint/2010/main" val="3779721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animEffect transition="in" filter="wheel(1)">
                                      <p:cBhvr>
                                        <p:cTn id="13" dur="20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57200" y="1858963"/>
            <a:ext cx="8458200" cy="1015663"/>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a:t>
            </a:r>
            <a:r>
              <a:rPr lang="en-US" sz="2000" b="1" i="1" dirty="0">
                <a:solidFill>
                  <a:prstClr val="white"/>
                </a:solidFill>
                <a:latin typeface="Verdana"/>
                <a:ea typeface="MS PGothic" pitchFamily="34" charset="-128"/>
                <a:cs typeface="Verdana"/>
              </a:rPr>
              <a:t>19:8. </a:t>
            </a:r>
            <a:r>
              <a:rPr lang="en-US" sz="2000" b="1" i="1" dirty="0">
                <a:solidFill>
                  <a:srgbClr val="FFFF00"/>
                </a:solidFill>
                <a:latin typeface="Verdana"/>
                <a:ea typeface="MS PGothic" pitchFamily="34" charset="-128"/>
                <a:cs typeface="Verdana"/>
              </a:rPr>
              <a:t>And to her was granted that she should be arrayed in fine linen, clean and white: for the fine linen is the righteousness of saints</a:t>
            </a:r>
            <a:r>
              <a:rPr lang="en-US" sz="2000" b="1" i="1" dirty="0">
                <a:solidFill>
                  <a:srgbClr val="FFFF00"/>
                </a:solidFill>
                <a:latin typeface="Verdana"/>
                <a:ea typeface="MS PGothic" pitchFamily="34" charset="-128"/>
                <a:cs typeface="Verdana"/>
              </a:rPr>
              <a:t>. </a:t>
            </a:r>
            <a:r>
              <a:rPr lang="en-US" sz="2000" b="1" i="1" dirty="0">
                <a:solidFill>
                  <a:prstClr val="white"/>
                </a:solidFill>
                <a:latin typeface="Verdana"/>
                <a:ea typeface="MS PGothic" pitchFamily="34" charset="-128"/>
                <a:cs typeface="Verdana"/>
              </a:rPr>
              <a:t>(</a:t>
            </a:r>
            <a:r>
              <a:rPr lang="en-US" sz="2000" b="1" i="1" dirty="0" err="1">
                <a:solidFill>
                  <a:prstClr val="white"/>
                </a:solidFill>
                <a:latin typeface="Verdana"/>
                <a:ea typeface="MS PGothic" pitchFamily="34" charset="-128"/>
                <a:cs typeface="Verdana"/>
              </a:rPr>
              <a:t>Cond’t</a:t>
            </a:r>
            <a:r>
              <a:rPr lang="en-US" sz="2000" b="1" i="1" dirty="0">
                <a:solidFill>
                  <a:prstClr val="white"/>
                </a:solidFill>
                <a:latin typeface="Verdana"/>
                <a:ea typeface="MS PGothic" pitchFamily="34" charset="-128"/>
                <a:cs typeface="Verdana"/>
              </a:rPr>
              <a:t>)</a:t>
            </a:r>
            <a:endParaRPr lang="en-US" sz="2000" b="1" i="1" dirty="0">
              <a:solidFill>
                <a:prstClr val="white"/>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39015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5FD3272-2114-48C0-8460-AA89CD1C4FBF}" type="slidenum">
              <a:rPr lang="en-US" altLang="en-US" sz="1400" b="1" smtClean="0">
                <a:solidFill>
                  <a:srgbClr val="FFFFFF"/>
                </a:solidFill>
                <a:latin typeface="Verdana" pitchFamily="34" charset="0"/>
              </a:rPr>
              <a:pPr eaLnBrk="1" hangingPunct="1">
                <a:spcBef>
                  <a:spcPct val="0"/>
                </a:spcBef>
                <a:buFontTx/>
                <a:buNone/>
              </a:pPr>
              <a:t>19</a:t>
            </a:fld>
            <a:endParaRPr lang="en-US" altLang="en-US" sz="1400" b="1" dirty="0" smtClean="0">
              <a:solidFill>
                <a:srgbClr val="FFFFFF"/>
              </a:solidFill>
              <a:latin typeface="Verdana" pitchFamily="34" charset="0"/>
            </a:endParaRPr>
          </a:p>
        </p:txBody>
      </p:sp>
      <p:sp>
        <p:nvSpPr>
          <p:cNvPr id="39015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Four Alleluias Of Heavenly Praise</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514350" y="3133699"/>
            <a:ext cx="4038600" cy="1938992"/>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bride’s </a:t>
            </a:r>
            <a:r>
              <a:rPr lang="en-US" sz="2000" b="1" i="1" dirty="0">
                <a:solidFill>
                  <a:srgbClr val="FFFFFF"/>
                </a:solidFill>
                <a:latin typeface="Verdana"/>
                <a:ea typeface="MS PGothic" pitchFamily="34" charset="-128"/>
                <a:cs typeface="Verdana"/>
              </a:rPr>
              <a:t>linen is </a:t>
            </a:r>
            <a:r>
              <a:rPr lang="en-US" sz="2000" b="1" i="1" dirty="0">
                <a:solidFill>
                  <a:srgbClr val="FFFFFF"/>
                </a:solidFill>
                <a:latin typeface="Verdana"/>
                <a:ea typeface="MS PGothic" pitchFamily="34" charset="-128"/>
                <a:cs typeface="Verdana"/>
              </a:rPr>
              <a:t>clean and bright, denoting her </a:t>
            </a:r>
            <a:r>
              <a:rPr lang="en-US" sz="2000" b="1" i="1" dirty="0" err="1">
                <a:solidFill>
                  <a:srgbClr val="FFFFFF"/>
                </a:solidFill>
                <a:latin typeface="Verdana"/>
                <a:ea typeface="MS PGothic" pitchFamily="34" charset="-128"/>
                <a:cs typeface="Verdana"/>
              </a:rPr>
              <a:t>sinlessness</a:t>
            </a:r>
            <a:r>
              <a:rPr lang="en-US" sz="2000" b="1" i="1" dirty="0">
                <a:solidFill>
                  <a:srgbClr val="FFFFFF"/>
                </a:solidFill>
                <a:latin typeface="Verdana"/>
                <a:ea typeface="MS PGothic" pitchFamily="34" charset="-128"/>
                <a:cs typeface="Verdana"/>
              </a:rPr>
              <a:t> before God, having been washed in the blood of the Lamb (</a:t>
            </a:r>
            <a:r>
              <a:rPr lang="en-US" sz="2000" b="1" i="1" dirty="0">
                <a:solidFill>
                  <a:srgbClr val="FFFF00"/>
                </a:solidFill>
                <a:latin typeface="Verdana"/>
                <a:ea typeface="MS PGothic" pitchFamily="34" charset="-128"/>
                <a:cs typeface="Verdana"/>
              </a:rPr>
              <a:t>Rev. </a:t>
            </a:r>
            <a:r>
              <a:rPr lang="en-US" sz="2000" b="1" i="1" dirty="0">
                <a:solidFill>
                  <a:srgbClr val="FFFF00"/>
                </a:solidFill>
                <a:latin typeface="Verdana"/>
                <a:ea typeface="MS PGothic" pitchFamily="34" charset="-128"/>
                <a:cs typeface="Verdana"/>
              </a:rPr>
              <a:t>7:14</a:t>
            </a:r>
            <a:r>
              <a:rPr lang="en-US" sz="2000" b="1" i="1" dirty="0">
                <a:solidFill>
                  <a:srgbClr val="FFFFFF"/>
                </a:solidFill>
                <a:latin typeface="Verdana"/>
                <a:ea typeface="MS PGothic" pitchFamily="34" charset="-128"/>
                <a:cs typeface="Verdana"/>
              </a:rPr>
              <a:t>).</a:t>
            </a:r>
            <a:endParaRPr lang="en-US" sz="2000" b="1" i="1" dirty="0">
              <a:solidFill>
                <a:srgbClr val="FFFF00"/>
              </a:solidFill>
              <a:latin typeface="Verdana"/>
              <a:ea typeface="MS PGothic" pitchFamily="34" charset="-128"/>
              <a:cs typeface="Verdana"/>
            </a:endParaRPr>
          </a:p>
        </p:txBody>
      </p:sp>
      <p:cxnSp>
        <p:nvCxnSpPr>
          <p:cNvPr id="390157"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390158"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 name="TextBox 1"/>
          <p:cNvSpPr txBox="1"/>
          <p:nvPr/>
        </p:nvSpPr>
        <p:spPr>
          <a:xfrm>
            <a:off x="419100" y="5338321"/>
            <a:ext cx="8267700" cy="1323439"/>
          </a:xfrm>
          <a:prstGeom prst="rect">
            <a:avLst/>
          </a:prstGeom>
          <a:noFill/>
        </p:spPr>
        <p:txBody>
          <a:bodyPr wrap="square" rtlCol="0">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characteristics described of the bride: her making herself ready, her requiring clean clothing, and her linen being the righteous acts of the saints, identify those who have been redeemed.</a:t>
            </a:r>
            <a:endParaRPr lang="en-US" sz="2000" b="1" i="1" dirty="0">
              <a:solidFill>
                <a:srgbClr val="FFFF00"/>
              </a:solidFill>
              <a:latin typeface="Verdana"/>
              <a:ea typeface="MS PGothic" pitchFamily="34" charset="-128"/>
              <a:cs typeface="Verdana"/>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750" y="2874625"/>
            <a:ext cx="2343150" cy="2457141"/>
          </a:xfrm>
          <a:prstGeom prst="rect">
            <a:avLst/>
          </a:prstGeom>
        </p:spPr>
      </p:pic>
    </p:spTree>
    <p:extLst>
      <p:ext uri="{BB962C8B-B14F-4D97-AF65-F5344CB8AC3E}">
        <p14:creationId xmlns:p14="http://schemas.microsoft.com/office/powerpoint/2010/main" val="1246173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wheel(1)">
                                      <p:cBhvr>
                                        <p:cTn id="16"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99123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5D20E62-356D-4E1C-851C-10DC5EC8306D}" type="slidenum">
              <a:rPr lang="en-US" altLang="en-US" sz="1000" b="1" smtClean="0">
                <a:solidFill>
                  <a:srgbClr val="FFFFFF"/>
                </a:solidFill>
                <a:latin typeface="Verdana" pitchFamily="34" charset="0"/>
              </a:rPr>
              <a:pPr eaLnBrk="1" hangingPunct="1">
                <a:spcBef>
                  <a:spcPct val="0"/>
                </a:spcBef>
                <a:buFontTx/>
                <a:buNone/>
              </a:pPr>
              <a:t>2</a:t>
            </a:fld>
            <a:endParaRPr lang="en-US" altLang="en-US" sz="1000" b="1" dirty="0" smtClean="0">
              <a:solidFill>
                <a:srgbClr val="FFFFFF"/>
              </a:solidFill>
              <a:latin typeface="Verdana" pitchFamily="34" charset="0"/>
            </a:endParaRPr>
          </a:p>
        </p:txBody>
      </p:sp>
      <p:cxnSp>
        <p:nvCxnSpPr>
          <p:cNvPr id="991235" name="Straight Connector 12"/>
          <p:cNvCxnSpPr>
            <a:cxnSpLocks noChangeShapeType="1"/>
          </p:cNvCxnSpPr>
          <p:nvPr/>
        </p:nvCxnSpPr>
        <p:spPr bwMode="auto">
          <a:xfrm>
            <a:off x="723900" y="706438"/>
            <a:ext cx="8077200" cy="158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991236" name="TextBox 5"/>
          <p:cNvSpPr txBox="1">
            <a:spLocks noChangeArrowheads="1"/>
          </p:cNvSpPr>
          <p:nvPr/>
        </p:nvSpPr>
        <p:spPr bwMode="auto">
          <a:xfrm>
            <a:off x="647700" y="0"/>
            <a:ext cx="7848600" cy="708025"/>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dirty="0">
                <a:solidFill>
                  <a:srgbClr val="FFFF00"/>
                </a:solidFill>
                <a:latin typeface="Verdana" pitchFamily="34" charset="0"/>
              </a:rPr>
              <a:t>Revelation </a:t>
            </a:r>
            <a:r>
              <a:rPr lang="en-US" altLang="en-US" sz="4000" b="1" dirty="0" smtClean="0">
                <a:solidFill>
                  <a:srgbClr val="FFFF00"/>
                </a:solidFill>
                <a:latin typeface="Verdana" pitchFamily="34" charset="0"/>
              </a:rPr>
              <a:t>19</a:t>
            </a:r>
            <a:endParaRPr lang="en-US" altLang="en-US" sz="4000" b="1" dirty="0">
              <a:solidFill>
                <a:srgbClr val="FFFF00"/>
              </a:solidFill>
              <a:latin typeface="Verdana" pitchFamily="34" charset="0"/>
            </a:endParaRPr>
          </a:p>
        </p:txBody>
      </p:sp>
      <p:sp>
        <p:nvSpPr>
          <p:cNvPr id="99123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000" b="1" dirty="0" smtClean="0">
                <a:solidFill>
                  <a:srgbClr val="FFFFFF"/>
                </a:solidFill>
                <a:latin typeface="Verdana" pitchFamily="34" charset="0"/>
              </a:rPr>
              <a:t>Revelation 10 Lesson</a:t>
            </a:r>
          </a:p>
        </p:txBody>
      </p:sp>
      <p:sp>
        <p:nvSpPr>
          <p:cNvPr id="99123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3E134116-C54C-464B-9A60-AB1CB4D3467D}" type="datetime1">
              <a:rPr lang="en-US" altLang="en-US" sz="1000" smtClean="0">
                <a:solidFill>
                  <a:srgbClr val="FFFFFF"/>
                </a:solidFill>
                <a:latin typeface="Verdana" pitchFamily="34" charset="0"/>
              </a:rPr>
              <a:pPr eaLnBrk="1" hangingPunct="1">
                <a:spcBef>
                  <a:spcPct val="0"/>
                </a:spcBef>
                <a:buFontTx/>
                <a:buNone/>
              </a:pPr>
              <a:t>5/2/2022</a:t>
            </a:fld>
            <a:endParaRPr lang="en-US" altLang="en-US" sz="1000" dirty="0" smtClean="0">
              <a:solidFill>
                <a:srgbClr val="FFFFFF"/>
              </a:solidFill>
              <a:latin typeface="Verdana" pitchFamily="34" charset="0"/>
            </a:endParaRPr>
          </a:p>
        </p:txBody>
      </p:sp>
      <p:sp>
        <p:nvSpPr>
          <p:cNvPr id="991239" name="TextBox 16"/>
          <p:cNvSpPr txBox="1">
            <a:spLocks noChangeArrowheads="1"/>
          </p:cNvSpPr>
          <p:nvPr/>
        </p:nvSpPr>
        <p:spPr bwMode="auto">
          <a:xfrm>
            <a:off x="647700" y="708025"/>
            <a:ext cx="8039100" cy="646113"/>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3600" b="1" i="1" dirty="0">
                <a:solidFill>
                  <a:srgbClr val="FFFFFF"/>
                </a:solidFill>
                <a:latin typeface="Verdana" pitchFamily="34" charset="0"/>
              </a:rPr>
              <a:t>The King Triumphant</a:t>
            </a:r>
          </a:p>
        </p:txBody>
      </p:sp>
      <p:sp>
        <p:nvSpPr>
          <p:cNvPr id="991241" name="TextBox 17"/>
          <p:cNvSpPr txBox="1">
            <a:spLocks noChangeArrowheads="1"/>
          </p:cNvSpPr>
          <p:nvPr/>
        </p:nvSpPr>
        <p:spPr bwMode="auto">
          <a:xfrm>
            <a:off x="298450" y="1481138"/>
            <a:ext cx="8839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Tx/>
              <a:buNone/>
            </a:pPr>
            <a:r>
              <a:rPr lang="en-US" altLang="en-US" sz="2800" b="1" i="1" dirty="0">
                <a:solidFill>
                  <a:srgbClr val="FFFFFF"/>
                </a:solidFill>
                <a:latin typeface="Verdana" pitchFamily="34" charset="0"/>
              </a:rPr>
              <a:t>Introduction</a:t>
            </a:r>
            <a:endParaRPr lang="en-US" altLang="en-US" sz="2800" b="1" i="1" dirty="0">
              <a:solidFill>
                <a:srgbClr val="FFFF00"/>
              </a:solidFill>
              <a:latin typeface="Verdana" pitchFamily="34" charset="0"/>
            </a:endParaRPr>
          </a:p>
        </p:txBody>
      </p:sp>
      <p:sp>
        <p:nvSpPr>
          <p:cNvPr id="14" name="TextBox 13"/>
          <p:cNvSpPr txBox="1">
            <a:spLocks noChangeArrowheads="1"/>
          </p:cNvSpPr>
          <p:nvPr/>
        </p:nvSpPr>
        <p:spPr bwMode="auto">
          <a:xfrm>
            <a:off x="342900" y="2014988"/>
            <a:ext cx="87947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Arial" pitchFamily="34" charset="0"/>
              <a:buNone/>
            </a:pPr>
            <a:r>
              <a:rPr lang="en-US" altLang="en-US" sz="2000" b="1" i="1" dirty="0">
                <a:solidFill>
                  <a:prstClr val="white"/>
                </a:solidFill>
                <a:latin typeface="Verdana" pitchFamily="34" charset="0"/>
              </a:rPr>
              <a:t>In the previous chapter, John was shown </a:t>
            </a:r>
            <a:r>
              <a:rPr lang="en-US" altLang="en-US" sz="2000" b="1" i="1" dirty="0" smtClean="0">
                <a:solidFill>
                  <a:prstClr val="white"/>
                </a:solidFill>
                <a:latin typeface="Verdana" pitchFamily="34" charset="0"/>
              </a:rPr>
              <a:t>Babylon’s </a:t>
            </a:r>
            <a:r>
              <a:rPr lang="en-US" altLang="en-US" sz="2000" b="1" i="1" dirty="0">
                <a:solidFill>
                  <a:prstClr val="white"/>
                </a:solidFill>
                <a:latin typeface="Verdana" pitchFamily="34" charset="0"/>
              </a:rPr>
              <a:t>dramatic overthrow and complete destruction. Never has a great world city had such a meteoric rise as New Babylon, and never will one experience such a cataclysmic and total fall. The fall of great Babylon is to be even more sudden than its rise. </a:t>
            </a:r>
          </a:p>
        </p:txBody>
      </p:sp>
      <p:sp>
        <p:nvSpPr>
          <p:cNvPr id="3" name="TextBox 2"/>
          <p:cNvSpPr txBox="1"/>
          <p:nvPr/>
        </p:nvSpPr>
        <p:spPr>
          <a:xfrm>
            <a:off x="342900" y="4115704"/>
            <a:ext cx="8570189" cy="1938992"/>
          </a:xfrm>
          <a:prstGeom prst="rect">
            <a:avLst/>
          </a:prstGeom>
          <a:noFill/>
        </p:spPr>
        <p:txBody>
          <a:bodyPr wrap="square" rtlCol="0">
            <a:spAutoFit/>
          </a:bodyPr>
          <a:lstStyle/>
          <a:p>
            <a:pPr defTabSz="457200" fontAlgn="base">
              <a:spcBef>
                <a:spcPct val="0"/>
              </a:spcBef>
              <a:spcAft>
                <a:spcPct val="0"/>
              </a:spcAft>
            </a:pPr>
            <a:r>
              <a:rPr lang="en-US" sz="2000" b="1" i="1" dirty="0">
                <a:solidFill>
                  <a:prstClr val="white"/>
                </a:solidFill>
                <a:latin typeface="Verdana" panose="020B0604030504040204" pitchFamily="34" charset="0"/>
                <a:ea typeface="Verdana" panose="020B0604030504040204" pitchFamily="34" charset="0"/>
              </a:rPr>
              <a:t>Now </a:t>
            </a:r>
            <a:r>
              <a:rPr lang="en-US" sz="2000" b="1" i="1" dirty="0">
                <a:solidFill>
                  <a:prstClr val="white"/>
                </a:solidFill>
                <a:latin typeface="Verdana" panose="020B0604030504040204" pitchFamily="34" charset="0"/>
                <a:ea typeface="Verdana" panose="020B0604030504040204" pitchFamily="34" charset="0"/>
              </a:rPr>
              <a:t>John </a:t>
            </a:r>
            <a:r>
              <a:rPr lang="en-US" sz="2000" b="1" i="1" dirty="0">
                <a:solidFill>
                  <a:prstClr val="white"/>
                </a:solidFill>
                <a:latin typeface="Verdana" panose="020B0604030504040204" pitchFamily="34" charset="0"/>
                <a:ea typeface="Verdana" panose="020B0604030504040204" pitchFamily="34" charset="0"/>
              </a:rPr>
              <a:t>in chapter 19 provides </a:t>
            </a:r>
            <a:r>
              <a:rPr lang="en-US" sz="2000" b="1" i="1" dirty="0">
                <a:solidFill>
                  <a:prstClr val="white"/>
                </a:solidFill>
                <a:latin typeface="Verdana" panose="020B0604030504040204" pitchFamily="34" charset="0"/>
                <a:ea typeface="Verdana" panose="020B0604030504040204" pitchFamily="34" charset="0"/>
              </a:rPr>
              <a:t>additional background concerning the judgment of Babylon and the overthrow of the kingdoms of man in favor of the kingdom of </a:t>
            </a:r>
            <a:r>
              <a:rPr lang="en-US" sz="2000" b="1" i="1" dirty="0">
                <a:solidFill>
                  <a:prstClr val="white"/>
                </a:solidFill>
                <a:latin typeface="Verdana" panose="020B0604030504040204" pitchFamily="34" charset="0"/>
                <a:ea typeface="Verdana" panose="020B0604030504040204" pitchFamily="34" charset="0"/>
              </a:rPr>
              <a:t>God. </a:t>
            </a:r>
            <a:r>
              <a:rPr lang="en-US" sz="2000" b="1" i="1" dirty="0">
                <a:solidFill>
                  <a:prstClr val="white"/>
                </a:solidFill>
                <a:latin typeface="Verdana" panose="020B0604030504040204" pitchFamily="34" charset="0"/>
                <a:ea typeface="Verdana" panose="020B0604030504040204" pitchFamily="34" charset="0"/>
              </a:rPr>
              <a:t>Revelation </a:t>
            </a:r>
            <a:r>
              <a:rPr lang="en-US" sz="2000" b="1" i="1" dirty="0">
                <a:solidFill>
                  <a:prstClr val="white"/>
                </a:solidFill>
                <a:latin typeface="Verdana" panose="020B0604030504040204" pitchFamily="34" charset="0"/>
                <a:ea typeface="Verdana" panose="020B0604030504040204" pitchFamily="34" charset="0"/>
              </a:rPr>
              <a:t>19 </a:t>
            </a:r>
            <a:r>
              <a:rPr lang="en-US" sz="2000" b="1" i="1" dirty="0">
                <a:solidFill>
                  <a:prstClr val="white"/>
                </a:solidFill>
                <a:latin typeface="Verdana" panose="020B0604030504040204" pitchFamily="34" charset="0"/>
                <a:ea typeface="Verdana" panose="020B0604030504040204" pitchFamily="34" charset="0"/>
              </a:rPr>
              <a:t>can be considered the </a:t>
            </a:r>
            <a:r>
              <a:rPr lang="en-US" sz="2000" b="1" i="1" u="sng" dirty="0">
                <a:solidFill>
                  <a:prstClr val="white"/>
                </a:solidFill>
                <a:latin typeface="Verdana" panose="020B0604030504040204" pitchFamily="34" charset="0"/>
                <a:ea typeface="Verdana" panose="020B0604030504040204" pitchFamily="34" charset="0"/>
              </a:rPr>
              <a:t>apex</a:t>
            </a:r>
            <a:r>
              <a:rPr lang="en-US" sz="2000" b="1" i="1" dirty="0">
                <a:solidFill>
                  <a:prstClr val="white"/>
                </a:solidFill>
                <a:latin typeface="Verdana" panose="020B0604030504040204" pitchFamily="34" charset="0"/>
                <a:ea typeface="Verdana" panose="020B0604030504040204" pitchFamily="34" charset="0"/>
              </a:rPr>
              <a:t> of the book of Revelation because it describes the most important event remaining in </a:t>
            </a:r>
            <a:r>
              <a:rPr lang="en-US" sz="2000" b="1" i="1" dirty="0">
                <a:solidFill>
                  <a:prstClr val="white"/>
                </a:solidFill>
                <a:latin typeface="Verdana" panose="020B0604030504040204" pitchFamily="34" charset="0"/>
                <a:ea typeface="Verdana" panose="020B0604030504040204" pitchFamily="34" charset="0"/>
              </a:rPr>
              <a:t>history, </a:t>
            </a:r>
            <a:r>
              <a:rPr lang="en-US" sz="2000" b="1" i="1" dirty="0">
                <a:solidFill>
                  <a:prstClr val="white"/>
                </a:solidFill>
                <a:latin typeface="Verdana" panose="020B0604030504040204" pitchFamily="34" charset="0"/>
                <a:ea typeface="Verdana" panose="020B0604030504040204" pitchFamily="34" charset="0"/>
              </a:rPr>
              <a:t>the Second Coming of </a:t>
            </a:r>
            <a:r>
              <a:rPr lang="en-US" sz="2000" b="1" i="1" dirty="0">
                <a:solidFill>
                  <a:prstClr val="white"/>
                </a:solidFill>
                <a:latin typeface="Verdana" panose="020B0604030504040204" pitchFamily="34" charset="0"/>
                <a:ea typeface="Verdana" panose="020B0604030504040204" pitchFamily="34" charset="0"/>
              </a:rPr>
              <a:t>Christ.</a:t>
            </a:r>
            <a:endParaRPr lang="en-US" sz="2000" b="1" i="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13245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57200" y="1858963"/>
            <a:ext cx="8458200" cy="1323975"/>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19:9. </a:t>
            </a:r>
            <a:r>
              <a:rPr lang="en-US" sz="2000" b="1" i="1" dirty="0">
                <a:solidFill>
                  <a:srgbClr val="FFFF00"/>
                </a:solidFill>
                <a:latin typeface="Verdana"/>
                <a:ea typeface="MS PGothic" pitchFamily="34" charset="-128"/>
                <a:cs typeface="Verdana"/>
              </a:rPr>
              <a:t>And he </a:t>
            </a:r>
            <a:r>
              <a:rPr lang="en-US" sz="2000" b="1" i="1" dirty="0" err="1">
                <a:solidFill>
                  <a:srgbClr val="FFFF00"/>
                </a:solidFill>
                <a:latin typeface="Verdana"/>
                <a:ea typeface="MS PGothic" pitchFamily="34" charset="-128"/>
                <a:cs typeface="Verdana"/>
              </a:rPr>
              <a:t>saith</a:t>
            </a:r>
            <a:r>
              <a:rPr lang="en-US" sz="2000" b="1" i="1" dirty="0">
                <a:solidFill>
                  <a:srgbClr val="FFFF00"/>
                </a:solidFill>
                <a:latin typeface="Verdana"/>
                <a:ea typeface="MS PGothic" pitchFamily="34" charset="-128"/>
                <a:cs typeface="Verdana"/>
              </a:rPr>
              <a:t> unto me, Write, Blessed are they which are called unto the marriage supper of the Lamb. And he </a:t>
            </a:r>
            <a:r>
              <a:rPr lang="en-US" sz="2000" b="1" i="1" dirty="0" err="1">
                <a:solidFill>
                  <a:srgbClr val="FFFF00"/>
                </a:solidFill>
                <a:latin typeface="Verdana"/>
                <a:ea typeface="MS PGothic" pitchFamily="34" charset="-128"/>
                <a:cs typeface="Verdana"/>
              </a:rPr>
              <a:t>saith</a:t>
            </a:r>
            <a:r>
              <a:rPr lang="en-US" sz="2000" b="1" i="1" dirty="0">
                <a:solidFill>
                  <a:srgbClr val="FFFF00"/>
                </a:solidFill>
                <a:latin typeface="Verdana"/>
                <a:ea typeface="MS PGothic" pitchFamily="34" charset="-128"/>
                <a:cs typeface="Verdana"/>
              </a:rPr>
              <a:t> unto me, These are the true sayings of </a:t>
            </a:r>
            <a:r>
              <a:rPr lang="en-US" sz="2000" b="1" i="1" dirty="0">
                <a:solidFill>
                  <a:srgbClr val="FFFF00"/>
                </a:solidFill>
                <a:latin typeface="Verdana"/>
                <a:ea typeface="MS PGothic" pitchFamily="34" charset="-128"/>
                <a:cs typeface="Verdana"/>
              </a:rPr>
              <a:t>God.</a:t>
            </a:r>
            <a:endParaRPr lang="en-US" sz="2000" b="1" i="1" dirty="0">
              <a:solidFill>
                <a:srgbClr val="FFFF00"/>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39015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5FD3272-2114-48C0-8460-AA89CD1C4FBF}" type="slidenum">
              <a:rPr lang="en-US" altLang="en-US" sz="1400" b="1" smtClean="0">
                <a:solidFill>
                  <a:srgbClr val="FFFFFF"/>
                </a:solidFill>
                <a:latin typeface="Verdana" pitchFamily="34" charset="0"/>
              </a:rPr>
              <a:pPr eaLnBrk="1" hangingPunct="1">
                <a:spcBef>
                  <a:spcPct val="0"/>
                </a:spcBef>
                <a:buFontTx/>
                <a:buNone/>
              </a:pPr>
              <a:t>20</a:t>
            </a:fld>
            <a:endParaRPr lang="en-US" altLang="en-US" sz="1400" b="1" smtClean="0">
              <a:solidFill>
                <a:srgbClr val="FFFFFF"/>
              </a:solidFill>
              <a:latin typeface="Verdana" pitchFamily="34" charset="0"/>
            </a:endParaRPr>
          </a:p>
        </p:txBody>
      </p:sp>
      <p:sp>
        <p:nvSpPr>
          <p:cNvPr id="39015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39015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A7C036F6-2B45-4BE1-9D55-5060676B19CC}"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20" name="TextBox 19"/>
          <p:cNvSpPr txBox="1"/>
          <p:nvPr/>
        </p:nvSpPr>
        <p:spPr>
          <a:xfrm>
            <a:off x="465138" y="3206750"/>
            <a:ext cx="8572500" cy="1323439"/>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t>
            </a:r>
            <a:r>
              <a:rPr lang="en-US" sz="2000" b="1" i="1" dirty="0">
                <a:solidFill>
                  <a:prstClr val="white"/>
                </a:solidFill>
                <a:latin typeface="Verdana"/>
                <a:ea typeface="MS PGothic" pitchFamily="34" charset="-128"/>
                <a:cs typeface="Verdana"/>
              </a:rPr>
              <a:t>The </a:t>
            </a:r>
            <a:r>
              <a:rPr lang="en-US" sz="2000" b="1" i="1" dirty="0">
                <a:solidFill>
                  <a:prstClr val="white"/>
                </a:solidFill>
                <a:latin typeface="Verdana"/>
                <a:ea typeface="MS PGothic" pitchFamily="34" charset="-128"/>
                <a:cs typeface="Verdana"/>
              </a:rPr>
              <a:t>angel that attended John all along, and showed him this revelation speaks </a:t>
            </a:r>
            <a:r>
              <a:rPr lang="en-US" sz="2000" b="1" i="1" dirty="0">
                <a:solidFill>
                  <a:prstClr val="white"/>
                </a:solidFill>
                <a:latin typeface="Verdana"/>
                <a:ea typeface="MS PGothic" pitchFamily="34" charset="-128"/>
                <a:cs typeface="Verdana"/>
              </a:rPr>
              <a:t>and </a:t>
            </a:r>
            <a:r>
              <a:rPr lang="en-US" sz="2000" b="1" i="1" dirty="0">
                <a:solidFill>
                  <a:prstClr val="white"/>
                </a:solidFill>
                <a:latin typeface="Verdana"/>
                <a:ea typeface="MS PGothic" pitchFamily="34" charset="-128"/>
                <a:cs typeface="Verdana"/>
              </a:rPr>
              <a:t>reminds John of his original commission, to write down the things which he is being </a:t>
            </a:r>
            <a:r>
              <a:rPr lang="en-US" sz="2000" b="1" i="1" dirty="0">
                <a:solidFill>
                  <a:prstClr val="white"/>
                </a:solidFill>
                <a:latin typeface="Verdana"/>
                <a:ea typeface="MS PGothic" pitchFamily="34" charset="-128"/>
                <a:cs typeface="Verdana"/>
              </a:rPr>
              <a:t>shown. </a:t>
            </a:r>
            <a:endParaRPr lang="en-US" sz="2000" b="1" i="1" dirty="0">
              <a:solidFill>
                <a:prstClr val="white"/>
              </a:solidFill>
              <a:latin typeface="Verdana"/>
              <a:ea typeface="MS PGothic" pitchFamily="34" charset="-128"/>
              <a:cs typeface="Verdana"/>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Marriage of the Lamb</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533400" y="4461669"/>
            <a:ext cx="8686800" cy="1014412"/>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Those who are called to the marriage supper of the Lamb are blessed because the supper will take place in the kingdom of </a:t>
            </a:r>
            <a:r>
              <a:rPr lang="en-US" sz="2000" b="1" i="1" dirty="0">
                <a:solidFill>
                  <a:srgbClr val="FFFFFF"/>
                </a:solidFill>
                <a:latin typeface="Verdana"/>
                <a:ea typeface="MS PGothic" pitchFamily="34" charset="-128"/>
                <a:cs typeface="Verdana"/>
              </a:rPr>
              <a:t>God.</a:t>
            </a:r>
            <a:endParaRPr lang="en-US" sz="2000" b="1" i="1" dirty="0">
              <a:solidFill>
                <a:srgbClr val="FFFF00"/>
              </a:solidFill>
              <a:latin typeface="Verdana"/>
              <a:ea typeface="MS PGothic" pitchFamily="34" charset="-128"/>
              <a:cs typeface="Verdana"/>
            </a:endParaRPr>
          </a:p>
        </p:txBody>
      </p:sp>
      <p:cxnSp>
        <p:nvCxnSpPr>
          <p:cNvPr id="390157"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390158"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533400" y="5535612"/>
            <a:ext cx="8648700" cy="1015663"/>
          </a:xfrm>
          <a:prstGeom prst="rect">
            <a:avLst/>
          </a:prstGeom>
          <a:noFill/>
        </p:spPr>
        <p:txBody>
          <a:bodyPr>
            <a:spAutoFit/>
          </a:bodyPr>
          <a:lstStyle/>
          <a:p>
            <a:pPr defTabSz="457200">
              <a:buClr>
                <a:srgbClr val="FFFF00"/>
              </a:buClr>
              <a:defRPr/>
            </a:pPr>
            <a:r>
              <a:rPr lang="en-US" sz="2000" b="1" i="1" dirty="0">
                <a:solidFill>
                  <a:srgbClr val="FFFF00"/>
                </a:solidFill>
                <a:latin typeface="Verdana"/>
                <a:ea typeface="MS PGothic" pitchFamily="34" charset="-128"/>
                <a:cs typeface="Verdana"/>
              </a:rPr>
              <a:t>And when one of them that sat at meat with him heard these things, he said unto him, Blessed is he that shall eat bread in the kingdom of God</a:t>
            </a:r>
            <a:r>
              <a:rPr lang="en-US" sz="2000" b="1" i="1" dirty="0">
                <a:solidFill>
                  <a:srgbClr val="FFFF00"/>
                </a:solidFill>
                <a:latin typeface="Verdana"/>
                <a:ea typeface="MS PGothic" pitchFamily="34" charset="-128"/>
                <a:cs typeface="Verdana"/>
              </a:rPr>
              <a:t>. </a:t>
            </a:r>
            <a:r>
              <a:rPr lang="en-US" sz="2000" b="1" i="1" dirty="0">
                <a:solidFill>
                  <a:srgbClr val="FFFFFF"/>
                </a:solidFill>
                <a:latin typeface="Verdana"/>
                <a:ea typeface="MS PGothic" pitchFamily="34" charset="-128"/>
                <a:cs typeface="Verdana"/>
              </a:rPr>
              <a:t>(</a:t>
            </a:r>
            <a:r>
              <a:rPr lang="en-US" sz="2000" b="1" i="1" dirty="0">
                <a:solidFill>
                  <a:srgbClr val="FFFFFF"/>
                </a:solidFill>
                <a:latin typeface="Verdana"/>
                <a:ea typeface="MS PGothic" pitchFamily="34" charset="-128"/>
                <a:cs typeface="Verdana"/>
              </a:rPr>
              <a:t>Luke 14:15)</a:t>
            </a:r>
            <a:endParaRPr lang="en-US" sz="2000" b="1" i="1" dirty="0">
              <a:solidFill>
                <a:srgbClr val="FFFF00"/>
              </a:solidFill>
              <a:latin typeface="Verdana"/>
              <a:ea typeface="MS PGothic" pitchFamily="34" charset="-128"/>
              <a:cs typeface="Verdana"/>
            </a:endParaRPr>
          </a:p>
        </p:txBody>
      </p:sp>
    </p:spTree>
    <p:extLst>
      <p:ext uri="{BB962C8B-B14F-4D97-AF65-F5344CB8AC3E}">
        <p14:creationId xmlns:p14="http://schemas.microsoft.com/office/powerpoint/2010/main" val="729158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57200" y="1858963"/>
            <a:ext cx="8458200" cy="1323975"/>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19:9. </a:t>
            </a:r>
            <a:r>
              <a:rPr lang="en-US" sz="2000" b="1" i="1" dirty="0">
                <a:solidFill>
                  <a:srgbClr val="FFFF00"/>
                </a:solidFill>
                <a:latin typeface="Verdana"/>
                <a:ea typeface="MS PGothic" pitchFamily="34" charset="-128"/>
                <a:cs typeface="Verdana"/>
              </a:rPr>
              <a:t>And he </a:t>
            </a:r>
            <a:r>
              <a:rPr lang="en-US" sz="2000" b="1" i="1" dirty="0" err="1">
                <a:solidFill>
                  <a:srgbClr val="FFFF00"/>
                </a:solidFill>
                <a:latin typeface="Verdana"/>
                <a:ea typeface="MS PGothic" pitchFamily="34" charset="-128"/>
                <a:cs typeface="Verdana"/>
              </a:rPr>
              <a:t>saith</a:t>
            </a:r>
            <a:r>
              <a:rPr lang="en-US" sz="2000" b="1" i="1" dirty="0">
                <a:solidFill>
                  <a:srgbClr val="FFFF00"/>
                </a:solidFill>
                <a:latin typeface="Verdana"/>
                <a:ea typeface="MS PGothic" pitchFamily="34" charset="-128"/>
                <a:cs typeface="Verdana"/>
              </a:rPr>
              <a:t> unto me, Write, Blessed are they which are called unto the marriage supper of the Lamb. And he </a:t>
            </a:r>
            <a:r>
              <a:rPr lang="en-US" sz="2000" b="1" i="1" dirty="0" err="1">
                <a:solidFill>
                  <a:srgbClr val="FFFF00"/>
                </a:solidFill>
                <a:latin typeface="Verdana"/>
                <a:ea typeface="MS PGothic" pitchFamily="34" charset="-128"/>
                <a:cs typeface="Verdana"/>
              </a:rPr>
              <a:t>saith</a:t>
            </a:r>
            <a:r>
              <a:rPr lang="en-US" sz="2000" b="1" i="1" dirty="0">
                <a:solidFill>
                  <a:srgbClr val="FFFF00"/>
                </a:solidFill>
                <a:latin typeface="Verdana"/>
                <a:ea typeface="MS PGothic" pitchFamily="34" charset="-128"/>
                <a:cs typeface="Verdana"/>
              </a:rPr>
              <a:t> unto me, These are the true sayings of </a:t>
            </a:r>
            <a:r>
              <a:rPr lang="en-US" sz="2000" b="1" i="1" dirty="0">
                <a:solidFill>
                  <a:srgbClr val="FFFF00"/>
                </a:solidFill>
                <a:latin typeface="Verdana"/>
                <a:ea typeface="MS PGothic" pitchFamily="34" charset="-128"/>
                <a:cs typeface="Verdana"/>
              </a:rPr>
              <a:t>God. </a:t>
            </a:r>
            <a:r>
              <a:rPr lang="en-US" sz="2000" b="1" i="1" dirty="0">
                <a:solidFill>
                  <a:prstClr val="white"/>
                </a:solidFill>
                <a:latin typeface="Verdana"/>
                <a:ea typeface="MS PGothic" pitchFamily="34" charset="-128"/>
                <a:cs typeface="Verdana"/>
              </a:rPr>
              <a:t>(Cont’d</a:t>
            </a:r>
            <a:r>
              <a:rPr lang="en-US" sz="2000" b="1" i="1" dirty="0">
                <a:solidFill>
                  <a:prstClr val="white"/>
                </a:solidFill>
                <a:latin typeface="Verdana"/>
                <a:ea typeface="MS PGothic" pitchFamily="34" charset="-128"/>
                <a:cs typeface="Verdana"/>
              </a:rPr>
              <a:t>)</a:t>
            </a:r>
            <a:endParaRPr lang="en-US" sz="2000" b="1" i="1" dirty="0">
              <a:solidFill>
                <a:srgbClr val="FFFF00"/>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39015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5FD3272-2114-48C0-8460-AA89CD1C4FBF}" type="slidenum">
              <a:rPr lang="en-US" altLang="en-US" sz="1400" b="1" smtClean="0">
                <a:solidFill>
                  <a:srgbClr val="FFFFFF"/>
                </a:solidFill>
                <a:latin typeface="Verdana" pitchFamily="34" charset="0"/>
              </a:rPr>
              <a:pPr eaLnBrk="1" hangingPunct="1">
                <a:spcBef>
                  <a:spcPct val="0"/>
                </a:spcBef>
                <a:buFontTx/>
                <a:buNone/>
              </a:pPr>
              <a:t>21</a:t>
            </a:fld>
            <a:endParaRPr lang="en-US" altLang="en-US" sz="1400" b="1" smtClean="0">
              <a:solidFill>
                <a:srgbClr val="FFFFFF"/>
              </a:solidFill>
              <a:latin typeface="Verdana" pitchFamily="34" charset="0"/>
            </a:endParaRPr>
          </a:p>
        </p:txBody>
      </p:sp>
      <p:sp>
        <p:nvSpPr>
          <p:cNvPr id="39015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39015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A7C036F6-2B45-4BE1-9D55-5060676B19CC}"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20" name="TextBox 19"/>
          <p:cNvSpPr txBox="1"/>
          <p:nvPr/>
        </p:nvSpPr>
        <p:spPr>
          <a:xfrm>
            <a:off x="465138" y="3206750"/>
            <a:ext cx="8572500" cy="708025"/>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But what distinction, if any, is to be made between the guests of the wedding and the attendants of the Bride.</a:t>
            </a:r>
            <a:endParaRPr lang="en-US" sz="2000" b="1" i="1" dirty="0">
              <a:solidFill>
                <a:srgbClr val="FFFF00"/>
              </a:solidFill>
              <a:latin typeface="Verdana"/>
              <a:ea typeface="MS PGothic" pitchFamily="34" charset="-128"/>
              <a:cs typeface="Verdana"/>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Marriage of the Lamb</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465138" y="3954463"/>
            <a:ext cx="8686800" cy="1014412"/>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It is certain that all who are saved, both before and after Christ, will be with Him, eating and drinking with Him in the kingdom of God.</a:t>
            </a:r>
            <a:endParaRPr lang="en-US" sz="2000" b="1" i="1" dirty="0">
              <a:solidFill>
                <a:srgbClr val="FFFF00"/>
              </a:solidFill>
              <a:latin typeface="Verdana"/>
              <a:ea typeface="MS PGothic" pitchFamily="34" charset="-128"/>
              <a:cs typeface="Verdana"/>
            </a:endParaRPr>
          </a:p>
        </p:txBody>
      </p:sp>
      <p:cxnSp>
        <p:nvCxnSpPr>
          <p:cNvPr id="390157"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390158"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495300" y="5016500"/>
            <a:ext cx="8648700" cy="1322388"/>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Furthermore, the New Jerusalem is identified as the Bride of Christ, no doubt because it is the eternal home of all who are saved, those who collectively constitute His Bride.</a:t>
            </a:r>
            <a:endParaRPr lang="en-US" sz="2000" b="1" i="1" dirty="0">
              <a:solidFill>
                <a:srgbClr val="FFFF00"/>
              </a:solidFill>
              <a:latin typeface="Verdana"/>
              <a:ea typeface="MS PGothic" pitchFamily="34" charset="-128"/>
              <a:cs typeface="Verdana"/>
            </a:endParaRPr>
          </a:p>
        </p:txBody>
      </p:sp>
    </p:spTree>
    <p:extLst>
      <p:ext uri="{BB962C8B-B14F-4D97-AF65-F5344CB8AC3E}">
        <p14:creationId xmlns:p14="http://schemas.microsoft.com/office/powerpoint/2010/main" val="2500740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57200" y="1858963"/>
            <a:ext cx="8458200" cy="1323975"/>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19:9. </a:t>
            </a:r>
            <a:r>
              <a:rPr lang="en-US" sz="2000" b="1" i="1" dirty="0">
                <a:solidFill>
                  <a:srgbClr val="FFFF00"/>
                </a:solidFill>
                <a:latin typeface="Verdana"/>
                <a:ea typeface="MS PGothic" pitchFamily="34" charset="-128"/>
                <a:cs typeface="Verdana"/>
              </a:rPr>
              <a:t>And he </a:t>
            </a:r>
            <a:r>
              <a:rPr lang="en-US" sz="2000" b="1" i="1" dirty="0" err="1">
                <a:solidFill>
                  <a:srgbClr val="FFFF00"/>
                </a:solidFill>
                <a:latin typeface="Verdana"/>
                <a:ea typeface="MS PGothic" pitchFamily="34" charset="-128"/>
                <a:cs typeface="Verdana"/>
              </a:rPr>
              <a:t>saith</a:t>
            </a:r>
            <a:r>
              <a:rPr lang="en-US" sz="2000" b="1" i="1" dirty="0">
                <a:solidFill>
                  <a:srgbClr val="FFFF00"/>
                </a:solidFill>
                <a:latin typeface="Verdana"/>
                <a:ea typeface="MS PGothic" pitchFamily="34" charset="-128"/>
                <a:cs typeface="Verdana"/>
              </a:rPr>
              <a:t> unto me, Write, Blessed are they which are called unto the marriage supper of the Lamb. And he </a:t>
            </a:r>
            <a:r>
              <a:rPr lang="en-US" sz="2000" b="1" i="1" dirty="0" err="1">
                <a:solidFill>
                  <a:srgbClr val="FFFF00"/>
                </a:solidFill>
                <a:latin typeface="Verdana"/>
                <a:ea typeface="MS PGothic" pitchFamily="34" charset="-128"/>
                <a:cs typeface="Verdana"/>
              </a:rPr>
              <a:t>saith</a:t>
            </a:r>
            <a:r>
              <a:rPr lang="en-US" sz="2000" b="1" i="1" dirty="0">
                <a:solidFill>
                  <a:srgbClr val="FFFF00"/>
                </a:solidFill>
                <a:latin typeface="Verdana"/>
                <a:ea typeface="MS PGothic" pitchFamily="34" charset="-128"/>
                <a:cs typeface="Verdana"/>
              </a:rPr>
              <a:t> unto me, These are the true sayings of </a:t>
            </a:r>
            <a:r>
              <a:rPr lang="en-US" sz="2000" b="1" i="1" dirty="0">
                <a:solidFill>
                  <a:srgbClr val="FFFF00"/>
                </a:solidFill>
                <a:latin typeface="Verdana"/>
                <a:ea typeface="MS PGothic" pitchFamily="34" charset="-128"/>
                <a:cs typeface="Verdana"/>
              </a:rPr>
              <a:t>God. </a:t>
            </a:r>
            <a:r>
              <a:rPr lang="en-US" sz="2000" b="1" i="1" dirty="0">
                <a:solidFill>
                  <a:prstClr val="white"/>
                </a:solidFill>
                <a:latin typeface="Verdana"/>
                <a:ea typeface="MS PGothic" pitchFamily="34" charset="-128"/>
                <a:cs typeface="Verdana"/>
              </a:rPr>
              <a:t>(Cont’d</a:t>
            </a:r>
            <a:r>
              <a:rPr lang="en-US" sz="2000" b="1" i="1" dirty="0">
                <a:solidFill>
                  <a:prstClr val="white"/>
                </a:solidFill>
                <a:latin typeface="Verdana"/>
                <a:ea typeface="MS PGothic" pitchFamily="34" charset="-128"/>
                <a:cs typeface="Verdana"/>
              </a:rPr>
              <a:t>)</a:t>
            </a:r>
            <a:endParaRPr lang="en-US" sz="2000" b="1" i="1" dirty="0">
              <a:solidFill>
                <a:srgbClr val="FFFF00"/>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39117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A4E6E2AC-39CD-47FF-B47A-248AA714001C}" type="slidenum">
              <a:rPr lang="en-US" altLang="en-US" sz="1400" b="1" smtClean="0">
                <a:solidFill>
                  <a:srgbClr val="FFFFFF"/>
                </a:solidFill>
                <a:latin typeface="Verdana" pitchFamily="34" charset="0"/>
              </a:rPr>
              <a:pPr eaLnBrk="1" hangingPunct="1">
                <a:spcBef>
                  <a:spcPct val="0"/>
                </a:spcBef>
                <a:buFontTx/>
                <a:buNone/>
              </a:pPr>
              <a:t>22</a:t>
            </a:fld>
            <a:endParaRPr lang="en-US" altLang="en-US" sz="1400" b="1" smtClean="0">
              <a:solidFill>
                <a:srgbClr val="FFFFFF"/>
              </a:solidFill>
              <a:latin typeface="Verdana" pitchFamily="34" charset="0"/>
            </a:endParaRPr>
          </a:p>
        </p:txBody>
      </p:sp>
      <p:sp>
        <p:nvSpPr>
          <p:cNvPr id="39117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39117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D63D2138-5CDF-4215-AB53-EEAD15AAE629}"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20" name="TextBox 19"/>
          <p:cNvSpPr txBox="1"/>
          <p:nvPr/>
        </p:nvSpPr>
        <p:spPr>
          <a:xfrm>
            <a:off x="457200" y="3184525"/>
            <a:ext cx="8572500" cy="708025"/>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Bride, therefore, represents and includes all her  attendants and all the wedding guests as well.</a:t>
            </a:r>
            <a:endParaRPr lang="en-US" sz="2000" b="1" i="1" dirty="0">
              <a:solidFill>
                <a:srgbClr val="FFFF00"/>
              </a:solidFill>
              <a:latin typeface="Verdana"/>
              <a:ea typeface="MS PGothic" pitchFamily="34" charset="-128"/>
              <a:cs typeface="Verdana"/>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Marriage of the Lamb</a:t>
            </a:r>
            <a:endParaRPr lang="en-US" sz="2800" i="1" dirty="0">
              <a:solidFill>
                <a:prstClr val="white"/>
              </a:solidFill>
              <a:latin typeface="Verdana"/>
              <a:ea typeface="MS PGothic" pitchFamily="34" charset="-128"/>
              <a:cs typeface="Verdana"/>
            </a:endParaRPr>
          </a:p>
        </p:txBody>
      </p:sp>
      <p:cxnSp>
        <p:nvCxnSpPr>
          <p:cNvPr id="391181"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391182"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892550"/>
            <a:ext cx="3530600" cy="2863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2695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circle(in)">
                                      <p:cBhvr>
                                        <p:cTn id="1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57200" y="2062163"/>
            <a:ext cx="8458200" cy="1323975"/>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19:9. </a:t>
            </a:r>
            <a:r>
              <a:rPr lang="en-US" sz="2000" b="1" i="1" dirty="0">
                <a:solidFill>
                  <a:srgbClr val="FFFF00"/>
                </a:solidFill>
                <a:latin typeface="Verdana"/>
                <a:ea typeface="MS PGothic" pitchFamily="34" charset="-128"/>
                <a:cs typeface="Verdana"/>
              </a:rPr>
              <a:t>And he </a:t>
            </a:r>
            <a:r>
              <a:rPr lang="en-US" sz="2000" b="1" i="1" dirty="0" err="1">
                <a:solidFill>
                  <a:srgbClr val="FFFF00"/>
                </a:solidFill>
                <a:latin typeface="Verdana"/>
                <a:ea typeface="MS PGothic" pitchFamily="34" charset="-128"/>
                <a:cs typeface="Verdana"/>
              </a:rPr>
              <a:t>saith</a:t>
            </a:r>
            <a:r>
              <a:rPr lang="en-US" sz="2000" b="1" i="1" dirty="0">
                <a:solidFill>
                  <a:srgbClr val="FFFF00"/>
                </a:solidFill>
                <a:latin typeface="Verdana"/>
                <a:ea typeface="MS PGothic" pitchFamily="34" charset="-128"/>
                <a:cs typeface="Verdana"/>
              </a:rPr>
              <a:t> unto me, Write, Blessed are they which are called unto the marriage supper of the Lamb. And he </a:t>
            </a:r>
            <a:r>
              <a:rPr lang="en-US" sz="2000" b="1" i="1" dirty="0" err="1">
                <a:solidFill>
                  <a:srgbClr val="FFFF00"/>
                </a:solidFill>
                <a:latin typeface="Verdana"/>
                <a:ea typeface="MS PGothic" pitchFamily="34" charset="-128"/>
                <a:cs typeface="Verdana"/>
              </a:rPr>
              <a:t>saith</a:t>
            </a:r>
            <a:r>
              <a:rPr lang="en-US" sz="2000" b="1" i="1" dirty="0">
                <a:solidFill>
                  <a:srgbClr val="FFFF00"/>
                </a:solidFill>
                <a:latin typeface="Verdana"/>
                <a:ea typeface="MS PGothic" pitchFamily="34" charset="-128"/>
                <a:cs typeface="Verdana"/>
              </a:rPr>
              <a:t> unto me, These are the true sayings of </a:t>
            </a:r>
            <a:r>
              <a:rPr lang="en-US" sz="2000" b="1" i="1" dirty="0">
                <a:solidFill>
                  <a:srgbClr val="FFFF00"/>
                </a:solidFill>
                <a:latin typeface="Verdana"/>
                <a:ea typeface="MS PGothic" pitchFamily="34" charset="-128"/>
                <a:cs typeface="Verdana"/>
              </a:rPr>
              <a:t>God. </a:t>
            </a:r>
            <a:r>
              <a:rPr lang="en-US" sz="2000" b="1" i="1" dirty="0">
                <a:solidFill>
                  <a:prstClr val="white"/>
                </a:solidFill>
                <a:latin typeface="Verdana"/>
                <a:ea typeface="MS PGothic" pitchFamily="34" charset="-128"/>
                <a:cs typeface="Verdana"/>
              </a:rPr>
              <a:t>(Cont’d</a:t>
            </a:r>
            <a:r>
              <a:rPr lang="en-US" sz="2000" b="1" i="1" dirty="0">
                <a:solidFill>
                  <a:prstClr val="white"/>
                </a:solidFill>
                <a:latin typeface="Verdana"/>
                <a:ea typeface="MS PGothic" pitchFamily="34" charset="-128"/>
                <a:cs typeface="Verdana"/>
              </a:rPr>
              <a:t>)</a:t>
            </a:r>
            <a:endParaRPr lang="en-US" sz="2000" b="1" i="1" dirty="0">
              <a:solidFill>
                <a:srgbClr val="FFFF00"/>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39117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A4E6E2AC-39CD-47FF-B47A-248AA714001C}" type="slidenum">
              <a:rPr lang="en-US" altLang="en-US" sz="1400" b="1" smtClean="0">
                <a:solidFill>
                  <a:srgbClr val="FFFFFF"/>
                </a:solidFill>
                <a:latin typeface="Verdana" pitchFamily="34" charset="0"/>
              </a:rPr>
              <a:pPr eaLnBrk="1" hangingPunct="1">
                <a:spcBef>
                  <a:spcPct val="0"/>
                </a:spcBef>
                <a:buFontTx/>
                <a:buNone/>
              </a:pPr>
              <a:t>23</a:t>
            </a:fld>
            <a:endParaRPr lang="en-US" altLang="en-US" sz="1400" b="1" smtClean="0">
              <a:solidFill>
                <a:srgbClr val="FFFFFF"/>
              </a:solidFill>
              <a:latin typeface="Verdana" pitchFamily="34" charset="0"/>
            </a:endParaRPr>
          </a:p>
        </p:txBody>
      </p:sp>
      <p:sp>
        <p:nvSpPr>
          <p:cNvPr id="39117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39117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D63D2138-5CDF-4215-AB53-EEAD15AAE629}"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Marriage of the Lamb</a:t>
            </a:r>
            <a:endParaRPr lang="en-US" sz="2800" i="1" dirty="0">
              <a:solidFill>
                <a:prstClr val="white"/>
              </a:solidFill>
              <a:latin typeface="Verdana"/>
              <a:ea typeface="MS PGothic" pitchFamily="34" charset="-128"/>
              <a:cs typeface="Verdana"/>
            </a:endParaRPr>
          </a:p>
        </p:txBody>
      </p:sp>
      <p:cxnSp>
        <p:nvCxnSpPr>
          <p:cNvPr id="391181"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391182"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457200" y="3667976"/>
            <a:ext cx="3697094" cy="1938992"/>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There is only one God, and </a:t>
            </a:r>
            <a:r>
              <a:rPr lang="en-US" sz="2000" b="1" i="1" dirty="0">
                <a:solidFill>
                  <a:srgbClr val="FFFFFF"/>
                </a:solidFill>
                <a:latin typeface="Verdana"/>
                <a:ea typeface="MS PGothic" pitchFamily="34" charset="-128"/>
                <a:cs typeface="Verdana"/>
              </a:rPr>
              <a:t>that </a:t>
            </a:r>
            <a:r>
              <a:rPr lang="en-US" sz="2000" b="1" i="1" dirty="0">
                <a:solidFill>
                  <a:srgbClr val="FFFFFF"/>
                </a:solidFill>
                <a:latin typeface="Verdana"/>
                <a:ea typeface="MS PGothic" pitchFamily="34" charset="-128"/>
                <a:cs typeface="Verdana"/>
              </a:rPr>
              <a:t>God will be in personal fellowship forever with all the redeemed saints of all the ages.</a:t>
            </a:r>
            <a:endParaRPr lang="en-US" sz="2000" b="1" i="1" dirty="0">
              <a:solidFill>
                <a:srgbClr val="FFFF00"/>
              </a:solidFill>
              <a:latin typeface="Verdana"/>
              <a:ea typeface="MS PGothic" pitchFamily="34" charset="-128"/>
              <a:cs typeface="Verdana"/>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750" y="3176816"/>
            <a:ext cx="2435379" cy="3316059"/>
          </a:xfrm>
          <a:prstGeom prst="rect">
            <a:avLst/>
          </a:prstGeom>
        </p:spPr>
      </p:pic>
    </p:spTree>
    <p:extLst>
      <p:ext uri="{BB962C8B-B14F-4D97-AF65-F5344CB8AC3E}">
        <p14:creationId xmlns:p14="http://schemas.microsoft.com/office/powerpoint/2010/main" val="19565663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57200" y="1858963"/>
            <a:ext cx="8458200" cy="1631950"/>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19:10</a:t>
            </a:r>
            <a:r>
              <a:rPr lang="en-US" sz="2000" b="1" i="1" dirty="0">
                <a:solidFill>
                  <a:srgbClr val="FFFFFF"/>
                </a:solidFill>
                <a:latin typeface="Verdana"/>
                <a:ea typeface="MS PGothic" pitchFamily="34" charset="-128"/>
                <a:cs typeface="Verdana"/>
              </a:rPr>
              <a:t>.</a:t>
            </a:r>
            <a:r>
              <a:rPr lang="en-US" sz="2000" b="1" i="1" dirty="0">
                <a:solidFill>
                  <a:prstClr val="white"/>
                </a:solidFill>
                <a:latin typeface="Verdana"/>
                <a:ea typeface="MS PGothic" pitchFamily="34" charset="-128"/>
                <a:cs typeface="Verdana"/>
              </a:rPr>
              <a:t> </a:t>
            </a:r>
            <a:r>
              <a:rPr lang="en-US" sz="2000" b="1" i="1" dirty="0">
                <a:solidFill>
                  <a:srgbClr val="FFFF00"/>
                </a:solidFill>
                <a:latin typeface="Verdana"/>
                <a:ea typeface="MS PGothic" pitchFamily="34" charset="-128"/>
                <a:cs typeface="Verdana"/>
              </a:rPr>
              <a:t>And I fell at his feet to worship him. And he said unto me, See thou do it not: I am thy </a:t>
            </a:r>
            <a:r>
              <a:rPr lang="en-US" sz="2000" b="1" i="1" dirty="0" err="1">
                <a:solidFill>
                  <a:srgbClr val="FFFF00"/>
                </a:solidFill>
                <a:latin typeface="Verdana"/>
                <a:ea typeface="MS PGothic" pitchFamily="34" charset="-128"/>
                <a:cs typeface="Verdana"/>
              </a:rPr>
              <a:t>fellowservant</a:t>
            </a:r>
            <a:r>
              <a:rPr lang="en-US" sz="2000" b="1" i="1" dirty="0">
                <a:solidFill>
                  <a:srgbClr val="FFFF00"/>
                </a:solidFill>
                <a:latin typeface="Verdana"/>
                <a:ea typeface="MS PGothic" pitchFamily="34" charset="-128"/>
                <a:cs typeface="Verdana"/>
              </a:rPr>
              <a:t>, and of thy brethren that have the testimony of Jesus: worship God: for the testimony of Jesus is the spirit of prophecy. </a:t>
            </a:r>
            <a:endParaRPr lang="en-US" sz="2000" b="1" i="1" dirty="0">
              <a:solidFill>
                <a:srgbClr val="FFFF00"/>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39219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B12EFCEB-AF73-4AFA-8DD7-E2D0D1393267}" type="slidenum">
              <a:rPr lang="en-US" altLang="en-US" sz="1400" b="1" smtClean="0">
                <a:solidFill>
                  <a:srgbClr val="FFFFFF"/>
                </a:solidFill>
                <a:latin typeface="Verdana" pitchFamily="34" charset="0"/>
              </a:rPr>
              <a:pPr eaLnBrk="1" hangingPunct="1">
                <a:spcBef>
                  <a:spcPct val="0"/>
                </a:spcBef>
                <a:buFontTx/>
                <a:buNone/>
              </a:pPr>
              <a:t>24</a:t>
            </a:fld>
            <a:endParaRPr lang="en-US" altLang="en-US" sz="1400" b="1" smtClean="0">
              <a:solidFill>
                <a:srgbClr val="FFFFFF"/>
              </a:solidFill>
              <a:latin typeface="Verdana" pitchFamily="34" charset="0"/>
            </a:endParaRPr>
          </a:p>
        </p:txBody>
      </p:sp>
      <p:sp>
        <p:nvSpPr>
          <p:cNvPr id="39219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39220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F01BD84C-03BF-4E37-9A6F-36B957D4730D}"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20" name="TextBox 19"/>
          <p:cNvSpPr txBox="1"/>
          <p:nvPr/>
        </p:nvSpPr>
        <p:spPr>
          <a:xfrm>
            <a:off x="463550" y="3490913"/>
            <a:ext cx="5321300" cy="1938992"/>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So significant was the mighty angel who had </a:t>
            </a:r>
            <a:r>
              <a:rPr lang="en-US" sz="2000" b="1" i="1" dirty="0" err="1">
                <a:solidFill>
                  <a:srgbClr val="FFFFFF"/>
                </a:solidFill>
                <a:latin typeface="Verdana"/>
                <a:ea typeface="MS PGothic" pitchFamily="34" charset="-128"/>
                <a:cs typeface="Verdana"/>
              </a:rPr>
              <a:t>escourted</a:t>
            </a:r>
            <a:r>
              <a:rPr lang="en-US" sz="2000" b="1" i="1" dirty="0">
                <a:solidFill>
                  <a:srgbClr val="FFFFFF"/>
                </a:solidFill>
                <a:latin typeface="Verdana"/>
                <a:ea typeface="MS PGothic" pitchFamily="34" charset="-128"/>
                <a:cs typeface="Verdana"/>
              </a:rPr>
              <a:t> </a:t>
            </a:r>
            <a:r>
              <a:rPr lang="en-US" sz="2000" b="1" i="1" dirty="0">
                <a:solidFill>
                  <a:srgbClr val="FFFFFF"/>
                </a:solidFill>
                <a:latin typeface="Verdana"/>
                <a:ea typeface="MS PGothic" pitchFamily="34" charset="-128"/>
                <a:cs typeface="Verdana"/>
              </a:rPr>
              <a:t>John through the great scenes, and so overwhelming his revelation</a:t>
            </a:r>
            <a:r>
              <a:rPr lang="en-US" sz="2000" b="1" i="1" dirty="0">
                <a:solidFill>
                  <a:srgbClr val="FFFFFF"/>
                </a:solidFill>
                <a:latin typeface="Verdana"/>
                <a:ea typeface="MS PGothic" pitchFamily="34" charset="-128"/>
                <a:cs typeface="Verdana"/>
              </a:rPr>
              <a:t>, </a:t>
            </a:r>
            <a:r>
              <a:rPr lang="en-US" sz="2000" b="1" i="1" dirty="0">
                <a:solidFill>
                  <a:srgbClr val="FFFFFF"/>
                </a:solidFill>
                <a:latin typeface="Verdana"/>
                <a:ea typeface="MS PGothic" pitchFamily="34" charset="-128"/>
                <a:cs typeface="Verdana"/>
              </a:rPr>
              <a:t>the apostle felt a sudden compulsion to bow down in worship before him.   </a:t>
            </a:r>
            <a:endParaRPr lang="en-US" sz="2000" b="1" i="1" dirty="0">
              <a:solidFill>
                <a:srgbClr val="FFFF00"/>
              </a:solidFill>
              <a:latin typeface="Verdana"/>
              <a:ea typeface="MS PGothic" pitchFamily="34" charset="-128"/>
              <a:cs typeface="Verdana"/>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Marriage of the Lamb</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463550" y="5515533"/>
            <a:ext cx="5118100" cy="707886"/>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angel reminded him that only God should be worshipped.</a:t>
            </a:r>
            <a:endParaRPr lang="en-US" sz="2000" b="1" i="1" dirty="0">
              <a:solidFill>
                <a:srgbClr val="FFFF00"/>
              </a:solidFill>
              <a:latin typeface="Verdana"/>
              <a:ea typeface="MS PGothic" pitchFamily="34" charset="-128"/>
              <a:cs typeface="Verdana"/>
            </a:endParaRPr>
          </a:p>
        </p:txBody>
      </p:sp>
      <p:cxnSp>
        <p:nvCxnSpPr>
          <p:cNvPr id="392205"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392206"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4850" y="3648377"/>
            <a:ext cx="3167018" cy="304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3765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circle(in)">
                                      <p:cBhvr>
                                        <p:cTn id="11" dur="20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57200" y="1858963"/>
            <a:ext cx="8458200" cy="1631950"/>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19:10</a:t>
            </a:r>
            <a:r>
              <a:rPr lang="en-US" sz="2000" b="1" i="1" dirty="0">
                <a:solidFill>
                  <a:srgbClr val="FFFFFF"/>
                </a:solidFill>
                <a:latin typeface="Verdana"/>
                <a:ea typeface="MS PGothic" pitchFamily="34" charset="-128"/>
                <a:cs typeface="Verdana"/>
              </a:rPr>
              <a:t>.</a:t>
            </a:r>
            <a:r>
              <a:rPr lang="en-US" sz="2000" b="1" i="1" dirty="0">
                <a:solidFill>
                  <a:prstClr val="white"/>
                </a:solidFill>
                <a:latin typeface="Verdana"/>
                <a:ea typeface="MS PGothic" pitchFamily="34" charset="-128"/>
                <a:cs typeface="Verdana"/>
              </a:rPr>
              <a:t> </a:t>
            </a:r>
            <a:r>
              <a:rPr lang="en-US" sz="2000" b="1" i="1" dirty="0">
                <a:solidFill>
                  <a:srgbClr val="FFFF00"/>
                </a:solidFill>
                <a:latin typeface="Verdana"/>
                <a:ea typeface="MS PGothic" pitchFamily="34" charset="-128"/>
                <a:cs typeface="Verdana"/>
              </a:rPr>
              <a:t>And I fell at his feet to worship him. And he said unto me, See thou do it not: I am thy </a:t>
            </a:r>
            <a:r>
              <a:rPr lang="en-US" sz="2000" b="1" i="1" dirty="0" err="1">
                <a:solidFill>
                  <a:srgbClr val="FFFF00"/>
                </a:solidFill>
                <a:latin typeface="Verdana"/>
                <a:ea typeface="MS PGothic" pitchFamily="34" charset="-128"/>
                <a:cs typeface="Verdana"/>
              </a:rPr>
              <a:t>fellowservant</a:t>
            </a:r>
            <a:r>
              <a:rPr lang="en-US" sz="2000" b="1" i="1" dirty="0">
                <a:solidFill>
                  <a:srgbClr val="FFFF00"/>
                </a:solidFill>
                <a:latin typeface="Verdana"/>
                <a:ea typeface="MS PGothic" pitchFamily="34" charset="-128"/>
                <a:cs typeface="Verdana"/>
              </a:rPr>
              <a:t>, and of thy brethren that have the testimony of Jesus: worship God: for the testimony of Jesus is the spirit of prophecy. </a:t>
            </a:r>
            <a:r>
              <a:rPr lang="en-US" sz="2000" b="1" i="1" dirty="0">
                <a:solidFill>
                  <a:srgbClr val="FFFFFF"/>
                </a:solidFill>
                <a:latin typeface="Verdana"/>
                <a:ea typeface="MS PGothic" pitchFamily="34" charset="-128"/>
                <a:cs typeface="Verdana"/>
              </a:rPr>
              <a:t>(Cont’d)</a:t>
            </a:r>
            <a:endParaRPr lang="en-US" sz="2000" b="1" i="1" dirty="0">
              <a:solidFill>
                <a:srgbClr val="FFFFFF"/>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393221"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C2D488A8-3D8D-403A-9489-D7D22D154947}" type="slidenum">
              <a:rPr lang="en-US" altLang="en-US" sz="1400" b="1" smtClean="0">
                <a:solidFill>
                  <a:srgbClr val="FFFFFF"/>
                </a:solidFill>
                <a:latin typeface="Verdana" pitchFamily="34" charset="0"/>
              </a:rPr>
              <a:pPr eaLnBrk="1" hangingPunct="1">
                <a:spcBef>
                  <a:spcPct val="0"/>
                </a:spcBef>
                <a:buFontTx/>
                <a:buNone/>
              </a:pPr>
              <a:t>25</a:t>
            </a:fld>
            <a:endParaRPr lang="en-US" altLang="en-US" sz="1400" b="1" smtClean="0">
              <a:solidFill>
                <a:srgbClr val="FFFFFF"/>
              </a:solidFill>
              <a:latin typeface="Verdana" pitchFamily="34" charset="0"/>
            </a:endParaRPr>
          </a:p>
        </p:txBody>
      </p:sp>
      <p:sp>
        <p:nvSpPr>
          <p:cNvPr id="393222"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393223"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28BB4AE0-E65D-485B-80B9-2228DA9C4779}"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20" name="TextBox 19"/>
          <p:cNvSpPr txBox="1"/>
          <p:nvPr/>
        </p:nvSpPr>
        <p:spPr>
          <a:xfrm>
            <a:off x="457200" y="3592513"/>
            <a:ext cx="8572500" cy="1016000"/>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This was indeed, a mighty angel, but he would only proclaim to be a fellow servant, with John, of the One to be worshipped.</a:t>
            </a: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Marriage of the Lamb</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457200" y="4762500"/>
            <a:ext cx="8686800" cy="1016000"/>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Like John and his Christian brethren, the angel himself maintained and proclaimed the same ”the testimony of Jesus</a:t>
            </a:r>
            <a:r>
              <a:rPr lang="en-US" sz="2000" b="1" i="1" dirty="0">
                <a:solidFill>
                  <a:srgbClr val="FFFFFF"/>
                </a:solidFill>
                <a:latin typeface="Verdana"/>
                <a:ea typeface="MS PGothic" pitchFamily="34" charset="-128"/>
                <a:cs typeface="Verdana"/>
              </a:rPr>
              <a:t>” and nothing </a:t>
            </a:r>
            <a:r>
              <a:rPr lang="en-US" sz="2000" b="1" i="1" dirty="0">
                <a:solidFill>
                  <a:srgbClr val="FFFFFF"/>
                </a:solidFill>
                <a:latin typeface="Verdana"/>
                <a:ea typeface="MS PGothic" pitchFamily="34" charset="-128"/>
                <a:cs typeface="Verdana"/>
              </a:rPr>
              <a:t>more.</a:t>
            </a:r>
            <a:endParaRPr lang="en-US" sz="2000" b="1" i="1" dirty="0">
              <a:solidFill>
                <a:srgbClr val="FFFF00"/>
              </a:solidFill>
              <a:latin typeface="Verdana"/>
              <a:ea typeface="MS PGothic" pitchFamily="34" charset="-128"/>
              <a:cs typeface="Verdana"/>
            </a:endParaRPr>
          </a:p>
        </p:txBody>
      </p:sp>
      <p:cxnSp>
        <p:nvCxnSpPr>
          <p:cNvPr id="393228"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393229"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3893202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57200" y="1858963"/>
            <a:ext cx="8458200" cy="1631950"/>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19:10</a:t>
            </a:r>
            <a:r>
              <a:rPr lang="en-US" sz="2000" b="1" i="1" dirty="0">
                <a:solidFill>
                  <a:srgbClr val="FFFFFF"/>
                </a:solidFill>
                <a:latin typeface="Verdana"/>
                <a:ea typeface="MS PGothic" pitchFamily="34" charset="-128"/>
                <a:cs typeface="Verdana"/>
              </a:rPr>
              <a:t>.</a:t>
            </a:r>
            <a:r>
              <a:rPr lang="en-US" sz="2000" b="1" i="1" dirty="0">
                <a:solidFill>
                  <a:prstClr val="white"/>
                </a:solidFill>
                <a:latin typeface="Verdana"/>
                <a:ea typeface="MS PGothic" pitchFamily="34" charset="-128"/>
                <a:cs typeface="Verdana"/>
              </a:rPr>
              <a:t> </a:t>
            </a:r>
            <a:r>
              <a:rPr lang="en-US" sz="2000" b="1" i="1" dirty="0">
                <a:solidFill>
                  <a:srgbClr val="FFFF00"/>
                </a:solidFill>
                <a:latin typeface="Verdana"/>
                <a:ea typeface="MS PGothic" pitchFamily="34" charset="-128"/>
                <a:cs typeface="Verdana"/>
              </a:rPr>
              <a:t>And I fell at his feet to worship him. And he said unto me, See thou do it not: I am thy </a:t>
            </a:r>
            <a:r>
              <a:rPr lang="en-US" sz="2000" b="1" i="1" dirty="0" err="1">
                <a:solidFill>
                  <a:srgbClr val="FFFF00"/>
                </a:solidFill>
                <a:latin typeface="Verdana"/>
                <a:ea typeface="MS PGothic" pitchFamily="34" charset="-128"/>
                <a:cs typeface="Verdana"/>
              </a:rPr>
              <a:t>fellowservant</a:t>
            </a:r>
            <a:r>
              <a:rPr lang="en-US" sz="2000" b="1" i="1" dirty="0">
                <a:solidFill>
                  <a:srgbClr val="FFFF00"/>
                </a:solidFill>
                <a:latin typeface="Verdana"/>
                <a:ea typeface="MS PGothic" pitchFamily="34" charset="-128"/>
                <a:cs typeface="Verdana"/>
              </a:rPr>
              <a:t>, and of thy brethren that have the testimony of Jesus: worship God: for the testimony of Jesus is the spirit of prophecy. </a:t>
            </a:r>
            <a:r>
              <a:rPr lang="en-US" sz="2000" b="1" i="1" dirty="0">
                <a:solidFill>
                  <a:srgbClr val="FFFFFF"/>
                </a:solidFill>
                <a:latin typeface="Verdana"/>
                <a:ea typeface="MS PGothic" pitchFamily="34" charset="-128"/>
                <a:cs typeface="Verdana"/>
              </a:rPr>
              <a:t>(Cont’d)</a:t>
            </a:r>
            <a:endParaRPr lang="en-US" sz="2000" b="1" i="1" dirty="0">
              <a:solidFill>
                <a:srgbClr val="FFFFFF"/>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39424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9D48777D-C235-4D64-BA81-46457D7FD156}" type="slidenum">
              <a:rPr lang="en-US" altLang="en-US" sz="1400" b="1" smtClean="0">
                <a:solidFill>
                  <a:srgbClr val="FFFFFF"/>
                </a:solidFill>
                <a:latin typeface="Verdana" pitchFamily="34" charset="0"/>
              </a:rPr>
              <a:pPr eaLnBrk="1" hangingPunct="1">
                <a:spcBef>
                  <a:spcPct val="0"/>
                </a:spcBef>
                <a:buFontTx/>
                <a:buNone/>
              </a:pPr>
              <a:t>26</a:t>
            </a:fld>
            <a:endParaRPr lang="en-US" altLang="en-US" sz="1400" b="1" smtClean="0">
              <a:solidFill>
                <a:srgbClr val="FFFFFF"/>
              </a:solidFill>
              <a:latin typeface="Verdana" pitchFamily="34" charset="0"/>
            </a:endParaRPr>
          </a:p>
        </p:txBody>
      </p:sp>
      <p:sp>
        <p:nvSpPr>
          <p:cNvPr id="39424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39424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4D114F61-E597-4450-9052-505AB8780B5D}"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20" name="TextBox 19"/>
          <p:cNvSpPr txBox="1"/>
          <p:nvPr/>
        </p:nvSpPr>
        <p:spPr>
          <a:xfrm>
            <a:off x="514350" y="3463926"/>
            <a:ext cx="8629650" cy="1015663"/>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This </a:t>
            </a:r>
            <a:r>
              <a:rPr lang="en-US" sz="2000" b="1" i="1" dirty="0">
                <a:solidFill>
                  <a:srgbClr val="FFFFFF"/>
                </a:solidFill>
                <a:latin typeface="Verdana"/>
                <a:ea typeface="MS PGothic" pitchFamily="34" charset="-128"/>
                <a:cs typeface="Verdana"/>
              </a:rPr>
              <a:t>verse is the only place in the Bible where the phrases “the testimony of Jesus” and “the spirit of prophecy” appear.</a:t>
            </a:r>
            <a:endParaRPr lang="en-US" sz="2000" b="1" i="1" dirty="0">
              <a:solidFill>
                <a:srgbClr val="FFFFFF"/>
              </a:solidFill>
              <a:latin typeface="Verdana"/>
              <a:ea typeface="MS PGothic" pitchFamily="34" charset="-128"/>
              <a:cs typeface="Verdana"/>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Marriage of the Lamb</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504825" y="4759326"/>
            <a:ext cx="4689475" cy="1323439"/>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emphasis here is on His human name and thus the testimony has specifically to do with His humanity.</a:t>
            </a:r>
            <a:endParaRPr lang="en-US" sz="2000" b="1" i="1" dirty="0">
              <a:solidFill>
                <a:srgbClr val="FFFF00"/>
              </a:solidFill>
              <a:latin typeface="Verdana"/>
              <a:ea typeface="MS PGothic" pitchFamily="34" charset="-128"/>
              <a:cs typeface="Verdana"/>
            </a:endParaRPr>
          </a:p>
        </p:txBody>
      </p:sp>
      <p:cxnSp>
        <p:nvCxnSpPr>
          <p:cNvPr id="394253"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394254"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2888" y="4552952"/>
            <a:ext cx="3516312" cy="2213970"/>
          </a:xfrm>
          <a:prstGeom prst="rect">
            <a:avLst/>
          </a:prstGeom>
        </p:spPr>
      </p:pic>
    </p:spTree>
    <p:extLst>
      <p:ext uri="{BB962C8B-B14F-4D97-AF65-F5344CB8AC3E}">
        <p14:creationId xmlns:p14="http://schemas.microsoft.com/office/powerpoint/2010/main" val="25312957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childTnLst>
                                </p:cTn>
                              </p:par>
                              <p:par>
                                <p:cTn id="15" presetID="6"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57200" y="1858963"/>
            <a:ext cx="8458200" cy="1631950"/>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19:10</a:t>
            </a:r>
            <a:r>
              <a:rPr lang="en-US" sz="2000" b="1" i="1" dirty="0">
                <a:solidFill>
                  <a:srgbClr val="FFFFFF"/>
                </a:solidFill>
                <a:latin typeface="Verdana"/>
                <a:ea typeface="MS PGothic" pitchFamily="34" charset="-128"/>
                <a:cs typeface="Verdana"/>
              </a:rPr>
              <a:t>.</a:t>
            </a:r>
            <a:r>
              <a:rPr lang="en-US" sz="2000" b="1" i="1" dirty="0">
                <a:solidFill>
                  <a:prstClr val="white"/>
                </a:solidFill>
                <a:latin typeface="Verdana"/>
                <a:ea typeface="MS PGothic" pitchFamily="34" charset="-128"/>
                <a:cs typeface="Verdana"/>
              </a:rPr>
              <a:t> </a:t>
            </a:r>
            <a:r>
              <a:rPr lang="en-US" sz="2000" b="1" i="1" dirty="0">
                <a:solidFill>
                  <a:srgbClr val="FFFF00"/>
                </a:solidFill>
                <a:latin typeface="Verdana"/>
                <a:ea typeface="MS PGothic" pitchFamily="34" charset="-128"/>
                <a:cs typeface="Verdana"/>
              </a:rPr>
              <a:t>And I fell at his feet to worship him. And he said unto me, See thou do it not: I am thy </a:t>
            </a:r>
            <a:r>
              <a:rPr lang="en-US" sz="2000" b="1" i="1" dirty="0" err="1">
                <a:solidFill>
                  <a:srgbClr val="FFFF00"/>
                </a:solidFill>
                <a:latin typeface="Verdana"/>
                <a:ea typeface="MS PGothic" pitchFamily="34" charset="-128"/>
                <a:cs typeface="Verdana"/>
              </a:rPr>
              <a:t>fellowservant</a:t>
            </a:r>
            <a:r>
              <a:rPr lang="en-US" sz="2000" b="1" i="1" dirty="0">
                <a:solidFill>
                  <a:srgbClr val="FFFF00"/>
                </a:solidFill>
                <a:latin typeface="Verdana"/>
                <a:ea typeface="MS PGothic" pitchFamily="34" charset="-128"/>
                <a:cs typeface="Verdana"/>
              </a:rPr>
              <a:t>, and of thy brethren that have the testimony of Jesus: worship God: for the testimony of Jesus is the spirit of prophecy. </a:t>
            </a:r>
            <a:r>
              <a:rPr lang="en-US" sz="2000" b="1" i="1" dirty="0">
                <a:solidFill>
                  <a:srgbClr val="FFFFFF"/>
                </a:solidFill>
                <a:latin typeface="Verdana"/>
                <a:ea typeface="MS PGothic" pitchFamily="34" charset="-128"/>
                <a:cs typeface="Verdana"/>
              </a:rPr>
              <a:t>(Cont’d)</a:t>
            </a:r>
            <a:endParaRPr lang="en-US" sz="2000" b="1" i="1" dirty="0">
              <a:solidFill>
                <a:srgbClr val="FFFFFF"/>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39527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10C4BB43-218D-420C-A2FF-F705F32BEEC4}" type="slidenum">
              <a:rPr lang="en-US" altLang="en-US" sz="1400" b="1" smtClean="0">
                <a:solidFill>
                  <a:srgbClr val="FFFFFF"/>
                </a:solidFill>
                <a:latin typeface="Verdana" pitchFamily="34" charset="0"/>
              </a:rPr>
              <a:pPr eaLnBrk="1" hangingPunct="1">
                <a:spcBef>
                  <a:spcPct val="0"/>
                </a:spcBef>
                <a:buFontTx/>
                <a:buNone/>
              </a:pPr>
              <a:t>27</a:t>
            </a:fld>
            <a:endParaRPr lang="en-US" altLang="en-US" sz="1400" b="1" smtClean="0">
              <a:solidFill>
                <a:srgbClr val="FFFFFF"/>
              </a:solidFill>
              <a:latin typeface="Verdana" pitchFamily="34" charset="0"/>
            </a:endParaRPr>
          </a:p>
        </p:txBody>
      </p:sp>
      <p:sp>
        <p:nvSpPr>
          <p:cNvPr id="39527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39527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9F5BCD27-1A41-4BBD-8DA7-7E3F717845B9}"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20" name="TextBox 19"/>
          <p:cNvSpPr txBox="1"/>
          <p:nvPr/>
        </p:nvSpPr>
        <p:spPr>
          <a:xfrm>
            <a:off x="457200" y="3592513"/>
            <a:ext cx="8572500" cy="1016000"/>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That God would become a man was hard to believe and would need the faithful and consistent testimony of both holy angels and godly men.</a:t>
            </a: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Marriage of the Lamb</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457200" y="4762500"/>
            <a:ext cx="8686800" cy="400110"/>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“testimony of Jesus</a:t>
            </a:r>
            <a:r>
              <a:rPr lang="en-US" sz="2000" b="1" i="1" dirty="0">
                <a:solidFill>
                  <a:srgbClr val="FFFFFF"/>
                </a:solidFill>
                <a:latin typeface="Verdana"/>
                <a:ea typeface="MS PGothic" pitchFamily="34" charset="-128"/>
                <a:cs typeface="Verdana"/>
              </a:rPr>
              <a:t>” </a:t>
            </a:r>
            <a:r>
              <a:rPr lang="en-US" sz="2000" b="1" i="1" dirty="0">
                <a:solidFill>
                  <a:srgbClr val="FFFFFF"/>
                </a:solidFill>
                <a:latin typeface="Verdana"/>
                <a:ea typeface="MS PGothic" pitchFamily="34" charset="-128"/>
                <a:cs typeface="Verdana"/>
              </a:rPr>
              <a:t>is the true prophecy.</a:t>
            </a:r>
            <a:endParaRPr lang="en-US" sz="2000" b="1" i="1" dirty="0">
              <a:solidFill>
                <a:srgbClr val="FFFF00"/>
              </a:solidFill>
              <a:latin typeface="Verdana"/>
              <a:ea typeface="MS PGothic" pitchFamily="34" charset="-128"/>
              <a:cs typeface="Verdana"/>
            </a:endParaRPr>
          </a:p>
        </p:txBody>
      </p:sp>
      <p:cxnSp>
        <p:nvCxnSpPr>
          <p:cNvPr id="395277"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395278"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495300" y="5516563"/>
            <a:ext cx="8648700" cy="708025"/>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It contradicts the testimony of false prophets </a:t>
            </a:r>
            <a:r>
              <a:rPr lang="en-US" sz="2000" b="1" i="1" dirty="0">
                <a:solidFill>
                  <a:srgbClr val="FFFF00"/>
                </a:solidFill>
                <a:latin typeface="Verdana"/>
                <a:ea typeface="MS PGothic" pitchFamily="34" charset="-128"/>
                <a:cs typeface="Verdana"/>
              </a:rPr>
              <a:t>(</a:t>
            </a:r>
            <a:r>
              <a:rPr lang="en-US" sz="2000" b="1" i="1" dirty="0">
                <a:solidFill>
                  <a:srgbClr val="FFFF00"/>
                </a:solidFill>
                <a:latin typeface="Verdana"/>
                <a:ea typeface="MS PGothic" pitchFamily="34" charset="-128"/>
                <a:cs typeface="Verdana"/>
              </a:rPr>
              <a:t>1 John </a:t>
            </a:r>
            <a:r>
              <a:rPr lang="en-US" sz="2000" b="1" i="1" dirty="0">
                <a:solidFill>
                  <a:srgbClr val="FFFF00"/>
                </a:solidFill>
                <a:latin typeface="Verdana"/>
                <a:ea typeface="MS PGothic" pitchFamily="34" charset="-128"/>
                <a:cs typeface="Verdana"/>
              </a:rPr>
              <a:t>4:1-3)</a:t>
            </a:r>
          </a:p>
        </p:txBody>
      </p:sp>
    </p:spTree>
    <p:extLst>
      <p:ext uri="{BB962C8B-B14F-4D97-AF65-F5344CB8AC3E}">
        <p14:creationId xmlns:p14="http://schemas.microsoft.com/office/powerpoint/2010/main" val="24979228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396293"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FA34B96B-9785-4466-BFDA-0643A5AFA067}" type="slidenum">
              <a:rPr lang="en-US" altLang="en-US" sz="1400" b="1" smtClean="0">
                <a:solidFill>
                  <a:srgbClr val="FFFFFF"/>
                </a:solidFill>
                <a:latin typeface="Verdana" pitchFamily="34" charset="0"/>
              </a:rPr>
              <a:pPr eaLnBrk="1" hangingPunct="1">
                <a:spcBef>
                  <a:spcPct val="0"/>
                </a:spcBef>
                <a:buFontTx/>
                <a:buNone/>
              </a:pPr>
              <a:t>28</a:t>
            </a:fld>
            <a:endParaRPr lang="en-US" altLang="en-US" sz="1400" b="1" smtClean="0">
              <a:solidFill>
                <a:srgbClr val="FFFFFF"/>
              </a:solidFill>
              <a:latin typeface="Verdana" pitchFamily="34" charset="0"/>
            </a:endParaRPr>
          </a:p>
        </p:txBody>
      </p:sp>
      <p:sp>
        <p:nvSpPr>
          <p:cNvPr id="396294"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396295"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DE4B1B79-2F8D-45C1-882C-3B42E7E2B4CD}"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20" name="TextBox 19"/>
          <p:cNvSpPr txBox="1"/>
          <p:nvPr/>
        </p:nvSpPr>
        <p:spPr>
          <a:xfrm>
            <a:off x="495300" y="2120900"/>
            <a:ext cx="8572500" cy="522288"/>
          </a:xfrm>
          <a:prstGeom prst="rect">
            <a:avLst/>
          </a:prstGeom>
          <a:noFill/>
        </p:spPr>
        <p:txBody>
          <a:bodyPr>
            <a:spAutoFit/>
          </a:bodyPr>
          <a:lstStyle/>
          <a:p>
            <a:pPr defTabSz="457200">
              <a:buClr>
                <a:srgbClr val="FFFF00"/>
              </a:buClr>
              <a:defRPr/>
            </a:pPr>
            <a:r>
              <a:rPr lang="en-US" sz="2800" b="1" i="1" dirty="0">
                <a:solidFill>
                  <a:srgbClr val="FFFFFF"/>
                </a:solidFill>
                <a:latin typeface="Verdana"/>
                <a:ea typeface="MS PGothic" pitchFamily="34" charset="-128"/>
                <a:cs typeface="Verdana"/>
              </a:rPr>
              <a:t>Introduction</a:t>
            </a: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of Kings</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495300" y="2803525"/>
            <a:ext cx="8686800" cy="400050"/>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saints have now been called unto the wedding feast. </a:t>
            </a:r>
            <a:endParaRPr lang="en-US" sz="2000" b="1" i="1" dirty="0">
              <a:solidFill>
                <a:srgbClr val="FFFF00"/>
              </a:solidFill>
              <a:latin typeface="Verdana"/>
              <a:ea typeface="MS PGothic" pitchFamily="34" charset="-128"/>
              <a:cs typeface="Verdana"/>
            </a:endParaRPr>
          </a:p>
        </p:txBody>
      </p:sp>
      <p:cxnSp>
        <p:nvCxnSpPr>
          <p:cNvPr id="396300"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396301"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495300" y="3259138"/>
            <a:ext cx="8648700" cy="1016000"/>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But the supper itself must be held on earth, and the earth is still in bondage to the kings of the earth, and they in turn to the dragon and the beast and the false prophet.</a:t>
            </a:r>
            <a:endParaRPr lang="en-US" sz="2000" b="1" i="1" dirty="0">
              <a:solidFill>
                <a:srgbClr val="FFFF00"/>
              </a:solidFill>
              <a:latin typeface="Verdana"/>
              <a:ea typeface="MS PGothic" pitchFamily="34" charset="-128"/>
              <a:cs typeface="Verdana"/>
            </a:endParaRPr>
          </a:p>
        </p:txBody>
      </p:sp>
      <p:sp>
        <p:nvSpPr>
          <p:cNvPr id="24" name="TextBox 23"/>
          <p:cNvSpPr txBox="1"/>
          <p:nvPr/>
        </p:nvSpPr>
        <p:spPr>
          <a:xfrm>
            <a:off x="531813" y="4391025"/>
            <a:ext cx="8343900" cy="708025"/>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Babylon has been destroyed, but the armies of the kings have been assembled at Armageddon.</a:t>
            </a:r>
            <a:endParaRPr lang="en-US" sz="2000" b="1" i="1" dirty="0">
              <a:solidFill>
                <a:srgbClr val="FFFF00"/>
              </a:solidFill>
              <a:latin typeface="Verdana"/>
              <a:ea typeface="MS PGothic" pitchFamily="34" charset="-128"/>
              <a:cs typeface="Verdana"/>
            </a:endParaRPr>
          </a:p>
        </p:txBody>
      </p:sp>
      <p:sp>
        <p:nvSpPr>
          <p:cNvPr id="19" name="TextBox 18"/>
          <p:cNvSpPr txBox="1"/>
          <p:nvPr/>
        </p:nvSpPr>
        <p:spPr>
          <a:xfrm>
            <a:off x="571500" y="5246688"/>
            <a:ext cx="8496300" cy="1016000"/>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They know that Christ is about to return and are determined to wage a final, all-out battle to prevent His regaining sovereignty over the earth.</a:t>
            </a:r>
            <a:endParaRPr lang="en-US" sz="2000" b="1" i="1" dirty="0">
              <a:solidFill>
                <a:srgbClr val="FFFF00"/>
              </a:solidFill>
              <a:latin typeface="Verdana"/>
              <a:ea typeface="MS PGothic" pitchFamily="34" charset="-128"/>
              <a:cs typeface="Verdana"/>
            </a:endParaRPr>
          </a:p>
        </p:txBody>
      </p:sp>
    </p:spTree>
    <p:extLst>
      <p:ext uri="{BB962C8B-B14F-4D97-AF65-F5344CB8AC3E}">
        <p14:creationId xmlns:p14="http://schemas.microsoft.com/office/powerpoint/2010/main" val="2518611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397317"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D3B94B31-EF00-425F-81D6-C1EE9FB55B11}" type="slidenum">
              <a:rPr lang="en-US" altLang="en-US" sz="1400" b="1" smtClean="0">
                <a:solidFill>
                  <a:srgbClr val="FFFFFF"/>
                </a:solidFill>
                <a:latin typeface="Verdana" pitchFamily="34" charset="0"/>
              </a:rPr>
              <a:pPr eaLnBrk="1" hangingPunct="1">
                <a:spcBef>
                  <a:spcPct val="0"/>
                </a:spcBef>
                <a:buFontTx/>
                <a:buNone/>
              </a:pPr>
              <a:t>29</a:t>
            </a:fld>
            <a:endParaRPr lang="en-US" altLang="en-US" sz="1400" b="1" smtClean="0">
              <a:solidFill>
                <a:srgbClr val="FFFFFF"/>
              </a:solidFill>
              <a:latin typeface="Verdana" pitchFamily="34" charset="0"/>
            </a:endParaRPr>
          </a:p>
        </p:txBody>
      </p:sp>
      <p:sp>
        <p:nvSpPr>
          <p:cNvPr id="397318"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397319"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4EE083B0-4B8A-4057-9AAA-586750EF84A0}"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20" name="TextBox 19"/>
          <p:cNvSpPr txBox="1"/>
          <p:nvPr/>
        </p:nvSpPr>
        <p:spPr>
          <a:xfrm>
            <a:off x="495300" y="2070100"/>
            <a:ext cx="8572500" cy="523875"/>
          </a:xfrm>
          <a:prstGeom prst="rect">
            <a:avLst/>
          </a:prstGeom>
          <a:noFill/>
        </p:spPr>
        <p:txBody>
          <a:bodyPr>
            <a:spAutoFit/>
          </a:bodyPr>
          <a:lstStyle/>
          <a:p>
            <a:pPr defTabSz="457200">
              <a:buClr>
                <a:srgbClr val="FFFF00"/>
              </a:buClr>
              <a:defRPr/>
            </a:pPr>
            <a:r>
              <a:rPr lang="en-US" sz="2800" b="1" i="1" dirty="0">
                <a:solidFill>
                  <a:srgbClr val="FFFFFF"/>
                </a:solidFill>
                <a:latin typeface="Verdana"/>
                <a:ea typeface="MS PGothic" pitchFamily="34" charset="-128"/>
                <a:cs typeface="Verdana"/>
              </a:rPr>
              <a:t>Introduction (Cont’d)</a:t>
            </a: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of Kings</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495300" y="2767013"/>
            <a:ext cx="8686800" cy="708025"/>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All the principalities and powers of darkness are also there, following their master, Satan, the god of this world.</a:t>
            </a:r>
            <a:endParaRPr lang="en-US" sz="2000" b="1" i="1" dirty="0">
              <a:solidFill>
                <a:srgbClr val="FFFF00"/>
              </a:solidFill>
              <a:latin typeface="Verdana"/>
              <a:ea typeface="MS PGothic" pitchFamily="34" charset="-128"/>
              <a:cs typeface="Verdana"/>
            </a:endParaRPr>
          </a:p>
        </p:txBody>
      </p:sp>
      <p:cxnSp>
        <p:nvCxnSpPr>
          <p:cNvPr id="397324"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397325"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495300" y="3602038"/>
            <a:ext cx="8648700" cy="708025"/>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They know their time is come, and the climatic battle of the ages is about to </a:t>
            </a:r>
            <a:r>
              <a:rPr lang="en-US" sz="2000" b="1" i="1" dirty="0">
                <a:solidFill>
                  <a:srgbClr val="FFFFFF"/>
                </a:solidFill>
                <a:latin typeface="Verdana"/>
                <a:ea typeface="MS PGothic" pitchFamily="34" charset="-128"/>
                <a:cs typeface="Verdana"/>
              </a:rPr>
              <a:t>begin. </a:t>
            </a:r>
            <a:endParaRPr lang="en-US" sz="2000" b="1" i="1" dirty="0">
              <a:solidFill>
                <a:srgbClr val="FFFF00"/>
              </a:solidFill>
              <a:latin typeface="Verdana"/>
              <a:ea typeface="MS PGothic" pitchFamily="34" charset="-128"/>
              <a:cs typeface="Verdana"/>
            </a:endParaRPr>
          </a:p>
        </p:txBody>
      </p:sp>
    </p:spTree>
    <p:extLst>
      <p:ext uri="{BB962C8B-B14F-4D97-AF65-F5344CB8AC3E}">
        <p14:creationId xmlns:p14="http://schemas.microsoft.com/office/powerpoint/2010/main" val="3593089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38276" name="TextBox 5"/>
          <p:cNvSpPr txBox="1">
            <a:spLocks noChangeArrowheads="1"/>
          </p:cNvSpPr>
          <p:nvPr/>
        </p:nvSpPr>
        <p:spPr bwMode="auto">
          <a:xfrm>
            <a:off x="457200" y="-14288"/>
            <a:ext cx="7848600" cy="706438"/>
          </a:xfrm>
          <a:prstGeom prst="rect">
            <a:avLst/>
          </a:prstGeom>
          <a:noFill/>
          <a:ln>
            <a:noFill/>
          </a:ln>
          <a:effectLst>
            <a:outerShdw dist="38100" dir="2700000" rotWithShape="0">
              <a:srgbClr val="FF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4000" b="1" dirty="0">
                <a:solidFill>
                  <a:srgbClr val="FFFF00"/>
                </a:solidFill>
                <a:latin typeface="Verdana" pitchFamily="34" charset="0"/>
              </a:rPr>
              <a:t>Revelation</a:t>
            </a:r>
            <a:r>
              <a:rPr lang="en-US" altLang="en-US" sz="4000" b="1" dirty="0">
                <a:solidFill>
                  <a:srgbClr val="000090"/>
                </a:solidFill>
                <a:latin typeface="Verdana" pitchFamily="34" charset="0"/>
              </a:rPr>
              <a:t> </a:t>
            </a:r>
            <a:r>
              <a:rPr lang="en-US" altLang="en-US" sz="4000" b="1" dirty="0" smtClean="0">
                <a:solidFill>
                  <a:srgbClr val="FFFF00"/>
                </a:solidFill>
                <a:latin typeface="Verdana" pitchFamily="34" charset="0"/>
              </a:rPr>
              <a:t>19</a:t>
            </a:r>
            <a:endParaRPr lang="en-US" altLang="en-US" sz="4000" b="1" dirty="0">
              <a:solidFill>
                <a:srgbClr val="FFFF00"/>
              </a:solidFill>
              <a:latin typeface="Verdana" pitchFamily="34" charset="0"/>
            </a:endParaRPr>
          </a:p>
        </p:txBody>
      </p:sp>
      <p:sp>
        <p:nvSpPr>
          <p:cNvPr id="438277" name="TextBox 6"/>
          <p:cNvSpPr txBox="1">
            <a:spLocks noChangeArrowheads="1"/>
          </p:cNvSpPr>
          <p:nvPr/>
        </p:nvSpPr>
        <p:spPr bwMode="auto">
          <a:xfrm>
            <a:off x="1" y="765175"/>
            <a:ext cx="9144000" cy="523220"/>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The King Triumphant</a:t>
            </a:r>
          </a:p>
        </p:txBody>
      </p:sp>
      <p:sp>
        <p:nvSpPr>
          <p:cNvPr id="43827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F3C054FA-EEBF-428E-A3C8-7A51D2C33EFB}" type="slidenum">
              <a:rPr lang="en-US" altLang="en-US" sz="1400" b="1" smtClean="0">
                <a:solidFill>
                  <a:srgbClr val="FFFFFF"/>
                </a:solidFill>
                <a:latin typeface="Verdana" pitchFamily="34" charset="0"/>
              </a:rPr>
              <a:pPr eaLnBrk="1" hangingPunct="1">
                <a:spcBef>
                  <a:spcPct val="0"/>
                </a:spcBef>
                <a:buFontTx/>
                <a:buNone/>
              </a:pPr>
              <a:t>3</a:t>
            </a:fld>
            <a:endParaRPr lang="en-US" altLang="en-US" sz="1400" b="1" dirty="0" smtClean="0">
              <a:solidFill>
                <a:srgbClr val="FFFFFF"/>
              </a:solidFill>
              <a:latin typeface="Verdana" pitchFamily="34" charset="0"/>
            </a:endParaRPr>
          </a:p>
        </p:txBody>
      </p:sp>
      <p:sp>
        <p:nvSpPr>
          <p:cNvPr id="43827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fontAlgn="base" hangingPunct="1">
              <a:spcBef>
                <a:spcPct val="0"/>
              </a:spcBef>
              <a:spcAft>
                <a:spcPct val="0"/>
              </a:spcAft>
              <a:buFontTx/>
              <a:buNone/>
            </a:pPr>
            <a:r>
              <a:rPr lang="en-US" altLang="en-US" sz="1400" b="1" dirty="0" smtClean="0">
                <a:solidFill>
                  <a:srgbClr val="FFFFFF"/>
                </a:solidFill>
                <a:latin typeface="Verdana" pitchFamily="34" charset="0"/>
              </a:rPr>
              <a:t>Revelation 20 Lesson</a:t>
            </a:r>
          </a:p>
        </p:txBody>
      </p:sp>
      <p:sp>
        <p:nvSpPr>
          <p:cNvPr id="43828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FAA38D8B-743E-4CB4-99F6-09952549504B}"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dirty="0" smtClean="0">
              <a:solidFill>
                <a:srgbClr val="FFFFFF"/>
              </a:solidFill>
              <a:latin typeface="Verdana" pitchFamily="34" charset="0"/>
            </a:endParaRPr>
          </a:p>
        </p:txBody>
      </p:sp>
      <p:sp>
        <p:nvSpPr>
          <p:cNvPr id="11" name="TextBox 10"/>
          <p:cNvSpPr txBox="1">
            <a:spLocks noChangeArrowheads="1"/>
          </p:cNvSpPr>
          <p:nvPr/>
        </p:nvSpPr>
        <p:spPr bwMode="auto">
          <a:xfrm>
            <a:off x="607218" y="2384307"/>
            <a:ext cx="81200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400" b="1" i="1" dirty="0">
                <a:solidFill>
                  <a:srgbClr val="FFFFFF"/>
                </a:solidFill>
                <a:latin typeface="Verdana" pitchFamily="34" charset="0"/>
              </a:rPr>
              <a:t> The Four Alleluias Of Heavenly Praise</a:t>
            </a:r>
          </a:p>
        </p:txBody>
      </p:sp>
      <p:sp>
        <p:nvSpPr>
          <p:cNvPr id="438282" name="TextBox 12"/>
          <p:cNvSpPr txBox="1">
            <a:spLocks noChangeArrowheads="1"/>
          </p:cNvSpPr>
          <p:nvPr/>
        </p:nvSpPr>
        <p:spPr bwMode="auto">
          <a:xfrm>
            <a:off x="647700" y="1289050"/>
            <a:ext cx="8039100" cy="523875"/>
          </a:xfrm>
          <a:prstGeom prst="rect">
            <a:avLst/>
          </a:prstGeom>
          <a:noFill/>
          <a:ln>
            <a:noFill/>
          </a:ln>
          <a:effectLst>
            <a:outerShdw dist="38100" dir="2700000" rotWithShape="0">
              <a:srgbClr val="FF0000">
                <a:alpha val="9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defTabSz="457200" eaLnBrk="1" fontAlgn="base" hangingPunct="1">
              <a:spcBef>
                <a:spcPct val="0"/>
              </a:spcBef>
              <a:spcAft>
                <a:spcPct val="0"/>
              </a:spcAft>
              <a:buFontTx/>
              <a:buNone/>
            </a:pPr>
            <a:r>
              <a:rPr lang="en-US" altLang="en-US" sz="2800" b="1" i="1" dirty="0">
                <a:solidFill>
                  <a:srgbClr val="FFFFFF"/>
                </a:solidFill>
                <a:latin typeface="Verdana" pitchFamily="34" charset="0"/>
              </a:rPr>
              <a:t>Outline</a:t>
            </a:r>
            <a:endParaRPr lang="en-US" altLang="en-US" sz="2800" i="1" dirty="0">
              <a:solidFill>
                <a:srgbClr val="FFFFFF"/>
              </a:solidFill>
              <a:latin typeface="Verdana" pitchFamily="34" charset="0"/>
            </a:endParaRPr>
          </a:p>
        </p:txBody>
      </p:sp>
      <p:cxnSp>
        <p:nvCxnSpPr>
          <p:cNvPr id="438283"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38284"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2" name="TextBox 21"/>
          <p:cNvSpPr txBox="1">
            <a:spLocks noChangeArrowheads="1"/>
          </p:cNvSpPr>
          <p:nvPr/>
        </p:nvSpPr>
        <p:spPr bwMode="auto">
          <a:xfrm>
            <a:off x="647699" y="3159646"/>
            <a:ext cx="81200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400" b="1" i="1" dirty="0">
                <a:solidFill>
                  <a:srgbClr val="FFFFFF"/>
                </a:solidFill>
                <a:latin typeface="Verdana" pitchFamily="34" charset="0"/>
              </a:rPr>
              <a:t> The Marriage of the Lamb</a:t>
            </a:r>
          </a:p>
        </p:txBody>
      </p:sp>
      <p:sp>
        <p:nvSpPr>
          <p:cNvPr id="23" name="TextBox 22"/>
          <p:cNvSpPr txBox="1">
            <a:spLocks noChangeArrowheads="1"/>
          </p:cNvSpPr>
          <p:nvPr/>
        </p:nvSpPr>
        <p:spPr bwMode="auto">
          <a:xfrm>
            <a:off x="607218" y="4024038"/>
            <a:ext cx="8120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defTabSz="457200" eaLnBrk="1" fontAlgn="base" hangingPunct="1">
              <a:spcBef>
                <a:spcPct val="0"/>
              </a:spcBef>
              <a:spcAft>
                <a:spcPct val="0"/>
              </a:spcAft>
              <a:buClr>
                <a:srgbClr val="FFFF00"/>
              </a:buClr>
              <a:buFont typeface="Lucida Grande" charset="0"/>
              <a:buChar char="➡"/>
            </a:pPr>
            <a:r>
              <a:rPr lang="en-US" altLang="en-US" sz="2400" b="1" i="1" dirty="0">
                <a:solidFill>
                  <a:srgbClr val="FFFFFF"/>
                </a:solidFill>
                <a:latin typeface="Verdana" pitchFamily="34" charset="0"/>
              </a:rPr>
              <a:t> The King of Kings</a:t>
            </a:r>
          </a:p>
        </p:txBody>
      </p:sp>
      <p:sp>
        <p:nvSpPr>
          <p:cNvPr id="2" name="TextBox 1"/>
          <p:cNvSpPr txBox="1"/>
          <p:nvPr/>
        </p:nvSpPr>
        <p:spPr>
          <a:xfrm>
            <a:off x="607218" y="4873429"/>
            <a:ext cx="7967662" cy="461665"/>
          </a:xfrm>
          <a:prstGeom prst="rect">
            <a:avLst/>
          </a:prstGeom>
          <a:noFill/>
        </p:spPr>
        <p:txBody>
          <a:bodyPr wrap="square" rtlCol="0">
            <a:spAutoFit/>
          </a:bodyPr>
          <a:lstStyle/>
          <a:p>
            <a:pPr defTabSz="457200" fontAlgn="base">
              <a:spcBef>
                <a:spcPct val="0"/>
              </a:spcBef>
              <a:spcAft>
                <a:spcPct val="0"/>
              </a:spcAft>
              <a:buClr>
                <a:srgbClr val="FFFF00"/>
              </a:buClr>
              <a:buFont typeface="Lucida Grande" charset="0"/>
              <a:buChar char="➡"/>
            </a:pPr>
            <a:r>
              <a:rPr lang="en-US" altLang="en-US" sz="2400" b="1" i="1" dirty="0">
                <a:solidFill>
                  <a:srgbClr val="FFFFFF"/>
                </a:solidFill>
                <a:latin typeface="Verdana" pitchFamily="34" charset="0"/>
                <a:ea typeface="MS PGothic" pitchFamily="34" charset="-128"/>
              </a:rPr>
              <a:t> The Great Battle of Armageddon</a:t>
            </a:r>
          </a:p>
        </p:txBody>
      </p:sp>
    </p:spTree>
    <p:extLst>
      <p:ext uri="{BB962C8B-B14F-4D97-AF65-F5344CB8AC3E}">
        <p14:creationId xmlns:p14="http://schemas.microsoft.com/office/powerpoint/2010/main" val="3865184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wheel(1)">
                                      <p:cBhvr>
                                        <p:cTn id="25"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2054225"/>
            <a:ext cx="8458200" cy="1322388"/>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19:11</a:t>
            </a:r>
            <a:r>
              <a:rPr lang="en-US" sz="2000" b="1" i="1" dirty="0">
                <a:solidFill>
                  <a:srgbClr val="FFFFFF"/>
                </a:solidFill>
                <a:latin typeface="Verdana"/>
                <a:ea typeface="MS PGothic" pitchFamily="34" charset="-128"/>
                <a:cs typeface="Verdana"/>
              </a:rPr>
              <a:t>.</a:t>
            </a:r>
            <a:r>
              <a:rPr lang="en-US" sz="2000" b="1" i="1" dirty="0">
                <a:solidFill>
                  <a:prstClr val="white"/>
                </a:solidFill>
                <a:latin typeface="Verdana"/>
                <a:ea typeface="MS PGothic" pitchFamily="34" charset="-128"/>
                <a:cs typeface="Verdana"/>
              </a:rPr>
              <a:t> </a:t>
            </a:r>
            <a:r>
              <a:rPr lang="en-US" sz="2000" b="1" i="1" dirty="0">
                <a:solidFill>
                  <a:srgbClr val="FFFF00"/>
                </a:solidFill>
                <a:latin typeface="Verdana"/>
                <a:ea typeface="MS PGothic" pitchFamily="34" charset="-128"/>
                <a:cs typeface="Verdana"/>
              </a:rPr>
              <a:t>And I saw heaven opened, and behold a white horse; and he that sat upon him was called Faithful and True, and in righteousness he doth judge and make war.</a:t>
            </a:r>
            <a:endParaRPr lang="en-US" sz="2000" b="1" i="1" dirty="0">
              <a:solidFill>
                <a:srgbClr val="FFFFFF"/>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39834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EC440C7D-BC7E-45D1-8A52-1FDC39291492}" type="slidenum">
              <a:rPr lang="en-US" altLang="en-US" sz="1400" b="1" smtClean="0">
                <a:solidFill>
                  <a:srgbClr val="FFFFFF"/>
                </a:solidFill>
                <a:latin typeface="Verdana" pitchFamily="34" charset="0"/>
              </a:rPr>
              <a:pPr eaLnBrk="1" hangingPunct="1">
                <a:spcBef>
                  <a:spcPct val="0"/>
                </a:spcBef>
                <a:buFontTx/>
                <a:buNone/>
              </a:pPr>
              <a:t>30</a:t>
            </a:fld>
            <a:endParaRPr lang="en-US" altLang="en-US" sz="1400" b="1" smtClean="0">
              <a:solidFill>
                <a:srgbClr val="FFFFFF"/>
              </a:solidFill>
              <a:latin typeface="Verdana" pitchFamily="34" charset="0"/>
            </a:endParaRPr>
          </a:p>
        </p:txBody>
      </p:sp>
      <p:sp>
        <p:nvSpPr>
          <p:cNvPr id="39834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39834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AB847050-99CA-4413-818E-6D13EBD848F9}"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of Kings</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495300" y="3444875"/>
            <a:ext cx="8686800" cy="708025"/>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John several times before had seen “heaven opened,” but never a scene like this.</a:t>
            </a:r>
            <a:endParaRPr lang="en-US" sz="2000" b="1" i="1" dirty="0">
              <a:solidFill>
                <a:srgbClr val="FFFF00"/>
              </a:solidFill>
              <a:latin typeface="Verdana"/>
              <a:ea typeface="MS PGothic" pitchFamily="34" charset="-128"/>
              <a:cs typeface="Verdana"/>
            </a:endParaRPr>
          </a:p>
        </p:txBody>
      </p:sp>
      <p:cxnSp>
        <p:nvCxnSpPr>
          <p:cNvPr id="398348"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398349"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533400" y="4183063"/>
            <a:ext cx="8648700" cy="1323975"/>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This is evidently the same symbolic horse and Rider that John had seen going forth “to conquer” at the very beginning of the tribulation </a:t>
            </a:r>
            <a:r>
              <a:rPr lang="en-US" sz="2000" b="1" i="1" dirty="0">
                <a:solidFill>
                  <a:srgbClr val="FFFF00"/>
                </a:solidFill>
                <a:latin typeface="Verdana"/>
                <a:ea typeface="MS PGothic" pitchFamily="34" charset="-128"/>
                <a:cs typeface="Verdana"/>
              </a:rPr>
              <a:t>(Rev. 6:2)</a:t>
            </a:r>
            <a:r>
              <a:rPr lang="en-US" sz="2000" b="1" i="1" dirty="0">
                <a:solidFill>
                  <a:srgbClr val="FFFFFF"/>
                </a:solidFill>
                <a:latin typeface="Verdana"/>
                <a:ea typeface="MS PGothic" pitchFamily="34" charset="-128"/>
                <a:cs typeface="Verdana"/>
              </a:rPr>
              <a:t>, and he sees Him setting forth in the great event of final conquest.</a:t>
            </a:r>
            <a:endParaRPr lang="en-US" sz="2000" b="1" i="1" dirty="0">
              <a:solidFill>
                <a:srgbClr val="FFFF00"/>
              </a:solidFill>
              <a:latin typeface="Verdana"/>
              <a:ea typeface="MS PGothic" pitchFamily="34" charset="-128"/>
              <a:cs typeface="Verdana"/>
            </a:endParaRPr>
          </a:p>
        </p:txBody>
      </p:sp>
    </p:spTree>
    <p:extLst>
      <p:ext uri="{BB962C8B-B14F-4D97-AF65-F5344CB8AC3E}">
        <p14:creationId xmlns:p14="http://schemas.microsoft.com/office/powerpoint/2010/main" val="2652777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2054225"/>
            <a:ext cx="8458200" cy="1322388"/>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19:11</a:t>
            </a:r>
            <a:r>
              <a:rPr lang="en-US" sz="2000" b="1" i="1" dirty="0">
                <a:solidFill>
                  <a:srgbClr val="FFFFFF"/>
                </a:solidFill>
                <a:latin typeface="Verdana"/>
                <a:ea typeface="MS PGothic" pitchFamily="34" charset="-128"/>
                <a:cs typeface="Verdana"/>
              </a:rPr>
              <a:t>.</a:t>
            </a:r>
            <a:r>
              <a:rPr lang="en-US" sz="2000" b="1" i="1" dirty="0">
                <a:solidFill>
                  <a:prstClr val="white"/>
                </a:solidFill>
                <a:latin typeface="Verdana"/>
                <a:ea typeface="MS PGothic" pitchFamily="34" charset="-128"/>
                <a:cs typeface="Verdana"/>
              </a:rPr>
              <a:t> </a:t>
            </a:r>
            <a:r>
              <a:rPr lang="en-US" sz="2000" b="1" i="1" dirty="0">
                <a:solidFill>
                  <a:srgbClr val="FFFF00"/>
                </a:solidFill>
                <a:latin typeface="Verdana"/>
                <a:ea typeface="MS PGothic" pitchFamily="34" charset="-128"/>
                <a:cs typeface="Verdana"/>
              </a:rPr>
              <a:t>And I saw heaven opened, and behold a white horse; and he that sat upon him was called Faithful and True, and in righteousness he doth judge and make war. </a:t>
            </a:r>
            <a:r>
              <a:rPr lang="en-US" sz="2000" b="1" i="1" dirty="0">
                <a:solidFill>
                  <a:prstClr val="white"/>
                </a:solidFill>
                <a:latin typeface="Verdana"/>
                <a:ea typeface="MS PGothic" pitchFamily="34" charset="-128"/>
                <a:cs typeface="Verdana"/>
              </a:rPr>
              <a:t>(</a:t>
            </a:r>
            <a:r>
              <a:rPr lang="en-US" sz="2000" b="1" i="1" dirty="0">
                <a:solidFill>
                  <a:prstClr val="white"/>
                </a:solidFill>
                <a:latin typeface="Verdana"/>
                <a:ea typeface="MS PGothic" pitchFamily="34" charset="-128"/>
                <a:cs typeface="Verdana"/>
              </a:rPr>
              <a:t>Cont’d)</a:t>
            </a:r>
            <a:endParaRPr lang="en-US" sz="2000" b="1" i="1" dirty="0">
              <a:solidFill>
                <a:srgbClr val="FFFFFF"/>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39936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411F9C6D-551D-4065-9EF4-1E15AEAD268A}" type="slidenum">
              <a:rPr lang="en-US" altLang="en-US" sz="1400" b="1" smtClean="0">
                <a:solidFill>
                  <a:srgbClr val="FFFFFF"/>
                </a:solidFill>
                <a:latin typeface="Verdana" pitchFamily="34" charset="0"/>
              </a:rPr>
              <a:pPr eaLnBrk="1" hangingPunct="1">
                <a:spcBef>
                  <a:spcPct val="0"/>
                </a:spcBef>
                <a:buFontTx/>
                <a:buNone/>
              </a:pPr>
              <a:t>31</a:t>
            </a:fld>
            <a:endParaRPr lang="en-US" altLang="en-US" sz="1400" b="1" smtClean="0">
              <a:solidFill>
                <a:srgbClr val="FFFFFF"/>
              </a:solidFill>
              <a:latin typeface="Verdana" pitchFamily="34" charset="0"/>
            </a:endParaRPr>
          </a:p>
        </p:txBody>
      </p:sp>
      <p:sp>
        <p:nvSpPr>
          <p:cNvPr id="39936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39936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48FBE59A-E2BC-49A4-BDC9-CB48F3ACB663}"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of Kings</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495300" y="3444875"/>
            <a:ext cx="8686800" cy="400110"/>
          </a:xfrm>
          <a:prstGeom prst="rect">
            <a:avLst/>
          </a:prstGeom>
          <a:noFill/>
        </p:spPr>
        <p:txBody>
          <a:bodyPr>
            <a:spAutoFit/>
          </a:bodyPr>
          <a:lstStyle/>
          <a:p>
            <a:pPr defTabSz="457200">
              <a:buClr>
                <a:srgbClr val="FFFF00"/>
              </a:buClr>
              <a:defRPr/>
            </a:pPr>
            <a:r>
              <a:rPr lang="en-US" sz="2000" b="1" i="1" dirty="0">
                <a:solidFill>
                  <a:srgbClr val="FFFFFF"/>
                </a:solidFill>
                <a:latin typeface="Verdana"/>
                <a:ea typeface="MS PGothic" pitchFamily="34" charset="-128"/>
                <a:cs typeface="Verdana"/>
              </a:rPr>
              <a:t> </a:t>
            </a:r>
            <a:r>
              <a:rPr lang="en-US" sz="2000" b="1" i="1" dirty="0">
                <a:solidFill>
                  <a:srgbClr val="FFFFFF"/>
                </a:solidFill>
                <a:latin typeface="Verdana"/>
                <a:ea typeface="MS PGothic" pitchFamily="34" charset="-128"/>
                <a:cs typeface="Verdana"/>
              </a:rPr>
              <a:t>He is </a:t>
            </a:r>
            <a:r>
              <a:rPr lang="en-US" sz="2000" b="1" i="1" dirty="0">
                <a:solidFill>
                  <a:srgbClr val="FFFFFF"/>
                </a:solidFill>
                <a:latin typeface="Verdana"/>
                <a:ea typeface="MS PGothic" pitchFamily="34" charset="-128"/>
                <a:cs typeface="Verdana"/>
              </a:rPr>
              <a:t>the “Faithful </a:t>
            </a:r>
            <a:r>
              <a:rPr lang="en-US" sz="2000" b="1" i="1" dirty="0">
                <a:solidFill>
                  <a:srgbClr val="FFFFFF"/>
                </a:solidFill>
                <a:latin typeface="Verdana"/>
                <a:ea typeface="MS PGothic" pitchFamily="34" charset="-128"/>
                <a:cs typeface="Verdana"/>
              </a:rPr>
              <a:t>and T</a:t>
            </a:r>
            <a:r>
              <a:rPr lang="en-US" sz="2000" b="1" i="1" dirty="0">
                <a:solidFill>
                  <a:srgbClr val="FFFFFF"/>
                </a:solidFill>
                <a:latin typeface="Verdana"/>
                <a:ea typeface="MS PGothic" pitchFamily="34" charset="-128"/>
                <a:cs typeface="Verdana"/>
              </a:rPr>
              <a:t>rue” witness. </a:t>
            </a:r>
            <a:endParaRPr lang="en-US" sz="2000" b="1" i="1" dirty="0">
              <a:solidFill>
                <a:srgbClr val="FFFF00"/>
              </a:solidFill>
              <a:latin typeface="Verdana"/>
              <a:ea typeface="MS PGothic" pitchFamily="34" charset="-128"/>
              <a:cs typeface="Verdana"/>
            </a:endParaRPr>
          </a:p>
        </p:txBody>
      </p:sp>
      <p:cxnSp>
        <p:nvCxnSpPr>
          <p:cNvPr id="399372"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399373"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533400" y="4028318"/>
            <a:ext cx="8648700" cy="1016000"/>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And because He is true and </a:t>
            </a:r>
            <a:r>
              <a:rPr lang="en-US" sz="2000" b="1" i="1" dirty="0">
                <a:solidFill>
                  <a:srgbClr val="FFFFFF"/>
                </a:solidFill>
                <a:latin typeface="Verdana"/>
                <a:ea typeface="MS PGothic" pitchFamily="34" charset="-128"/>
                <a:cs typeface="Verdana"/>
              </a:rPr>
              <a:t>faithful, He </a:t>
            </a:r>
            <a:r>
              <a:rPr lang="en-US" sz="2000" b="1" i="1" dirty="0">
                <a:solidFill>
                  <a:srgbClr val="FFFFFF"/>
                </a:solidFill>
                <a:latin typeface="Verdana"/>
                <a:ea typeface="MS PGothic" pitchFamily="34" charset="-128"/>
                <a:cs typeface="Verdana"/>
              </a:rPr>
              <a:t>must act in </a:t>
            </a:r>
            <a:r>
              <a:rPr lang="en-US" sz="2000" b="1" i="1" dirty="0">
                <a:solidFill>
                  <a:srgbClr val="FFFFFF"/>
                </a:solidFill>
                <a:latin typeface="Verdana"/>
                <a:ea typeface="MS PGothic" pitchFamily="34" charset="-128"/>
                <a:cs typeface="Verdana"/>
              </a:rPr>
              <a:t>righteousness. </a:t>
            </a:r>
            <a:r>
              <a:rPr lang="en-US" sz="2000" b="1" i="1" dirty="0">
                <a:solidFill>
                  <a:srgbClr val="FFFFFF"/>
                </a:solidFill>
                <a:latin typeface="Verdana"/>
                <a:ea typeface="MS PGothic" pitchFamily="34" charset="-128"/>
                <a:cs typeface="Verdana"/>
              </a:rPr>
              <a:t>He must finally, after long ages of </a:t>
            </a:r>
            <a:r>
              <a:rPr lang="en-US" sz="2000" b="1" i="1" u="sng" dirty="0">
                <a:solidFill>
                  <a:srgbClr val="FFFFFF"/>
                </a:solidFill>
                <a:latin typeface="Verdana"/>
                <a:ea typeface="MS PGothic" pitchFamily="34" charset="-128"/>
                <a:cs typeface="Verdana"/>
              </a:rPr>
              <a:t>grace and mercy</a:t>
            </a:r>
            <a:r>
              <a:rPr lang="en-US" sz="2000" b="1" i="1" dirty="0">
                <a:solidFill>
                  <a:srgbClr val="FFFFFF"/>
                </a:solidFill>
                <a:latin typeface="Verdana"/>
                <a:ea typeface="MS PGothic" pitchFamily="34" charset="-128"/>
                <a:cs typeface="Verdana"/>
              </a:rPr>
              <a:t>, become the </a:t>
            </a:r>
            <a:r>
              <a:rPr lang="en-US" sz="2000" b="1" i="1" u="sng" dirty="0">
                <a:solidFill>
                  <a:srgbClr val="FFFFFF"/>
                </a:solidFill>
                <a:latin typeface="Verdana"/>
                <a:ea typeface="MS PGothic" pitchFamily="34" charset="-128"/>
                <a:cs typeface="Verdana"/>
              </a:rPr>
              <a:t>Judge and Warrior</a:t>
            </a:r>
            <a:r>
              <a:rPr lang="en-US" sz="2000" b="1" i="1" dirty="0">
                <a:solidFill>
                  <a:srgbClr val="FFFFFF"/>
                </a:solidFill>
                <a:latin typeface="Verdana"/>
                <a:ea typeface="MS PGothic" pitchFamily="34" charset="-128"/>
                <a:cs typeface="Verdana"/>
              </a:rPr>
              <a:t>.</a:t>
            </a:r>
            <a:endParaRPr lang="en-US" sz="2000" b="1" i="1" dirty="0">
              <a:solidFill>
                <a:srgbClr val="FFFF00"/>
              </a:solidFill>
              <a:latin typeface="Verdana"/>
              <a:ea typeface="MS PGothic" pitchFamily="34" charset="-128"/>
              <a:cs typeface="Verdana"/>
            </a:endParaRPr>
          </a:p>
        </p:txBody>
      </p:sp>
      <p:sp>
        <p:nvSpPr>
          <p:cNvPr id="24" name="TextBox 23"/>
          <p:cNvSpPr txBox="1"/>
          <p:nvPr/>
        </p:nvSpPr>
        <p:spPr>
          <a:xfrm>
            <a:off x="533400" y="5367338"/>
            <a:ext cx="8343900" cy="1014412"/>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This is the first of three magnificent names accorded to the Lord Jesus as He returns to earth in power and great glory.</a:t>
            </a:r>
            <a:endParaRPr lang="en-US" sz="2000" b="1" i="1" dirty="0">
              <a:solidFill>
                <a:srgbClr val="FFFF00"/>
              </a:solidFill>
              <a:latin typeface="Verdana"/>
              <a:ea typeface="MS PGothic" pitchFamily="34" charset="-128"/>
              <a:cs typeface="Verdana"/>
            </a:endParaRPr>
          </a:p>
        </p:txBody>
      </p:sp>
    </p:spTree>
    <p:extLst>
      <p:ext uri="{BB962C8B-B14F-4D97-AF65-F5344CB8AC3E}">
        <p14:creationId xmlns:p14="http://schemas.microsoft.com/office/powerpoint/2010/main" val="3183207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2054225"/>
            <a:ext cx="8458200" cy="1322388"/>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19:11</a:t>
            </a:r>
            <a:r>
              <a:rPr lang="en-US" sz="2000" b="1" i="1" dirty="0">
                <a:solidFill>
                  <a:srgbClr val="FFFFFF"/>
                </a:solidFill>
                <a:latin typeface="Verdana"/>
                <a:ea typeface="MS PGothic" pitchFamily="34" charset="-128"/>
                <a:cs typeface="Verdana"/>
              </a:rPr>
              <a:t>.</a:t>
            </a:r>
            <a:r>
              <a:rPr lang="en-US" sz="2000" b="1" i="1" dirty="0">
                <a:solidFill>
                  <a:prstClr val="white"/>
                </a:solidFill>
                <a:latin typeface="Verdana"/>
                <a:ea typeface="MS PGothic" pitchFamily="34" charset="-128"/>
                <a:cs typeface="Verdana"/>
              </a:rPr>
              <a:t> </a:t>
            </a:r>
            <a:r>
              <a:rPr lang="en-US" sz="2000" b="1" i="1" dirty="0">
                <a:solidFill>
                  <a:srgbClr val="FFFF00"/>
                </a:solidFill>
                <a:latin typeface="Verdana"/>
                <a:ea typeface="MS PGothic" pitchFamily="34" charset="-128"/>
                <a:cs typeface="Verdana"/>
              </a:rPr>
              <a:t>And I saw heaven opened, and behold a white horse; and he that sat upon him was called Faithful and True, and in righteousness he doth judge and make war. </a:t>
            </a:r>
            <a:r>
              <a:rPr lang="en-US" sz="2000" b="1" i="1" dirty="0">
                <a:solidFill>
                  <a:prstClr val="white"/>
                </a:solidFill>
                <a:latin typeface="Verdana"/>
                <a:ea typeface="MS PGothic" pitchFamily="34" charset="-128"/>
                <a:cs typeface="Verdana"/>
              </a:rPr>
              <a:t>(Cont’d)</a:t>
            </a:r>
            <a:endParaRPr lang="en-US" sz="2000" b="1" i="1" dirty="0">
              <a:solidFill>
                <a:srgbClr val="FFFFFF"/>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0039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E8DFF96-9349-412A-B360-A9E55E2F90AB}" type="slidenum">
              <a:rPr lang="en-US" altLang="en-US" sz="1400" b="1" smtClean="0">
                <a:solidFill>
                  <a:srgbClr val="FFFFFF"/>
                </a:solidFill>
                <a:latin typeface="Verdana" pitchFamily="34" charset="0"/>
              </a:rPr>
              <a:pPr eaLnBrk="1" hangingPunct="1">
                <a:spcBef>
                  <a:spcPct val="0"/>
                </a:spcBef>
                <a:buFontTx/>
                <a:buNone/>
              </a:pPr>
              <a:t>32</a:t>
            </a:fld>
            <a:endParaRPr lang="en-US" altLang="en-US" sz="1400" b="1" smtClean="0">
              <a:solidFill>
                <a:srgbClr val="FFFFFF"/>
              </a:solidFill>
              <a:latin typeface="Verdana" pitchFamily="34" charset="0"/>
            </a:endParaRPr>
          </a:p>
        </p:txBody>
      </p:sp>
      <p:sp>
        <p:nvSpPr>
          <p:cNvPr id="40039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0039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401530C5-970D-4A8B-AF99-F3979272A359}"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of Kings</a:t>
            </a:r>
            <a:endParaRPr lang="en-US" sz="2800" i="1" dirty="0">
              <a:solidFill>
                <a:prstClr val="white"/>
              </a:solidFill>
              <a:latin typeface="Verdana"/>
              <a:ea typeface="MS PGothic" pitchFamily="34" charset="-128"/>
              <a:cs typeface="Verdana"/>
            </a:endParaRPr>
          </a:p>
        </p:txBody>
      </p:sp>
      <p:cxnSp>
        <p:nvCxnSpPr>
          <p:cNvPr id="400396"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00397"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533400" y="3383916"/>
            <a:ext cx="8648700" cy="707886"/>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t>
            </a:r>
            <a:r>
              <a:rPr lang="en-US" sz="2000" b="1" i="1" dirty="0">
                <a:solidFill>
                  <a:srgbClr val="FFFFFF"/>
                </a:solidFill>
                <a:latin typeface="Verdana"/>
                <a:ea typeface="MS PGothic" pitchFamily="34" charset="-128"/>
                <a:cs typeface="Verdana"/>
              </a:rPr>
              <a:t>His name is the Word of God </a:t>
            </a:r>
            <a:r>
              <a:rPr lang="en-US" sz="2000" b="1" i="1" dirty="0">
                <a:solidFill>
                  <a:srgbClr val="FFFFFF"/>
                </a:solidFill>
                <a:latin typeface="Verdana"/>
                <a:ea typeface="MS PGothic" pitchFamily="34" charset="-128"/>
                <a:cs typeface="Verdana"/>
              </a:rPr>
              <a:t>– Second  name </a:t>
            </a:r>
          </a:p>
          <a:p>
            <a:pPr defTabSz="457200">
              <a:buClr>
                <a:srgbClr val="FFFF00"/>
              </a:buClr>
              <a:defRPr/>
            </a:pPr>
            <a:r>
              <a:rPr lang="en-US" sz="2000" b="1" i="1" dirty="0">
                <a:solidFill>
                  <a:srgbClr val="FFFFFF"/>
                </a:solidFill>
                <a:latin typeface="Verdana"/>
                <a:ea typeface="MS PGothic" pitchFamily="34" charset="-128"/>
                <a:cs typeface="Verdana"/>
              </a:rPr>
              <a:t>(</a:t>
            </a:r>
            <a:r>
              <a:rPr lang="en-US" sz="2000" b="1" i="1" dirty="0">
                <a:solidFill>
                  <a:srgbClr val="FFFFFF"/>
                </a:solidFill>
                <a:latin typeface="Verdana"/>
                <a:ea typeface="MS PGothic" pitchFamily="34" charset="-128"/>
                <a:cs typeface="Verdana"/>
              </a:rPr>
              <a:t>Rev</a:t>
            </a:r>
            <a:r>
              <a:rPr lang="en-US" sz="2000" b="1" i="1" dirty="0">
                <a:solidFill>
                  <a:srgbClr val="FFFF00"/>
                </a:solidFill>
                <a:latin typeface="Verdana"/>
                <a:ea typeface="MS PGothic" pitchFamily="34" charset="-128"/>
                <a:cs typeface="Verdana"/>
              </a:rPr>
              <a:t>. 19:13) </a:t>
            </a:r>
            <a:endParaRPr lang="en-US" sz="2000" b="1" i="1" dirty="0">
              <a:solidFill>
                <a:srgbClr val="FFFF00"/>
              </a:solidFill>
              <a:latin typeface="Verdana"/>
              <a:ea typeface="MS PGothic" pitchFamily="34" charset="-128"/>
              <a:cs typeface="Verdana"/>
            </a:endParaRPr>
          </a:p>
        </p:txBody>
      </p:sp>
      <p:sp>
        <p:nvSpPr>
          <p:cNvPr id="24" name="TextBox 23"/>
          <p:cNvSpPr txBox="1"/>
          <p:nvPr/>
        </p:nvSpPr>
        <p:spPr>
          <a:xfrm>
            <a:off x="495300" y="4107971"/>
            <a:ext cx="4728210" cy="1015663"/>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And finally His </a:t>
            </a:r>
            <a:r>
              <a:rPr lang="en-US" sz="2000" b="1" i="1" dirty="0">
                <a:solidFill>
                  <a:srgbClr val="FFFFFF"/>
                </a:solidFill>
                <a:latin typeface="Verdana"/>
                <a:ea typeface="MS PGothic" pitchFamily="34" charset="-128"/>
                <a:cs typeface="Verdana"/>
              </a:rPr>
              <a:t>third name </a:t>
            </a:r>
            <a:r>
              <a:rPr lang="en-US" sz="2000" b="1" i="1" dirty="0">
                <a:solidFill>
                  <a:srgbClr val="FFFFFF"/>
                </a:solidFill>
                <a:latin typeface="Verdana"/>
                <a:ea typeface="MS PGothic" pitchFamily="34" charset="-128"/>
                <a:cs typeface="Verdana"/>
              </a:rPr>
              <a:t>is recognized as King of </a:t>
            </a:r>
            <a:r>
              <a:rPr lang="en-US" sz="2000" b="1" i="1" dirty="0">
                <a:solidFill>
                  <a:srgbClr val="FFFFFF"/>
                </a:solidFill>
                <a:latin typeface="Verdana"/>
                <a:ea typeface="MS PGothic" pitchFamily="34" charset="-128"/>
                <a:cs typeface="Verdana"/>
              </a:rPr>
              <a:t>kings </a:t>
            </a:r>
            <a:r>
              <a:rPr lang="en-US" sz="2000" b="1" i="1" dirty="0">
                <a:solidFill>
                  <a:srgbClr val="FFFFFF"/>
                </a:solidFill>
                <a:latin typeface="Verdana"/>
                <a:ea typeface="MS PGothic" pitchFamily="34" charset="-128"/>
                <a:cs typeface="Verdana"/>
              </a:rPr>
              <a:t>and Lord of l</a:t>
            </a:r>
            <a:r>
              <a:rPr lang="en-US" sz="2000" b="1" i="1" dirty="0">
                <a:solidFill>
                  <a:srgbClr val="FFFFFF"/>
                </a:solidFill>
                <a:latin typeface="Verdana"/>
                <a:ea typeface="MS PGothic" pitchFamily="34" charset="-128"/>
                <a:cs typeface="Verdana"/>
              </a:rPr>
              <a:t>ords </a:t>
            </a:r>
            <a:r>
              <a:rPr lang="en-US" sz="2000" b="1" i="1" dirty="0">
                <a:solidFill>
                  <a:srgbClr val="FFFF00"/>
                </a:solidFill>
                <a:latin typeface="Verdana"/>
                <a:ea typeface="MS PGothic" pitchFamily="34" charset="-128"/>
                <a:cs typeface="Verdana"/>
              </a:rPr>
              <a:t>(Rev. 19:16</a:t>
            </a:r>
            <a:r>
              <a:rPr lang="en-US" sz="2000" b="1" i="1" dirty="0">
                <a:solidFill>
                  <a:srgbClr val="FFFF00"/>
                </a:solidFill>
                <a:latin typeface="Verdana"/>
                <a:ea typeface="MS PGothic" pitchFamily="34" charset="-128"/>
                <a:cs typeface="Verdana"/>
              </a:rPr>
              <a: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3510" y="3783966"/>
            <a:ext cx="3840480" cy="288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09084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childTnLst>
                                </p:cTn>
                              </p:par>
                              <p:par>
                                <p:cTn id="15" presetID="6" presetClass="entr" presetSubtype="16"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circle(in)">
                                      <p:cBhvr>
                                        <p:cTn id="1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938338"/>
            <a:ext cx="8458200" cy="1016000"/>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19:12</a:t>
            </a:r>
            <a:r>
              <a:rPr lang="en-US" sz="2000" b="1" i="1" dirty="0">
                <a:solidFill>
                  <a:srgbClr val="FFFFFF"/>
                </a:solidFill>
                <a:latin typeface="Verdana"/>
                <a:ea typeface="MS PGothic" pitchFamily="34" charset="-128"/>
                <a:cs typeface="Verdana"/>
              </a:rPr>
              <a:t>.</a:t>
            </a:r>
            <a:r>
              <a:rPr lang="en-US" sz="2000" b="1" i="1" dirty="0">
                <a:solidFill>
                  <a:prstClr val="white"/>
                </a:solidFill>
                <a:latin typeface="Verdana"/>
                <a:ea typeface="MS PGothic" pitchFamily="34" charset="-128"/>
                <a:cs typeface="Verdana"/>
              </a:rPr>
              <a:t> </a:t>
            </a:r>
            <a:r>
              <a:rPr lang="en-US" sz="2000" b="1" i="1" dirty="0">
                <a:solidFill>
                  <a:srgbClr val="FFFF00"/>
                </a:solidFill>
                <a:latin typeface="Verdana"/>
                <a:ea typeface="MS PGothic" pitchFamily="34" charset="-128"/>
                <a:cs typeface="Verdana"/>
              </a:rPr>
              <a:t>His eyes were as a flame of fire, and on his head were many crowns; and he had a name written, that no man knew, but he himself.</a:t>
            </a:r>
            <a:endParaRPr lang="en-US" sz="2000" b="1" i="1" dirty="0">
              <a:solidFill>
                <a:srgbClr val="FFFFFF"/>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0141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DECFAF65-6301-4830-8A85-AC71F81F3355}" type="slidenum">
              <a:rPr lang="en-US" altLang="en-US" sz="1400" b="1" smtClean="0">
                <a:solidFill>
                  <a:srgbClr val="FFFFFF"/>
                </a:solidFill>
                <a:latin typeface="Verdana" pitchFamily="34" charset="0"/>
              </a:rPr>
              <a:pPr eaLnBrk="1" hangingPunct="1">
                <a:spcBef>
                  <a:spcPct val="0"/>
                </a:spcBef>
                <a:buFontTx/>
                <a:buNone/>
              </a:pPr>
              <a:t>33</a:t>
            </a:fld>
            <a:endParaRPr lang="en-US" altLang="en-US" sz="1400" b="1" smtClean="0">
              <a:solidFill>
                <a:srgbClr val="FFFFFF"/>
              </a:solidFill>
              <a:latin typeface="Verdana" pitchFamily="34" charset="0"/>
            </a:endParaRPr>
          </a:p>
        </p:txBody>
      </p:sp>
      <p:sp>
        <p:nvSpPr>
          <p:cNvPr id="40141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0141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6D4C9CEA-8392-4823-A818-032306A1DAE6}"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of Kings</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514350" y="3139379"/>
            <a:ext cx="8686800" cy="708025"/>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There is no room for doubt as to the identity of this conquering Commander on the white horse. </a:t>
            </a:r>
            <a:r>
              <a:rPr lang="en-US" sz="2000" b="1" i="1" dirty="0">
                <a:solidFill>
                  <a:srgbClr val="FFFF00"/>
                </a:solidFill>
                <a:latin typeface="Verdana"/>
                <a:ea typeface="MS PGothic" pitchFamily="34" charset="-128"/>
                <a:cs typeface="Verdana"/>
              </a:rPr>
              <a:t>(Rev 1:14)</a:t>
            </a:r>
            <a:endParaRPr lang="en-US" sz="2000" b="1" i="1" dirty="0">
              <a:solidFill>
                <a:srgbClr val="FFFF00"/>
              </a:solidFill>
              <a:latin typeface="Verdana"/>
              <a:ea typeface="MS PGothic" pitchFamily="34" charset="-128"/>
              <a:cs typeface="Verdana"/>
            </a:endParaRPr>
          </a:p>
        </p:txBody>
      </p:sp>
      <p:cxnSp>
        <p:nvCxnSpPr>
          <p:cNvPr id="401420"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01421"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514350" y="4102548"/>
            <a:ext cx="8686800" cy="400110"/>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But now adorning His </a:t>
            </a:r>
            <a:r>
              <a:rPr lang="en-US" sz="2000" b="1" i="1" dirty="0">
                <a:solidFill>
                  <a:srgbClr val="FFFFFF"/>
                </a:solidFill>
                <a:latin typeface="Verdana"/>
                <a:ea typeface="MS PGothic" pitchFamily="34" charset="-128"/>
                <a:cs typeface="Verdana"/>
              </a:rPr>
              <a:t>head </a:t>
            </a:r>
            <a:r>
              <a:rPr lang="en-US" sz="2000" b="1" i="1" dirty="0">
                <a:solidFill>
                  <a:srgbClr val="FFFFFF"/>
                </a:solidFill>
                <a:latin typeface="Verdana"/>
                <a:ea typeface="MS PGothic" pitchFamily="34" charset="-128"/>
                <a:cs typeface="Verdana"/>
              </a:rPr>
              <a:t>were many </a:t>
            </a:r>
            <a:r>
              <a:rPr lang="en-US" sz="2000" b="1" i="1" dirty="0">
                <a:solidFill>
                  <a:srgbClr val="FFFFFF"/>
                </a:solidFill>
                <a:latin typeface="Verdana"/>
                <a:ea typeface="MS PGothic" pitchFamily="34" charset="-128"/>
                <a:cs typeface="Verdana"/>
              </a:rPr>
              <a:t>crowns.</a:t>
            </a:r>
            <a:endParaRPr lang="en-US" sz="2000" b="1" i="1" dirty="0">
              <a:solidFill>
                <a:srgbClr val="FFFF00"/>
              </a:solidFill>
              <a:latin typeface="Verdana"/>
              <a:ea typeface="MS PGothic" pitchFamily="34" charset="-128"/>
              <a:cs typeface="Verdana"/>
            </a:endParaRPr>
          </a:p>
        </p:txBody>
      </p:sp>
      <p:sp>
        <p:nvSpPr>
          <p:cNvPr id="24" name="TextBox 23"/>
          <p:cNvSpPr txBox="1"/>
          <p:nvPr/>
        </p:nvSpPr>
        <p:spPr>
          <a:xfrm>
            <a:off x="514350" y="4776687"/>
            <a:ext cx="8324850" cy="1323439"/>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t>
            </a:r>
            <a:r>
              <a:rPr lang="en-US" sz="2000" b="1" i="1" dirty="0">
                <a:solidFill>
                  <a:srgbClr val="FFFFFF"/>
                </a:solidFill>
                <a:latin typeface="Verdana"/>
                <a:ea typeface="MS PGothic" pitchFamily="34" charset="-128"/>
                <a:cs typeface="Verdana"/>
              </a:rPr>
              <a:t>He had a name written that no man knew. This name represents the fullness of who He is. This name represents the “name above all names” and can never be known except by God himself.</a:t>
            </a:r>
            <a:endParaRPr lang="en-US" sz="2000" b="1" i="1" dirty="0">
              <a:solidFill>
                <a:srgbClr val="FFFF00"/>
              </a:solidFill>
              <a:latin typeface="Verdana"/>
              <a:ea typeface="MS PGothic" pitchFamily="34" charset="-128"/>
              <a:cs typeface="Verdana"/>
            </a:endParaRPr>
          </a:p>
        </p:txBody>
      </p:sp>
    </p:spTree>
    <p:extLst>
      <p:ext uri="{BB962C8B-B14F-4D97-AF65-F5344CB8AC3E}">
        <p14:creationId xmlns:p14="http://schemas.microsoft.com/office/powerpoint/2010/main" val="13227670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938338"/>
            <a:ext cx="8458200" cy="1016000"/>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19:12</a:t>
            </a:r>
            <a:r>
              <a:rPr lang="en-US" sz="2000" b="1" i="1" dirty="0">
                <a:solidFill>
                  <a:srgbClr val="FFFFFF"/>
                </a:solidFill>
                <a:latin typeface="Verdana"/>
                <a:ea typeface="MS PGothic" pitchFamily="34" charset="-128"/>
                <a:cs typeface="Verdana"/>
              </a:rPr>
              <a:t>.</a:t>
            </a:r>
            <a:r>
              <a:rPr lang="en-US" sz="2000" b="1" i="1" dirty="0">
                <a:solidFill>
                  <a:prstClr val="white"/>
                </a:solidFill>
                <a:latin typeface="Verdana"/>
                <a:ea typeface="MS PGothic" pitchFamily="34" charset="-128"/>
                <a:cs typeface="Verdana"/>
              </a:rPr>
              <a:t> </a:t>
            </a:r>
            <a:r>
              <a:rPr lang="en-US" sz="2000" b="1" i="1" dirty="0">
                <a:solidFill>
                  <a:srgbClr val="FFFF00"/>
                </a:solidFill>
                <a:latin typeface="Verdana"/>
                <a:ea typeface="MS PGothic" pitchFamily="34" charset="-128"/>
                <a:cs typeface="Verdana"/>
              </a:rPr>
              <a:t>His eyes were as a flame of fire, and on his head were many crowns; and he had a name written, that no man knew, but he himself. </a:t>
            </a:r>
            <a:r>
              <a:rPr lang="en-US" sz="2000" b="1" i="1" dirty="0">
                <a:solidFill>
                  <a:prstClr val="white"/>
                </a:solidFill>
                <a:latin typeface="Verdana"/>
                <a:ea typeface="MS PGothic" pitchFamily="34" charset="-128"/>
                <a:cs typeface="Verdana"/>
              </a:rPr>
              <a:t>(</a:t>
            </a:r>
            <a:r>
              <a:rPr lang="en-US" sz="2000" b="1" i="1" dirty="0">
                <a:solidFill>
                  <a:prstClr val="white"/>
                </a:solidFill>
                <a:latin typeface="Verdana"/>
                <a:ea typeface="MS PGothic" pitchFamily="34" charset="-128"/>
                <a:cs typeface="Verdana"/>
              </a:rPr>
              <a:t>Cont’d)</a:t>
            </a:r>
            <a:endParaRPr lang="en-US" sz="2000" b="1" i="1" dirty="0">
              <a:solidFill>
                <a:srgbClr val="FFFFFF"/>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0243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CF778C60-8FC5-4F0B-AA14-8A88D7864434}" type="slidenum">
              <a:rPr lang="en-US" altLang="en-US" sz="1400" b="1" smtClean="0">
                <a:solidFill>
                  <a:srgbClr val="FFFFFF"/>
                </a:solidFill>
                <a:latin typeface="Verdana" pitchFamily="34" charset="0"/>
              </a:rPr>
              <a:pPr eaLnBrk="1" hangingPunct="1">
                <a:spcBef>
                  <a:spcPct val="0"/>
                </a:spcBef>
                <a:buFontTx/>
                <a:buNone/>
              </a:pPr>
              <a:t>34</a:t>
            </a:fld>
            <a:endParaRPr lang="en-US" altLang="en-US" sz="1400" b="1" smtClean="0">
              <a:solidFill>
                <a:srgbClr val="FFFFFF"/>
              </a:solidFill>
              <a:latin typeface="Verdana" pitchFamily="34" charset="0"/>
            </a:endParaRPr>
          </a:p>
        </p:txBody>
      </p:sp>
      <p:sp>
        <p:nvSpPr>
          <p:cNvPr id="40243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0244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8AB99055-A4E7-41BC-B195-9542A6FCA75B}"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of Kings</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495300" y="3128963"/>
            <a:ext cx="8686800" cy="1015663"/>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It is apparently across these </a:t>
            </a:r>
            <a:r>
              <a:rPr lang="en-US" sz="2000" b="1" i="1" dirty="0">
                <a:solidFill>
                  <a:srgbClr val="FFFFFF"/>
                </a:solidFill>
                <a:latin typeface="Verdana"/>
                <a:ea typeface="MS PGothic" pitchFamily="34" charset="-128"/>
                <a:cs typeface="Verdana"/>
              </a:rPr>
              <a:t>crowns </a:t>
            </a:r>
            <a:r>
              <a:rPr lang="en-US" sz="2000" b="1" i="1" dirty="0">
                <a:solidFill>
                  <a:srgbClr val="FFFFFF"/>
                </a:solidFill>
                <a:latin typeface="Verdana"/>
                <a:ea typeface="MS PGothic" pitchFamily="34" charset="-128"/>
                <a:cs typeface="Verdana"/>
              </a:rPr>
              <a:t>that a name was written.  John could see the writing, but he could not decipher it.</a:t>
            </a:r>
          </a:p>
        </p:txBody>
      </p:sp>
      <p:cxnSp>
        <p:nvCxnSpPr>
          <p:cNvPr id="402444"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02445"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495300" y="4319588"/>
            <a:ext cx="8686800" cy="1323439"/>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It is </a:t>
            </a:r>
            <a:r>
              <a:rPr lang="en-US" sz="2000" b="1" i="1" dirty="0">
                <a:solidFill>
                  <a:srgbClr val="FFFFFF"/>
                </a:solidFill>
                <a:latin typeface="Verdana"/>
                <a:ea typeface="MS PGothic" pitchFamily="34" charset="-128"/>
                <a:cs typeface="Verdana"/>
              </a:rPr>
              <a:t>probably </a:t>
            </a:r>
            <a:r>
              <a:rPr lang="en-US" sz="2000" b="1" i="1" dirty="0">
                <a:solidFill>
                  <a:srgbClr val="FFFFFF"/>
                </a:solidFill>
                <a:latin typeface="Verdana"/>
                <a:ea typeface="MS PGothic" pitchFamily="34" charset="-128"/>
                <a:cs typeface="Verdana"/>
              </a:rPr>
              <a:t>not the name “Jesus” but the name “given </a:t>
            </a:r>
            <a:r>
              <a:rPr lang="en-US" sz="2000" b="1" i="1" dirty="0">
                <a:solidFill>
                  <a:srgbClr val="FFFFFF"/>
                </a:solidFill>
                <a:latin typeface="Verdana"/>
                <a:ea typeface="MS PGothic" pitchFamily="34" charset="-128"/>
                <a:cs typeface="Verdana"/>
              </a:rPr>
              <a:t>to </a:t>
            </a:r>
            <a:r>
              <a:rPr lang="en-US" sz="2000" b="1" i="1" dirty="0">
                <a:solidFill>
                  <a:srgbClr val="FFFFFF"/>
                </a:solidFill>
                <a:latin typeface="Verdana"/>
                <a:ea typeface="MS PGothic" pitchFamily="34" charset="-128"/>
                <a:cs typeface="Verdana"/>
              </a:rPr>
              <a:t>Jesus” when He was raised from the dead and exalted </a:t>
            </a:r>
            <a:r>
              <a:rPr lang="en-US" sz="2000" b="1" i="1" dirty="0">
                <a:solidFill>
                  <a:srgbClr val="FFFFFF"/>
                </a:solidFill>
                <a:latin typeface="Verdana"/>
                <a:ea typeface="MS PGothic" pitchFamily="34" charset="-128"/>
                <a:cs typeface="Verdana"/>
              </a:rPr>
              <a:t>far </a:t>
            </a:r>
            <a:r>
              <a:rPr lang="en-US" sz="2000" b="1" i="1" dirty="0">
                <a:solidFill>
                  <a:srgbClr val="FFFFFF"/>
                </a:solidFill>
                <a:latin typeface="Verdana"/>
                <a:ea typeface="MS PGothic" pitchFamily="34" charset="-128"/>
                <a:cs typeface="Verdana"/>
              </a:rPr>
              <a:t>above all principality, and power, and might, and dominion, and every name that is named. </a:t>
            </a:r>
            <a:r>
              <a:rPr lang="en-US" sz="2000" b="1" i="1" dirty="0">
                <a:solidFill>
                  <a:srgbClr val="FFFF00"/>
                </a:solidFill>
                <a:latin typeface="Verdana"/>
                <a:ea typeface="MS PGothic" pitchFamily="34" charset="-128"/>
                <a:cs typeface="Verdana"/>
              </a:rPr>
              <a:t>(Ephesians 1:21)</a:t>
            </a:r>
          </a:p>
        </p:txBody>
      </p:sp>
    </p:spTree>
    <p:extLst>
      <p:ext uri="{BB962C8B-B14F-4D97-AF65-F5344CB8AC3E}">
        <p14:creationId xmlns:p14="http://schemas.microsoft.com/office/powerpoint/2010/main" val="1248812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938338"/>
            <a:ext cx="8458200" cy="1016000"/>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19:12</a:t>
            </a:r>
            <a:r>
              <a:rPr lang="en-US" sz="2000" b="1" i="1" dirty="0">
                <a:solidFill>
                  <a:srgbClr val="FFFFFF"/>
                </a:solidFill>
                <a:latin typeface="Verdana"/>
                <a:ea typeface="MS PGothic" pitchFamily="34" charset="-128"/>
                <a:cs typeface="Verdana"/>
              </a:rPr>
              <a:t>.</a:t>
            </a:r>
            <a:r>
              <a:rPr lang="en-US" sz="2000" b="1" i="1" dirty="0">
                <a:solidFill>
                  <a:prstClr val="white"/>
                </a:solidFill>
                <a:latin typeface="Verdana"/>
                <a:ea typeface="MS PGothic" pitchFamily="34" charset="-128"/>
                <a:cs typeface="Verdana"/>
              </a:rPr>
              <a:t> </a:t>
            </a:r>
            <a:r>
              <a:rPr lang="en-US" sz="2000" b="1" i="1" dirty="0">
                <a:solidFill>
                  <a:srgbClr val="FFFF00"/>
                </a:solidFill>
                <a:latin typeface="Verdana"/>
                <a:ea typeface="MS PGothic" pitchFamily="34" charset="-128"/>
                <a:cs typeface="Verdana"/>
              </a:rPr>
              <a:t>His eyes were as a flame of fire, and on his head were many crowns; and he had a name written, that no man knew, but he himself. </a:t>
            </a:r>
            <a:r>
              <a:rPr lang="en-US" sz="2000" b="1" i="1" dirty="0">
                <a:solidFill>
                  <a:prstClr val="white"/>
                </a:solidFill>
                <a:latin typeface="Verdana"/>
                <a:ea typeface="MS PGothic" pitchFamily="34" charset="-128"/>
                <a:cs typeface="Verdana"/>
              </a:rPr>
              <a:t>(</a:t>
            </a:r>
            <a:r>
              <a:rPr lang="en-US" sz="2000" b="1" i="1" dirty="0">
                <a:solidFill>
                  <a:prstClr val="white"/>
                </a:solidFill>
                <a:latin typeface="Verdana"/>
                <a:ea typeface="MS PGothic" pitchFamily="34" charset="-128"/>
                <a:cs typeface="Verdana"/>
              </a:rPr>
              <a:t>Cont’d)</a:t>
            </a:r>
            <a:endParaRPr lang="en-US" sz="2000" b="1" i="1" dirty="0">
              <a:solidFill>
                <a:srgbClr val="FFFFFF"/>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0346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33B0ED4E-EC1C-432C-A2D5-A7D8F39C20AD}" type="slidenum">
              <a:rPr lang="en-US" altLang="en-US" sz="1400" b="1" smtClean="0">
                <a:solidFill>
                  <a:srgbClr val="FFFFFF"/>
                </a:solidFill>
                <a:latin typeface="Verdana" pitchFamily="34" charset="0"/>
              </a:rPr>
              <a:pPr eaLnBrk="1" hangingPunct="1">
                <a:spcBef>
                  <a:spcPct val="0"/>
                </a:spcBef>
                <a:buFontTx/>
                <a:buNone/>
              </a:pPr>
              <a:t>35</a:t>
            </a:fld>
            <a:endParaRPr lang="en-US" altLang="en-US" sz="1400" b="1" smtClean="0">
              <a:solidFill>
                <a:srgbClr val="FFFFFF"/>
              </a:solidFill>
              <a:latin typeface="Verdana" pitchFamily="34" charset="0"/>
            </a:endParaRPr>
          </a:p>
        </p:txBody>
      </p:sp>
      <p:sp>
        <p:nvSpPr>
          <p:cNvPr id="40346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0346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FDC6256-12FA-41CE-9655-7DDB93396031}"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of Kings</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495300" y="2954338"/>
            <a:ext cx="4549140" cy="1938992"/>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names assigned to the Lord Jesus Christ in Scripture are many and beautiful, but all of them together cannot exhaust the infinite meaning of </a:t>
            </a:r>
            <a:r>
              <a:rPr lang="en-US" sz="2000" b="1" i="1" dirty="0">
                <a:solidFill>
                  <a:srgbClr val="FFFFFF"/>
                </a:solidFill>
                <a:latin typeface="Verdana"/>
                <a:ea typeface="MS PGothic" pitchFamily="34" charset="-128"/>
                <a:cs typeface="Verdana"/>
              </a:rPr>
              <a:t>His </a:t>
            </a:r>
            <a:r>
              <a:rPr lang="en-US" sz="2000" b="1" i="1" dirty="0">
                <a:solidFill>
                  <a:srgbClr val="FFFFFF"/>
                </a:solidFill>
                <a:latin typeface="Verdana"/>
                <a:ea typeface="MS PGothic" pitchFamily="34" charset="-128"/>
                <a:cs typeface="Verdana"/>
              </a:rPr>
              <a:t>name.</a:t>
            </a:r>
          </a:p>
        </p:txBody>
      </p:sp>
      <p:cxnSp>
        <p:nvCxnSpPr>
          <p:cNvPr id="403468"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03469"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567690" y="5052874"/>
            <a:ext cx="4842510" cy="707886"/>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fullness of His mighty name, only He can know.</a:t>
            </a:r>
            <a:endParaRPr lang="en-US" sz="2000" b="1" i="1" dirty="0">
              <a:solidFill>
                <a:srgbClr val="FFFF00"/>
              </a:solidFill>
              <a:latin typeface="Verdana"/>
              <a:ea typeface="MS PGothic" pitchFamily="34" charset="-128"/>
              <a:cs typeface="Verdana"/>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3165899"/>
            <a:ext cx="4065270" cy="3048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3605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circle(in)">
                                      <p:cBhvr>
                                        <p:cTn id="11" dur="2000"/>
                                        <p:tgtEl>
                                          <p:spTgt spid="2051"/>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938338"/>
            <a:ext cx="8458200" cy="708025"/>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19:13</a:t>
            </a:r>
            <a:r>
              <a:rPr lang="en-US" sz="2000" b="1" i="1" dirty="0">
                <a:solidFill>
                  <a:srgbClr val="FFFFFF"/>
                </a:solidFill>
                <a:latin typeface="Verdana"/>
                <a:ea typeface="MS PGothic" pitchFamily="34" charset="-128"/>
                <a:cs typeface="Verdana"/>
              </a:rPr>
              <a:t>.</a:t>
            </a:r>
            <a:r>
              <a:rPr lang="en-US" sz="2000" b="1" i="1" dirty="0">
                <a:solidFill>
                  <a:prstClr val="white"/>
                </a:solidFill>
                <a:latin typeface="Verdana"/>
                <a:ea typeface="MS PGothic" pitchFamily="34" charset="-128"/>
                <a:cs typeface="Verdana"/>
              </a:rPr>
              <a:t> </a:t>
            </a:r>
            <a:r>
              <a:rPr lang="en-US" sz="2000" b="1" i="1" dirty="0">
                <a:solidFill>
                  <a:srgbClr val="FFFF00"/>
                </a:solidFill>
                <a:latin typeface="Verdana"/>
                <a:ea typeface="MS PGothic" pitchFamily="34" charset="-128"/>
                <a:cs typeface="Verdana"/>
              </a:rPr>
              <a:t>And he was clothed with a vesture dipped in blood: and his name is called The Word of God.</a:t>
            </a:r>
            <a:endParaRPr lang="en-US" sz="2000" b="1" i="1" dirty="0">
              <a:solidFill>
                <a:srgbClr val="FFFFFF"/>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0448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8DB53678-3D13-4335-A09A-9F06D63F27F1}" type="slidenum">
              <a:rPr lang="en-US" altLang="en-US" sz="1400" b="1" smtClean="0">
                <a:solidFill>
                  <a:srgbClr val="FFFFFF"/>
                </a:solidFill>
                <a:latin typeface="Verdana" pitchFamily="34" charset="0"/>
              </a:rPr>
              <a:pPr eaLnBrk="1" hangingPunct="1">
                <a:spcBef>
                  <a:spcPct val="0"/>
                </a:spcBef>
                <a:buFontTx/>
                <a:buNone/>
              </a:pPr>
              <a:t>36</a:t>
            </a:fld>
            <a:endParaRPr lang="en-US" altLang="en-US" sz="1400" b="1" smtClean="0">
              <a:solidFill>
                <a:srgbClr val="FFFFFF"/>
              </a:solidFill>
              <a:latin typeface="Verdana" pitchFamily="34" charset="0"/>
            </a:endParaRPr>
          </a:p>
        </p:txBody>
      </p:sp>
      <p:sp>
        <p:nvSpPr>
          <p:cNvPr id="40448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0448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41C5430-8D1E-4CD3-8797-551E71D44CED}"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of Kings</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457200" y="2847085"/>
            <a:ext cx="8686800" cy="708025"/>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blood-dipped vesture speaks of the shed blood of His enemies.</a:t>
            </a:r>
          </a:p>
        </p:txBody>
      </p:sp>
      <p:cxnSp>
        <p:nvCxnSpPr>
          <p:cNvPr id="404492"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04493"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457200" y="3743621"/>
            <a:ext cx="5096107" cy="1631216"/>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As earlier stated, the great valley </a:t>
            </a:r>
            <a:r>
              <a:rPr lang="en-US" sz="2000" b="1" i="1" dirty="0">
                <a:solidFill>
                  <a:srgbClr val="FFFFFF"/>
                </a:solidFill>
                <a:latin typeface="Verdana"/>
                <a:ea typeface="MS PGothic" pitchFamily="34" charset="-128"/>
                <a:cs typeface="Verdana"/>
              </a:rPr>
              <a:t>filled, </a:t>
            </a:r>
            <a:r>
              <a:rPr lang="en-US" sz="2000" b="1" i="1" dirty="0">
                <a:solidFill>
                  <a:srgbClr val="FFFFFF"/>
                </a:solidFill>
                <a:latin typeface="Verdana"/>
                <a:ea typeface="MS PGothic" pitchFamily="34" charset="-128"/>
                <a:cs typeface="Verdana"/>
              </a:rPr>
              <a:t>with the armies of the </a:t>
            </a:r>
            <a:r>
              <a:rPr lang="en-US" sz="2000" b="1" i="1" dirty="0">
                <a:solidFill>
                  <a:srgbClr val="FFFFFF"/>
                </a:solidFill>
                <a:latin typeface="Verdana"/>
                <a:ea typeface="MS PGothic" pitchFamily="34" charset="-128"/>
                <a:cs typeface="Verdana"/>
              </a:rPr>
              <a:t>kings, </a:t>
            </a:r>
            <a:r>
              <a:rPr lang="en-US" sz="2000" b="1" i="1" dirty="0">
                <a:solidFill>
                  <a:srgbClr val="FFFFFF"/>
                </a:solidFill>
                <a:latin typeface="Verdana"/>
                <a:ea typeface="MS PGothic" pitchFamily="34" charset="-128"/>
                <a:cs typeface="Verdana"/>
              </a:rPr>
              <a:t>will flow with blood to the bridles of the horses </a:t>
            </a:r>
            <a:r>
              <a:rPr lang="en-US" sz="2000" b="1" i="1" dirty="0">
                <a:solidFill>
                  <a:srgbClr val="FFFF00"/>
                </a:solidFill>
                <a:latin typeface="Verdana"/>
                <a:ea typeface="MS PGothic" pitchFamily="34" charset="-128"/>
                <a:cs typeface="Verdana"/>
              </a:rPr>
              <a:t>(Rev. 14:20).</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8079" y="3872634"/>
            <a:ext cx="3401121" cy="2681062"/>
          </a:xfrm>
          <a:prstGeom prst="rect">
            <a:avLst/>
          </a:prstGeom>
        </p:spPr>
      </p:pic>
    </p:spTree>
    <p:extLst>
      <p:ext uri="{BB962C8B-B14F-4D97-AF65-F5344CB8AC3E}">
        <p14:creationId xmlns:p14="http://schemas.microsoft.com/office/powerpoint/2010/main" val="39258974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par>
                                <p:cTn id="15" presetID="6"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938338"/>
            <a:ext cx="8458200" cy="1016000"/>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19:13</a:t>
            </a:r>
            <a:r>
              <a:rPr lang="en-US" sz="2000" b="1" i="1" dirty="0">
                <a:solidFill>
                  <a:srgbClr val="FFFFFF"/>
                </a:solidFill>
                <a:latin typeface="Verdana"/>
                <a:ea typeface="MS PGothic" pitchFamily="34" charset="-128"/>
                <a:cs typeface="Verdana"/>
              </a:rPr>
              <a:t>.</a:t>
            </a:r>
            <a:r>
              <a:rPr lang="en-US" sz="2000" b="1" i="1" dirty="0">
                <a:solidFill>
                  <a:prstClr val="white"/>
                </a:solidFill>
                <a:latin typeface="Verdana"/>
                <a:ea typeface="MS PGothic" pitchFamily="34" charset="-128"/>
                <a:cs typeface="Verdana"/>
              </a:rPr>
              <a:t> </a:t>
            </a:r>
            <a:r>
              <a:rPr lang="en-US" sz="2000" b="1" i="1" dirty="0">
                <a:solidFill>
                  <a:srgbClr val="FFFF00"/>
                </a:solidFill>
                <a:latin typeface="Verdana"/>
                <a:ea typeface="MS PGothic" pitchFamily="34" charset="-128"/>
                <a:cs typeface="Verdana"/>
              </a:rPr>
              <a:t>And he was clothed with a vesture dipped in blood: and his name is called The Word of God. </a:t>
            </a:r>
            <a:r>
              <a:rPr lang="en-US" sz="2000" b="1" i="1" dirty="0">
                <a:solidFill>
                  <a:prstClr val="white"/>
                </a:solidFill>
                <a:latin typeface="Verdana"/>
                <a:ea typeface="MS PGothic" pitchFamily="34" charset="-128"/>
                <a:cs typeface="Verdana"/>
              </a:rPr>
              <a:t>(Cont’d)</a:t>
            </a:r>
            <a:endParaRPr lang="en-US" sz="2000" b="1" i="1" dirty="0">
              <a:solidFill>
                <a:prstClr val="white"/>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0551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AD3D204D-8765-40CB-BEB7-6F30784764BB}" type="slidenum">
              <a:rPr lang="en-US" altLang="en-US" sz="1400" b="1" smtClean="0">
                <a:solidFill>
                  <a:srgbClr val="FFFFFF"/>
                </a:solidFill>
                <a:latin typeface="Verdana" pitchFamily="34" charset="0"/>
              </a:rPr>
              <a:pPr eaLnBrk="1" hangingPunct="1">
                <a:spcBef>
                  <a:spcPct val="0"/>
                </a:spcBef>
                <a:buFontTx/>
                <a:buNone/>
              </a:pPr>
              <a:t>37</a:t>
            </a:fld>
            <a:endParaRPr lang="en-US" altLang="en-US" sz="1400" b="1" smtClean="0">
              <a:solidFill>
                <a:srgbClr val="FFFFFF"/>
              </a:solidFill>
              <a:latin typeface="Verdana" pitchFamily="34" charset="0"/>
            </a:endParaRPr>
          </a:p>
        </p:txBody>
      </p:sp>
      <p:sp>
        <p:nvSpPr>
          <p:cNvPr id="40551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0551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154D8E7F-CFD3-4789-9CFE-3F394C530ACE}"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of Kings</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495300" y="2979738"/>
            <a:ext cx="8686800" cy="708025"/>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t>
            </a:r>
            <a:r>
              <a:rPr lang="en-US" sz="2000" b="1" i="1" dirty="0">
                <a:solidFill>
                  <a:srgbClr val="FFFFFF"/>
                </a:solidFill>
                <a:latin typeface="Verdana"/>
                <a:ea typeface="MS PGothic" pitchFamily="34" charset="-128"/>
                <a:cs typeface="Verdana"/>
              </a:rPr>
              <a:t>T</a:t>
            </a:r>
            <a:r>
              <a:rPr lang="en-US" sz="2000" b="1" i="1" dirty="0">
                <a:solidFill>
                  <a:srgbClr val="FFFFFF"/>
                </a:solidFill>
                <a:latin typeface="Verdana"/>
                <a:ea typeface="MS PGothic" pitchFamily="34" charset="-128"/>
                <a:cs typeface="Verdana"/>
              </a:rPr>
              <a:t>he </a:t>
            </a:r>
            <a:r>
              <a:rPr lang="en-US" sz="2000" b="1" i="1" dirty="0">
                <a:solidFill>
                  <a:srgbClr val="FFFFFF"/>
                </a:solidFill>
                <a:latin typeface="Verdana"/>
                <a:ea typeface="MS PGothic" pitchFamily="34" charset="-128"/>
                <a:cs typeface="Verdana"/>
              </a:rPr>
              <a:t>slain multitudes are real, and the conquering Redeemer is real.</a:t>
            </a:r>
          </a:p>
        </p:txBody>
      </p:sp>
      <p:cxnSp>
        <p:nvCxnSpPr>
          <p:cNvPr id="405516"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05517"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495300" y="3687763"/>
            <a:ext cx="8648700" cy="708025"/>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As the majestic Rider reaches Jerusalem, </a:t>
            </a:r>
            <a:r>
              <a:rPr lang="en-US" sz="2000" b="1" i="1" dirty="0">
                <a:solidFill>
                  <a:srgbClr val="FFFF00"/>
                </a:solidFill>
                <a:latin typeface="Verdana"/>
                <a:ea typeface="MS PGothic" pitchFamily="34" charset="-128"/>
                <a:cs typeface="Verdana"/>
              </a:rPr>
              <a:t>“his feet shall stand in that day upon the Mount of Olives” </a:t>
            </a:r>
            <a:r>
              <a:rPr lang="en-US" sz="2000" b="1" i="1" dirty="0">
                <a:solidFill>
                  <a:prstClr val="white"/>
                </a:solidFill>
                <a:latin typeface="Verdana"/>
                <a:ea typeface="MS PGothic" pitchFamily="34" charset="-128"/>
                <a:cs typeface="Verdana"/>
              </a:rPr>
              <a:t>(Zech. 14:4)</a:t>
            </a:r>
            <a:r>
              <a:rPr lang="en-US" sz="2000" b="1" i="1" dirty="0">
                <a:solidFill>
                  <a:srgbClr val="FFFF00"/>
                </a:solidFill>
                <a:latin typeface="Verdana"/>
                <a:ea typeface="MS PGothic" pitchFamily="34" charset="-128"/>
                <a:cs typeface="Verdana"/>
              </a:rPr>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0108" y="4456304"/>
            <a:ext cx="4009502" cy="2036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47264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par>
                                <p:cTn id="15" presetID="6" presetClass="entr" presetSubtype="16"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circle(in)">
                                      <p:cBhvr>
                                        <p:cTn id="1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938338"/>
            <a:ext cx="8458200" cy="1016000"/>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19:13</a:t>
            </a:r>
            <a:r>
              <a:rPr lang="en-US" sz="2000" b="1" i="1" dirty="0">
                <a:solidFill>
                  <a:srgbClr val="FFFFFF"/>
                </a:solidFill>
                <a:latin typeface="Verdana"/>
                <a:ea typeface="MS PGothic" pitchFamily="34" charset="-128"/>
                <a:cs typeface="Verdana"/>
              </a:rPr>
              <a:t>.</a:t>
            </a:r>
            <a:r>
              <a:rPr lang="en-US" sz="2000" b="1" i="1" dirty="0">
                <a:solidFill>
                  <a:prstClr val="white"/>
                </a:solidFill>
                <a:latin typeface="Verdana"/>
                <a:ea typeface="MS PGothic" pitchFamily="34" charset="-128"/>
                <a:cs typeface="Verdana"/>
              </a:rPr>
              <a:t> </a:t>
            </a:r>
            <a:r>
              <a:rPr lang="en-US" sz="2000" b="1" i="1" dirty="0">
                <a:solidFill>
                  <a:srgbClr val="FFFF00"/>
                </a:solidFill>
                <a:latin typeface="Verdana"/>
                <a:ea typeface="MS PGothic" pitchFamily="34" charset="-128"/>
                <a:cs typeface="Verdana"/>
              </a:rPr>
              <a:t>And he was clothed with a vesture dipped in blood: and his name is called The Word of God. </a:t>
            </a:r>
            <a:r>
              <a:rPr lang="en-US" sz="2000" b="1" i="1" dirty="0">
                <a:solidFill>
                  <a:prstClr val="white"/>
                </a:solidFill>
                <a:latin typeface="Verdana"/>
                <a:ea typeface="MS PGothic" pitchFamily="34" charset="-128"/>
                <a:cs typeface="Verdana"/>
              </a:rPr>
              <a:t>(Cont’d)</a:t>
            </a:r>
            <a:endParaRPr lang="en-US" sz="2000" b="1" i="1" dirty="0">
              <a:solidFill>
                <a:prstClr val="white"/>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0653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A8989C32-DBD2-40E6-815D-4741293640F1}" type="slidenum">
              <a:rPr lang="en-US" altLang="en-US" sz="1400" b="1" smtClean="0">
                <a:solidFill>
                  <a:srgbClr val="FFFFFF"/>
                </a:solidFill>
                <a:latin typeface="Verdana" pitchFamily="34" charset="0"/>
              </a:rPr>
              <a:pPr eaLnBrk="1" hangingPunct="1">
                <a:spcBef>
                  <a:spcPct val="0"/>
                </a:spcBef>
                <a:buFontTx/>
                <a:buNone/>
              </a:pPr>
              <a:t>38</a:t>
            </a:fld>
            <a:endParaRPr lang="en-US" altLang="en-US" sz="1400" b="1" smtClean="0">
              <a:solidFill>
                <a:srgbClr val="FFFFFF"/>
              </a:solidFill>
              <a:latin typeface="Verdana" pitchFamily="34" charset="0"/>
            </a:endParaRPr>
          </a:p>
        </p:txBody>
      </p:sp>
      <p:sp>
        <p:nvSpPr>
          <p:cNvPr id="40653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0653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3822A8A1-6E1A-4759-A70C-67CE27E88B0F}"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of Kings</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495300" y="2979738"/>
            <a:ext cx="8686800" cy="707886"/>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In His glorious appearing</a:t>
            </a:r>
            <a:r>
              <a:rPr lang="en-US" sz="2000" b="1" i="1" dirty="0">
                <a:solidFill>
                  <a:srgbClr val="FFFFFF"/>
                </a:solidFill>
                <a:latin typeface="Verdana"/>
                <a:ea typeface="MS PGothic" pitchFamily="34" charset="-128"/>
                <a:cs typeface="Verdana"/>
              </a:rPr>
              <a:t>, </a:t>
            </a:r>
            <a:r>
              <a:rPr lang="en-US" sz="2000" b="1" i="1" dirty="0">
                <a:solidFill>
                  <a:srgbClr val="FFFFFF"/>
                </a:solidFill>
                <a:latin typeface="Verdana"/>
                <a:ea typeface="MS PGothic" pitchFamily="34" charset="-128"/>
                <a:cs typeface="Verdana"/>
              </a:rPr>
              <a:t>remember that the mighty Conqueror is none other than the incarnate Word of God.</a:t>
            </a:r>
          </a:p>
        </p:txBody>
      </p:sp>
      <p:cxnSp>
        <p:nvCxnSpPr>
          <p:cNvPr id="406540"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06541"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495300" y="3840994"/>
            <a:ext cx="8648700" cy="1015663"/>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It was by the Word of the Lord that the heavens were made </a:t>
            </a:r>
            <a:r>
              <a:rPr lang="en-US" sz="2000" b="1" i="1" dirty="0">
                <a:solidFill>
                  <a:srgbClr val="FFFF00"/>
                </a:solidFill>
                <a:latin typeface="Verdana"/>
                <a:ea typeface="MS PGothic" pitchFamily="34" charset="-128"/>
                <a:cs typeface="Verdana"/>
              </a:rPr>
              <a:t>(Psalm 33:6) </a:t>
            </a:r>
            <a:r>
              <a:rPr lang="en-US" sz="2000" b="1" i="1" dirty="0">
                <a:solidFill>
                  <a:srgbClr val="FFFFFF"/>
                </a:solidFill>
                <a:latin typeface="Verdana"/>
                <a:ea typeface="MS PGothic" pitchFamily="34" charset="-128"/>
                <a:cs typeface="Verdana"/>
              </a:rPr>
              <a:t>and the </a:t>
            </a:r>
            <a:r>
              <a:rPr lang="en-US" sz="2000" b="1" i="1" dirty="0">
                <a:solidFill>
                  <a:srgbClr val="FFFFFF"/>
                </a:solidFill>
                <a:latin typeface="Verdana"/>
                <a:ea typeface="MS PGothic" pitchFamily="34" charset="-128"/>
                <a:cs typeface="Verdana"/>
              </a:rPr>
              <a:t>worlds </a:t>
            </a:r>
            <a:r>
              <a:rPr lang="en-US" sz="2000" b="1" i="1" dirty="0">
                <a:solidFill>
                  <a:srgbClr val="FFFFFF"/>
                </a:solidFill>
                <a:latin typeface="Verdana"/>
                <a:ea typeface="MS PGothic" pitchFamily="34" charset="-128"/>
                <a:cs typeface="Verdana"/>
              </a:rPr>
              <a:t>were framed </a:t>
            </a:r>
            <a:r>
              <a:rPr lang="en-US" sz="2000" b="1" i="1" dirty="0">
                <a:solidFill>
                  <a:srgbClr val="FFFF00"/>
                </a:solidFill>
                <a:latin typeface="Verdana"/>
                <a:ea typeface="MS PGothic" pitchFamily="34" charset="-128"/>
                <a:cs typeface="Verdana"/>
              </a:rPr>
              <a:t>(</a:t>
            </a:r>
            <a:r>
              <a:rPr lang="en-US" sz="2000" b="1" i="1" dirty="0" err="1">
                <a:solidFill>
                  <a:srgbClr val="FFFF00"/>
                </a:solidFill>
                <a:latin typeface="Verdana"/>
                <a:ea typeface="MS PGothic" pitchFamily="34" charset="-128"/>
                <a:cs typeface="Verdana"/>
              </a:rPr>
              <a:t>Heb</a:t>
            </a:r>
            <a:r>
              <a:rPr lang="en-US" sz="2000" b="1" i="1" dirty="0">
                <a:solidFill>
                  <a:srgbClr val="FFFF00"/>
                </a:solidFill>
                <a:latin typeface="Verdana"/>
                <a:ea typeface="MS PGothic" pitchFamily="34" charset="-128"/>
                <a:cs typeface="Verdana"/>
              </a:rPr>
              <a:t> 11:3)</a:t>
            </a:r>
          </a:p>
        </p:txBody>
      </p:sp>
      <p:sp>
        <p:nvSpPr>
          <p:cNvPr id="24" name="TextBox 23"/>
          <p:cNvSpPr txBox="1"/>
          <p:nvPr/>
        </p:nvSpPr>
        <p:spPr>
          <a:xfrm>
            <a:off x="495300" y="5002213"/>
            <a:ext cx="8343900" cy="708025"/>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It is by the same Word that the heavens and earth are kept in store </a:t>
            </a:r>
            <a:r>
              <a:rPr lang="en-US" sz="2000" b="1" i="1" dirty="0">
                <a:solidFill>
                  <a:srgbClr val="FFFF00"/>
                </a:solidFill>
                <a:latin typeface="Verdana"/>
                <a:ea typeface="MS PGothic" pitchFamily="34" charset="-128"/>
                <a:cs typeface="Verdana"/>
              </a:rPr>
              <a:t>(2 Peter 3:7).</a:t>
            </a:r>
          </a:p>
        </p:txBody>
      </p:sp>
      <p:sp>
        <p:nvSpPr>
          <p:cNvPr id="19" name="TextBox 18"/>
          <p:cNvSpPr txBox="1"/>
          <p:nvPr/>
        </p:nvSpPr>
        <p:spPr>
          <a:xfrm>
            <a:off x="514350" y="5784850"/>
            <a:ext cx="8686800" cy="708025"/>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That Word which was in the beginning </a:t>
            </a:r>
            <a:r>
              <a:rPr lang="en-US" sz="2000" b="1" i="1" dirty="0">
                <a:solidFill>
                  <a:srgbClr val="FFFF00"/>
                </a:solidFill>
                <a:latin typeface="Verdana"/>
                <a:ea typeface="MS PGothic" pitchFamily="34" charset="-128"/>
                <a:cs typeface="Verdana"/>
              </a:rPr>
              <a:t>(John 1:1) </a:t>
            </a:r>
            <a:r>
              <a:rPr lang="en-US" sz="2000" b="1" i="1" dirty="0">
                <a:solidFill>
                  <a:srgbClr val="FFFFFF"/>
                </a:solidFill>
                <a:latin typeface="Verdana"/>
                <a:ea typeface="MS PGothic" pitchFamily="34" charset="-128"/>
                <a:cs typeface="Verdana"/>
              </a:rPr>
              <a:t>is also the Omega, and will dwell forever with His people.</a:t>
            </a:r>
            <a:endParaRPr lang="en-US" sz="2000" b="1" i="1" dirty="0">
              <a:solidFill>
                <a:srgbClr val="FFFF00"/>
              </a:solidFill>
              <a:latin typeface="Verdana"/>
              <a:ea typeface="MS PGothic" pitchFamily="34" charset="-128"/>
              <a:cs typeface="Verdana"/>
            </a:endParaRPr>
          </a:p>
        </p:txBody>
      </p:sp>
    </p:spTree>
    <p:extLst>
      <p:ext uri="{BB962C8B-B14F-4D97-AF65-F5344CB8AC3E}">
        <p14:creationId xmlns:p14="http://schemas.microsoft.com/office/powerpoint/2010/main" val="2001675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938338"/>
            <a:ext cx="8458200" cy="1016000"/>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19:14</a:t>
            </a:r>
            <a:r>
              <a:rPr lang="en-US" sz="2000" b="1" i="1" dirty="0">
                <a:solidFill>
                  <a:srgbClr val="FFFFFF"/>
                </a:solidFill>
                <a:latin typeface="Verdana"/>
                <a:ea typeface="MS PGothic" pitchFamily="34" charset="-128"/>
                <a:cs typeface="Verdana"/>
              </a:rPr>
              <a:t>.</a:t>
            </a:r>
            <a:r>
              <a:rPr lang="en-US" sz="2000" b="1" i="1" dirty="0">
                <a:solidFill>
                  <a:prstClr val="white"/>
                </a:solidFill>
                <a:latin typeface="Verdana"/>
                <a:ea typeface="MS PGothic" pitchFamily="34" charset="-128"/>
                <a:cs typeface="Verdana"/>
              </a:rPr>
              <a:t> </a:t>
            </a:r>
            <a:r>
              <a:rPr lang="en-US" sz="2000" b="1" i="1" dirty="0">
                <a:solidFill>
                  <a:srgbClr val="FFFF00"/>
                </a:solidFill>
                <a:latin typeface="Verdana"/>
                <a:ea typeface="MS PGothic" pitchFamily="34" charset="-128"/>
                <a:cs typeface="Verdana"/>
              </a:rPr>
              <a:t>And the armies which were in heaven followed him upon white horses, clothed in fine linen, white and clean.</a:t>
            </a:r>
            <a:endParaRPr lang="en-US" sz="2000" b="1" i="1" dirty="0">
              <a:solidFill>
                <a:prstClr val="white"/>
              </a:solidFill>
              <a:latin typeface="Arial"/>
              <a:ea typeface="MS PGothic" pitchFamily="34" charset="-128"/>
              <a:cs typeface="Arial"/>
            </a:endParaRPr>
          </a:p>
        </p:txBody>
      </p:sp>
      <p:sp>
        <p:nvSpPr>
          <p:cNvPr id="6" name="TextBox 5"/>
          <p:cNvSpPr txBox="1"/>
          <p:nvPr/>
        </p:nvSpPr>
        <p:spPr>
          <a:xfrm>
            <a:off x="495300" y="-1588"/>
            <a:ext cx="7848600" cy="708026"/>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0755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B63AA748-3315-4375-898C-018A89B88C9E}" type="slidenum">
              <a:rPr lang="en-US" altLang="en-US" sz="1400" b="1" smtClean="0">
                <a:solidFill>
                  <a:srgbClr val="FFFFFF"/>
                </a:solidFill>
                <a:latin typeface="Verdana" pitchFamily="34" charset="0"/>
              </a:rPr>
              <a:pPr eaLnBrk="1" hangingPunct="1">
                <a:spcBef>
                  <a:spcPct val="0"/>
                </a:spcBef>
                <a:buFontTx/>
                <a:buNone/>
              </a:pPr>
              <a:t>39</a:t>
            </a:fld>
            <a:endParaRPr lang="en-US" altLang="en-US" sz="1400" b="1" smtClean="0">
              <a:solidFill>
                <a:srgbClr val="FFFFFF"/>
              </a:solidFill>
              <a:latin typeface="Verdana" pitchFamily="34" charset="0"/>
            </a:endParaRPr>
          </a:p>
        </p:txBody>
      </p:sp>
      <p:sp>
        <p:nvSpPr>
          <p:cNvPr id="40755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0756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AB2105E9-190C-4DFE-9EE7-21D5B3319B3B}"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of Kings</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495300" y="2979738"/>
            <a:ext cx="8686800" cy="1016000"/>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The victorious Rider is followed by a tremendous stream of warriors, all in gleaming white uniforms and all on beautiful white horses.</a:t>
            </a:r>
          </a:p>
        </p:txBody>
      </p:sp>
      <p:cxnSp>
        <p:nvCxnSpPr>
          <p:cNvPr id="407564"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07565"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4386" y="4140291"/>
            <a:ext cx="4094328" cy="2598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6237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circle(in)">
                                      <p:cBhvr>
                                        <p:cTn id="11"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57200" y="1858963"/>
            <a:ext cx="8458200" cy="1323975"/>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a:t>
            </a:r>
            <a:r>
              <a:rPr lang="en-US" sz="2000" b="1" i="1" dirty="0">
                <a:solidFill>
                  <a:prstClr val="white"/>
                </a:solidFill>
                <a:latin typeface="Verdana"/>
                <a:ea typeface="MS PGothic" pitchFamily="34" charset="-128"/>
                <a:cs typeface="Verdana"/>
              </a:rPr>
              <a:t>19:1. </a:t>
            </a:r>
            <a:r>
              <a:rPr lang="en-US" sz="2000" b="1" i="1" dirty="0">
                <a:solidFill>
                  <a:srgbClr val="FFFF00"/>
                </a:solidFill>
                <a:latin typeface="Verdana"/>
                <a:ea typeface="MS PGothic" pitchFamily="34" charset="-128"/>
                <a:cs typeface="Verdana"/>
              </a:rPr>
              <a:t>And after these things I heard a great voice of much people in heaven, saying, Alleluia; Salvation, and glory, and </a:t>
            </a:r>
            <a:r>
              <a:rPr lang="en-US" sz="2000" b="1" i="1" dirty="0" err="1">
                <a:solidFill>
                  <a:srgbClr val="FFFF00"/>
                </a:solidFill>
                <a:latin typeface="Verdana"/>
                <a:ea typeface="MS PGothic" pitchFamily="34" charset="-128"/>
                <a:cs typeface="Verdana"/>
              </a:rPr>
              <a:t>honour</a:t>
            </a:r>
            <a:r>
              <a:rPr lang="en-US" sz="2000" b="1" i="1" dirty="0">
                <a:solidFill>
                  <a:srgbClr val="FFFF00"/>
                </a:solidFill>
                <a:latin typeface="Verdana"/>
                <a:ea typeface="MS PGothic" pitchFamily="34" charset="-128"/>
                <a:cs typeface="Verdana"/>
              </a:rPr>
              <a:t>, and power, unto the Lord our God:</a:t>
            </a:r>
            <a:endParaRPr lang="en-US" sz="2000" b="1" i="1" dirty="0">
              <a:solidFill>
                <a:srgbClr val="FFFF00"/>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39015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5FD3272-2114-48C0-8460-AA89CD1C4FBF}" type="slidenum">
              <a:rPr lang="en-US" altLang="en-US" sz="1400" b="1" smtClean="0">
                <a:solidFill>
                  <a:srgbClr val="FFFFFF"/>
                </a:solidFill>
                <a:latin typeface="Verdana" pitchFamily="34" charset="0"/>
              </a:rPr>
              <a:pPr eaLnBrk="1" hangingPunct="1">
                <a:spcBef>
                  <a:spcPct val="0"/>
                </a:spcBef>
                <a:buFontTx/>
                <a:buNone/>
              </a:pPr>
              <a:t>4</a:t>
            </a:fld>
            <a:endParaRPr lang="en-US" altLang="en-US" sz="1400" b="1" smtClean="0">
              <a:solidFill>
                <a:srgbClr val="FFFFFF"/>
              </a:solidFill>
              <a:latin typeface="Verdana" pitchFamily="34" charset="0"/>
            </a:endParaRPr>
          </a:p>
        </p:txBody>
      </p:sp>
      <p:sp>
        <p:nvSpPr>
          <p:cNvPr id="39015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39015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A7C036F6-2B45-4BE1-9D55-5060676B19CC}"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20" name="TextBox 19"/>
          <p:cNvSpPr txBox="1"/>
          <p:nvPr/>
        </p:nvSpPr>
        <p:spPr>
          <a:xfrm>
            <a:off x="400050" y="3182938"/>
            <a:ext cx="5101968" cy="3170099"/>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t>
            </a:r>
            <a:r>
              <a:rPr lang="en-US" sz="2000" b="1" i="1" dirty="0">
                <a:solidFill>
                  <a:prstClr val="white"/>
                </a:solidFill>
                <a:latin typeface="Verdana"/>
                <a:ea typeface="MS PGothic" pitchFamily="34" charset="-128"/>
                <a:cs typeface="Verdana"/>
              </a:rPr>
              <a:t>The voices are of all those in heaven including: (1) the voices of the Church, having been raptured before the Tribulation, (2) the voices of the Tribulation saints, many of whom were </a:t>
            </a:r>
            <a:r>
              <a:rPr lang="en-US" sz="2000" b="1" i="1" dirty="0">
                <a:solidFill>
                  <a:prstClr val="white"/>
                </a:solidFill>
                <a:latin typeface="Verdana"/>
                <a:ea typeface="MS PGothic" pitchFamily="34" charset="-128"/>
                <a:cs typeface="Verdana"/>
              </a:rPr>
              <a:t>martyred, </a:t>
            </a:r>
            <a:r>
              <a:rPr lang="en-US" sz="2000" b="1" i="1" dirty="0">
                <a:solidFill>
                  <a:prstClr val="white"/>
                </a:solidFill>
                <a:latin typeface="Verdana"/>
                <a:ea typeface="MS PGothic" pitchFamily="34" charset="-128"/>
                <a:cs typeface="Verdana"/>
              </a:rPr>
              <a:t>and (3) the voices of various ranks of angels. They sing in unison as one mighty, thunderous voice (</a:t>
            </a:r>
            <a:r>
              <a:rPr lang="en-US" sz="2000" b="1" i="1" dirty="0">
                <a:solidFill>
                  <a:srgbClr val="FFFF00"/>
                </a:solidFill>
                <a:latin typeface="Verdana"/>
                <a:ea typeface="MS PGothic" pitchFamily="34" charset="-128"/>
                <a:cs typeface="Verdana"/>
              </a:rPr>
              <a:t>Rev. </a:t>
            </a:r>
            <a:r>
              <a:rPr lang="en-US" sz="2000" b="1" i="1" dirty="0">
                <a:solidFill>
                  <a:srgbClr val="FFFF00"/>
                </a:solidFill>
                <a:latin typeface="Verdana"/>
                <a:ea typeface="MS PGothic" pitchFamily="34" charset="-128"/>
                <a:cs typeface="Verdana"/>
              </a:rPr>
              <a:t>19:6</a:t>
            </a:r>
            <a:r>
              <a:rPr lang="en-US" sz="2000" b="1" i="1" dirty="0">
                <a:solidFill>
                  <a:prstClr val="white"/>
                </a:solidFill>
                <a:latin typeface="Verdana"/>
                <a:ea typeface="MS PGothic" pitchFamily="34" charset="-128"/>
                <a:cs typeface="Verdana"/>
              </a:rPr>
              <a:t>).</a:t>
            </a:r>
            <a:endParaRPr lang="en-US" sz="2000" b="1" i="1" dirty="0">
              <a:solidFill>
                <a:prstClr val="white"/>
              </a:solidFill>
              <a:latin typeface="Verdana"/>
              <a:ea typeface="MS PGothic" pitchFamily="34" charset="-128"/>
              <a:cs typeface="Verdana"/>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Four Alleluias Of Heavenly Praise</a:t>
            </a:r>
            <a:endParaRPr lang="en-US" sz="2800" i="1" dirty="0">
              <a:solidFill>
                <a:prstClr val="white"/>
              </a:solidFill>
              <a:latin typeface="Verdana"/>
              <a:ea typeface="MS PGothic" pitchFamily="34" charset="-128"/>
              <a:cs typeface="Verdana"/>
            </a:endParaRPr>
          </a:p>
        </p:txBody>
      </p:sp>
      <p:cxnSp>
        <p:nvCxnSpPr>
          <p:cNvPr id="390157"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390158"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2018" y="3644855"/>
            <a:ext cx="3413382" cy="2246263"/>
          </a:xfrm>
          <a:prstGeom prst="rect">
            <a:avLst/>
          </a:prstGeom>
        </p:spPr>
      </p:pic>
    </p:spTree>
    <p:extLst>
      <p:ext uri="{BB962C8B-B14F-4D97-AF65-F5344CB8AC3E}">
        <p14:creationId xmlns:p14="http://schemas.microsoft.com/office/powerpoint/2010/main" val="124350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2074816"/>
            <a:ext cx="8458200" cy="1016000"/>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19:14</a:t>
            </a:r>
            <a:r>
              <a:rPr lang="en-US" sz="2000" b="1" i="1" dirty="0">
                <a:solidFill>
                  <a:srgbClr val="FFFFFF"/>
                </a:solidFill>
                <a:latin typeface="Verdana"/>
                <a:ea typeface="MS PGothic" pitchFamily="34" charset="-128"/>
                <a:cs typeface="Verdana"/>
              </a:rPr>
              <a:t>.</a:t>
            </a:r>
            <a:r>
              <a:rPr lang="en-US" sz="2000" b="1" i="1" dirty="0">
                <a:solidFill>
                  <a:prstClr val="white"/>
                </a:solidFill>
                <a:latin typeface="Verdana"/>
                <a:ea typeface="MS PGothic" pitchFamily="34" charset="-128"/>
                <a:cs typeface="Verdana"/>
              </a:rPr>
              <a:t> </a:t>
            </a:r>
            <a:r>
              <a:rPr lang="en-US" sz="2000" b="1" i="1" dirty="0">
                <a:solidFill>
                  <a:srgbClr val="FFFF00"/>
                </a:solidFill>
                <a:latin typeface="Verdana"/>
                <a:ea typeface="MS PGothic" pitchFamily="34" charset="-128"/>
                <a:cs typeface="Verdana"/>
              </a:rPr>
              <a:t>And the armies which were in heaven followed him upon white horses, clothed in fine linen, white and clean</a:t>
            </a:r>
            <a:r>
              <a:rPr lang="en-US" sz="2000" b="1" i="1" dirty="0">
                <a:solidFill>
                  <a:srgbClr val="FFFF00"/>
                </a:solidFill>
                <a:latin typeface="Verdana"/>
                <a:ea typeface="MS PGothic" pitchFamily="34" charset="-128"/>
                <a:cs typeface="Verdana"/>
              </a:rPr>
              <a:t>. </a:t>
            </a:r>
            <a:r>
              <a:rPr lang="en-US" sz="2000" b="1" i="1" dirty="0">
                <a:solidFill>
                  <a:prstClr val="white"/>
                </a:solidFill>
                <a:latin typeface="Verdana"/>
                <a:ea typeface="MS PGothic" pitchFamily="34" charset="-128"/>
                <a:cs typeface="Verdana"/>
              </a:rPr>
              <a:t>(</a:t>
            </a:r>
            <a:r>
              <a:rPr lang="en-US" sz="2000" b="1" i="1" dirty="0" err="1">
                <a:solidFill>
                  <a:prstClr val="white"/>
                </a:solidFill>
                <a:latin typeface="Verdana"/>
                <a:ea typeface="MS PGothic" pitchFamily="34" charset="-128"/>
                <a:cs typeface="Verdana"/>
              </a:rPr>
              <a:t>Cond’t</a:t>
            </a:r>
            <a:r>
              <a:rPr lang="en-US" sz="2000" b="1" i="1" dirty="0">
                <a:solidFill>
                  <a:prstClr val="white"/>
                </a:solidFill>
                <a:latin typeface="Verdana"/>
                <a:ea typeface="MS PGothic" pitchFamily="34" charset="-128"/>
                <a:cs typeface="Verdana"/>
              </a:rPr>
              <a:t>)</a:t>
            </a:r>
            <a:endParaRPr lang="en-US" sz="2000" b="1" i="1" dirty="0">
              <a:solidFill>
                <a:prstClr val="white"/>
              </a:solidFill>
              <a:latin typeface="Arial"/>
              <a:ea typeface="MS PGothic" pitchFamily="34" charset="-128"/>
              <a:cs typeface="Arial"/>
            </a:endParaRPr>
          </a:p>
        </p:txBody>
      </p:sp>
      <p:sp>
        <p:nvSpPr>
          <p:cNvPr id="6" name="TextBox 5"/>
          <p:cNvSpPr txBox="1"/>
          <p:nvPr/>
        </p:nvSpPr>
        <p:spPr>
          <a:xfrm>
            <a:off x="495300" y="-1588"/>
            <a:ext cx="7848600" cy="708026"/>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0755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B63AA748-3315-4375-898C-018A89B88C9E}" type="slidenum">
              <a:rPr lang="en-US" altLang="en-US" sz="1400" b="1" smtClean="0">
                <a:solidFill>
                  <a:srgbClr val="FFFFFF"/>
                </a:solidFill>
                <a:latin typeface="Verdana" pitchFamily="34" charset="0"/>
              </a:rPr>
              <a:pPr eaLnBrk="1" hangingPunct="1">
                <a:spcBef>
                  <a:spcPct val="0"/>
                </a:spcBef>
                <a:buFontTx/>
                <a:buNone/>
              </a:pPr>
              <a:t>40</a:t>
            </a:fld>
            <a:endParaRPr lang="en-US" altLang="en-US" sz="1400" b="1" smtClean="0">
              <a:solidFill>
                <a:srgbClr val="FFFFFF"/>
              </a:solidFill>
              <a:latin typeface="Verdana" pitchFamily="34" charset="0"/>
            </a:endParaRPr>
          </a:p>
        </p:txBody>
      </p:sp>
      <p:sp>
        <p:nvSpPr>
          <p:cNvPr id="40755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0756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AB2105E9-190C-4DFE-9EE7-21D5B3319B3B}"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of Kings</a:t>
            </a:r>
            <a:endParaRPr lang="en-US" sz="2800" i="1" dirty="0">
              <a:solidFill>
                <a:prstClr val="white"/>
              </a:solidFill>
              <a:latin typeface="Verdana"/>
              <a:ea typeface="MS PGothic" pitchFamily="34" charset="-128"/>
              <a:cs typeface="Verdana"/>
            </a:endParaRPr>
          </a:p>
        </p:txBody>
      </p:sp>
      <p:cxnSp>
        <p:nvCxnSpPr>
          <p:cNvPr id="407564"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07565"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457200" y="3104570"/>
            <a:ext cx="8534400" cy="1631216"/>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t>
            </a:r>
            <a:r>
              <a:rPr lang="en-US" sz="2000" b="1" i="1" dirty="0">
                <a:solidFill>
                  <a:srgbClr val="FFFFFF"/>
                </a:solidFill>
                <a:latin typeface="Verdana"/>
                <a:ea typeface="MS PGothic" pitchFamily="34" charset="-128"/>
                <a:cs typeface="Verdana"/>
              </a:rPr>
              <a:t>T</a:t>
            </a:r>
            <a:r>
              <a:rPr lang="en-US" sz="2000" b="1" i="1" dirty="0">
                <a:solidFill>
                  <a:srgbClr val="FFFFFF"/>
                </a:solidFill>
                <a:latin typeface="Verdana"/>
                <a:ea typeface="MS PGothic" pitchFamily="34" charset="-128"/>
                <a:cs typeface="Verdana"/>
              </a:rPr>
              <a:t>he white horses </a:t>
            </a:r>
            <a:r>
              <a:rPr lang="en-US" sz="2000" b="1" i="1" dirty="0">
                <a:solidFill>
                  <a:srgbClr val="FFFFFF"/>
                </a:solidFill>
                <a:latin typeface="Verdana"/>
                <a:ea typeface="MS PGothic" pitchFamily="34" charset="-128"/>
                <a:cs typeface="Verdana"/>
              </a:rPr>
              <a:t>and white linen </a:t>
            </a:r>
            <a:r>
              <a:rPr lang="en-US" sz="2000" b="1" i="1" dirty="0">
                <a:solidFill>
                  <a:srgbClr val="FFFFFF"/>
                </a:solidFill>
                <a:latin typeface="Verdana"/>
                <a:ea typeface="MS PGothic" pitchFamily="34" charset="-128"/>
                <a:cs typeface="Verdana"/>
              </a:rPr>
              <a:t>armor </a:t>
            </a:r>
            <a:r>
              <a:rPr lang="en-US" sz="2000" b="1" i="1" dirty="0">
                <a:solidFill>
                  <a:srgbClr val="FFFFFF"/>
                </a:solidFill>
                <a:latin typeface="Verdana"/>
                <a:ea typeface="MS PGothic" pitchFamily="34" charset="-128"/>
                <a:cs typeface="Verdana"/>
              </a:rPr>
              <a:t>speak of a great victory and glorious homecoming which will literally take place on the </a:t>
            </a:r>
            <a:r>
              <a:rPr lang="en-US" sz="2000" b="1" i="1" dirty="0">
                <a:solidFill>
                  <a:srgbClr val="FFFFFF"/>
                </a:solidFill>
                <a:latin typeface="Verdana"/>
                <a:ea typeface="MS PGothic" pitchFamily="34" charset="-128"/>
                <a:cs typeface="Verdana"/>
              </a:rPr>
              <a:t>earth. The saints follow the Rider to the battle but they will not be involved in the battle, for He has the only weapons needed.</a:t>
            </a:r>
            <a:endParaRPr lang="en-US" sz="2000" b="1" i="1" dirty="0">
              <a:solidFill>
                <a:srgbClr val="FFFF00"/>
              </a:solidFill>
              <a:latin typeface="Verdana"/>
              <a:ea typeface="MS PGothic" pitchFamily="34" charset="-128"/>
              <a:cs typeface="Verdana"/>
            </a:endParaRPr>
          </a:p>
        </p:txBody>
      </p:sp>
      <p:sp>
        <p:nvSpPr>
          <p:cNvPr id="24" name="TextBox 23"/>
          <p:cNvSpPr txBox="1"/>
          <p:nvPr/>
        </p:nvSpPr>
        <p:spPr>
          <a:xfrm>
            <a:off x="494371" y="4950101"/>
            <a:ext cx="8343900" cy="706437"/>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This glorious coming of the Lord with His saints has been prophesied since the dawn of history.</a:t>
            </a:r>
            <a:endParaRPr lang="en-US" sz="2000" b="1" i="1" dirty="0">
              <a:solidFill>
                <a:srgbClr val="FFFF00"/>
              </a:solidFill>
              <a:latin typeface="Verdana"/>
              <a:ea typeface="MS PGothic" pitchFamily="34" charset="-128"/>
              <a:cs typeface="Verdana"/>
            </a:endParaRPr>
          </a:p>
        </p:txBody>
      </p:sp>
      <p:sp>
        <p:nvSpPr>
          <p:cNvPr id="19" name="TextBox 18"/>
          <p:cNvSpPr txBox="1"/>
          <p:nvPr/>
        </p:nvSpPr>
        <p:spPr>
          <a:xfrm>
            <a:off x="494371" y="5776187"/>
            <a:ext cx="8534400" cy="708025"/>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great event was likewise foretold by the prophets of Israel as well as by the Apostles.</a:t>
            </a:r>
            <a:endParaRPr lang="en-US" sz="2000" b="1" i="1" dirty="0">
              <a:solidFill>
                <a:srgbClr val="FFFF00"/>
              </a:solidFill>
              <a:latin typeface="Verdana"/>
              <a:ea typeface="MS PGothic" pitchFamily="34" charset="-128"/>
              <a:cs typeface="Verdana"/>
            </a:endParaRPr>
          </a:p>
        </p:txBody>
      </p:sp>
    </p:spTree>
    <p:extLst>
      <p:ext uri="{BB962C8B-B14F-4D97-AF65-F5344CB8AC3E}">
        <p14:creationId xmlns:p14="http://schemas.microsoft.com/office/powerpoint/2010/main" val="2224075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938338"/>
            <a:ext cx="8458200" cy="1323975"/>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19:15</a:t>
            </a:r>
            <a:r>
              <a:rPr lang="en-US" sz="2000" b="1" i="1" dirty="0">
                <a:solidFill>
                  <a:srgbClr val="FFFFFF"/>
                </a:solidFill>
                <a:latin typeface="Verdana"/>
                <a:ea typeface="MS PGothic" pitchFamily="34" charset="-128"/>
                <a:cs typeface="Verdana"/>
              </a:rPr>
              <a:t>.</a:t>
            </a:r>
            <a:r>
              <a:rPr lang="en-US" sz="2000" b="1" i="1" dirty="0">
                <a:solidFill>
                  <a:prstClr val="white"/>
                </a:solidFill>
                <a:latin typeface="Verdana"/>
                <a:ea typeface="MS PGothic" pitchFamily="34" charset="-128"/>
                <a:cs typeface="Verdana"/>
              </a:rPr>
              <a:t> </a:t>
            </a:r>
            <a:r>
              <a:rPr lang="en-US" sz="2000" b="1" i="1" dirty="0">
                <a:solidFill>
                  <a:srgbClr val="FFFF00"/>
                </a:solidFill>
                <a:latin typeface="Verdana"/>
                <a:ea typeface="MS PGothic" pitchFamily="34" charset="-128"/>
                <a:cs typeface="Verdana"/>
              </a:rPr>
              <a:t>And out of his mouth </a:t>
            </a:r>
            <a:r>
              <a:rPr lang="en-US" sz="2000" b="1" i="1" dirty="0" err="1">
                <a:solidFill>
                  <a:srgbClr val="FFFF00"/>
                </a:solidFill>
                <a:latin typeface="Verdana"/>
                <a:ea typeface="MS PGothic" pitchFamily="34" charset="-128"/>
                <a:cs typeface="Verdana"/>
              </a:rPr>
              <a:t>goeth</a:t>
            </a:r>
            <a:r>
              <a:rPr lang="en-US" sz="2000" b="1" i="1" dirty="0">
                <a:solidFill>
                  <a:srgbClr val="FFFF00"/>
                </a:solidFill>
                <a:latin typeface="Verdana"/>
                <a:ea typeface="MS PGothic" pitchFamily="34" charset="-128"/>
                <a:cs typeface="Verdana"/>
              </a:rPr>
              <a:t> a sharp sword, that with it he should smite the nations: and he shall rule them with a rod of iron: and he </a:t>
            </a:r>
            <a:r>
              <a:rPr lang="en-US" sz="2000" b="1" i="1" dirty="0" err="1">
                <a:solidFill>
                  <a:srgbClr val="FFFF00"/>
                </a:solidFill>
                <a:latin typeface="Verdana"/>
                <a:ea typeface="MS PGothic" pitchFamily="34" charset="-128"/>
                <a:cs typeface="Verdana"/>
              </a:rPr>
              <a:t>treadeth</a:t>
            </a:r>
            <a:r>
              <a:rPr lang="en-US" sz="2000" b="1" i="1" dirty="0">
                <a:solidFill>
                  <a:srgbClr val="FFFF00"/>
                </a:solidFill>
                <a:latin typeface="Verdana"/>
                <a:ea typeface="MS PGothic" pitchFamily="34" charset="-128"/>
                <a:cs typeface="Verdana"/>
              </a:rPr>
              <a:t> the winepress of the fierceness and wrath of Almighty God.</a:t>
            </a:r>
            <a:endParaRPr lang="en-US" sz="2000" b="1" i="1" dirty="0">
              <a:solidFill>
                <a:prstClr val="white"/>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0858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61C3A5F0-845B-4BD1-9CEE-D5B14B1A3EBA}" type="slidenum">
              <a:rPr lang="en-US" altLang="en-US" sz="1400" b="1" smtClean="0">
                <a:solidFill>
                  <a:srgbClr val="FFFFFF"/>
                </a:solidFill>
                <a:latin typeface="Verdana" pitchFamily="34" charset="0"/>
              </a:rPr>
              <a:pPr eaLnBrk="1" hangingPunct="1">
                <a:spcBef>
                  <a:spcPct val="0"/>
                </a:spcBef>
                <a:buFontTx/>
                <a:buNone/>
              </a:pPr>
              <a:t>41</a:t>
            </a:fld>
            <a:endParaRPr lang="en-US" altLang="en-US" sz="1400" b="1" smtClean="0">
              <a:solidFill>
                <a:srgbClr val="FFFFFF"/>
              </a:solidFill>
              <a:latin typeface="Verdana" pitchFamily="34" charset="0"/>
            </a:endParaRPr>
          </a:p>
        </p:txBody>
      </p:sp>
      <p:sp>
        <p:nvSpPr>
          <p:cNvPr id="40858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0858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14E0AD99-0D2F-4AEB-920B-1A2AD1EC4E88}"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of Kings</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495300" y="3262313"/>
            <a:ext cx="8686800" cy="1322387"/>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John had seen this sharp sword before </a:t>
            </a:r>
            <a:r>
              <a:rPr lang="en-US" sz="2000" b="1" i="1" dirty="0">
                <a:solidFill>
                  <a:srgbClr val="FFFF00"/>
                </a:solidFill>
                <a:latin typeface="Verdana"/>
                <a:ea typeface="MS PGothic" pitchFamily="34" charset="-128"/>
                <a:cs typeface="Verdana"/>
              </a:rPr>
              <a:t>(Rev. 1:16)</a:t>
            </a:r>
            <a:r>
              <a:rPr lang="en-US" sz="2000" b="1" i="1" dirty="0">
                <a:solidFill>
                  <a:srgbClr val="FFFFFF"/>
                </a:solidFill>
                <a:latin typeface="Verdana"/>
                <a:ea typeface="MS PGothic" pitchFamily="34" charset="-128"/>
                <a:cs typeface="Verdana"/>
              </a:rPr>
              <a:t>, the piercing sharpness of the lethal words of judgment leaping from the mouth of the wrathful Son of man. </a:t>
            </a:r>
            <a:r>
              <a:rPr lang="en-US" sz="2000" b="1" i="1" dirty="0">
                <a:solidFill>
                  <a:srgbClr val="FFFF00"/>
                </a:solidFill>
                <a:latin typeface="Verdana"/>
                <a:ea typeface="MS PGothic" pitchFamily="34" charset="-128"/>
                <a:cs typeface="Verdana"/>
              </a:rPr>
              <a:t>(Isa 11:4; 2 Thess. 2:8)</a:t>
            </a:r>
          </a:p>
        </p:txBody>
      </p:sp>
      <p:cxnSp>
        <p:nvCxnSpPr>
          <p:cNvPr id="408588"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08589"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495300" y="4584700"/>
            <a:ext cx="4608963" cy="1015663"/>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“sword” refers to the fiery words of judgment from the Lord.</a:t>
            </a:r>
            <a:endParaRPr lang="en-US" sz="2000" b="1" i="1" dirty="0">
              <a:solidFill>
                <a:srgbClr val="FFFF00"/>
              </a:solidFill>
              <a:latin typeface="Verdana"/>
              <a:ea typeface="MS PGothic" pitchFamily="34" charset="-128"/>
              <a:cs typeface="Verdana"/>
            </a:endParaRPr>
          </a:p>
        </p:txBody>
      </p:sp>
      <p:sp>
        <p:nvSpPr>
          <p:cNvPr id="24" name="TextBox 23"/>
          <p:cNvSpPr txBox="1"/>
          <p:nvPr/>
        </p:nvSpPr>
        <p:spPr>
          <a:xfrm>
            <a:off x="511175" y="5606624"/>
            <a:ext cx="8693150" cy="1016000"/>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nations to be smitten are the Gentile nations.  The Jewish nation will already have undergone its own judgment during the tribulation period. </a:t>
            </a:r>
            <a:endParaRPr lang="en-US" sz="2000" b="1" i="1" dirty="0">
              <a:solidFill>
                <a:srgbClr val="FFFF00"/>
              </a:solidFill>
              <a:latin typeface="Verdana"/>
              <a:ea typeface="MS PGothic" pitchFamily="34" charset="-128"/>
              <a:cs typeface="Verdan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7909" y="4353301"/>
            <a:ext cx="3907491" cy="1143805"/>
          </a:xfrm>
          <a:prstGeom prst="rect">
            <a:avLst/>
          </a:prstGeom>
        </p:spPr>
      </p:pic>
    </p:spTree>
    <p:extLst>
      <p:ext uri="{BB962C8B-B14F-4D97-AF65-F5344CB8AC3E}">
        <p14:creationId xmlns:p14="http://schemas.microsoft.com/office/powerpoint/2010/main" val="1029384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par>
                                <p:cTn id="15" presetID="6"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381000" y="2033872"/>
            <a:ext cx="8458200" cy="1630362"/>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19:15</a:t>
            </a:r>
            <a:r>
              <a:rPr lang="en-US" sz="2000" b="1" i="1" dirty="0">
                <a:solidFill>
                  <a:srgbClr val="FFFFFF"/>
                </a:solidFill>
                <a:latin typeface="Verdana"/>
                <a:ea typeface="MS PGothic" pitchFamily="34" charset="-128"/>
                <a:cs typeface="Verdana"/>
              </a:rPr>
              <a:t>.</a:t>
            </a:r>
            <a:r>
              <a:rPr lang="en-US" sz="2000" b="1" i="1" dirty="0">
                <a:solidFill>
                  <a:prstClr val="white"/>
                </a:solidFill>
                <a:latin typeface="Verdana"/>
                <a:ea typeface="MS PGothic" pitchFamily="34" charset="-128"/>
                <a:cs typeface="Verdana"/>
              </a:rPr>
              <a:t> </a:t>
            </a:r>
            <a:r>
              <a:rPr lang="en-US" sz="2000" b="1" i="1" dirty="0">
                <a:solidFill>
                  <a:srgbClr val="FFFF00"/>
                </a:solidFill>
                <a:latin typeface="Verdana"/>
                <a:ea typeface="MS PGothic" pitchFamily="34" charset="-128"/>
                <a:cs typeface="Verdana"/>
              </a:rPr>
              <a:t>And out of his mouth </a:t>
            </a:r>
            <a:r>
              <a:rPr lang="en-US" sz="2000" b="1" i="1" dirty="0" err="1">
                <a:solidFill>
                  <a:srgbClr val="FFFF00"/>
                </a:solidFill>
                <a:latin typeface="Verdana"/>
                <a:ea typeface="MS PGothic" pitchFamily="34" charset="-128"/>
                <a:cs typeface="Verdana"/>
              </a:rPr>
              <a:t>goeth</a:t>
            </a:r>
            <a:r>
              <a:rPr lang="en-US" sz="2000" b="1" i="1" dirty="0">
                <a:solidFill>
                  <a:srgbClr val="FFFF00"/>
                </a:solidFill>
                <a:latin typeface="Verdana"/>
                <a:ea typeface="MS PGothic" pitchFamily="34" charset="-128"/>
                <a:cs typeface="Verdana"/>
              </a:rPr>
              <a:t> a sharp sword, that with it he should smite the nations: and he shall rule them with a rod of iron: and he </a:t>
            </a:r>
            <a:r>
              <a:rPr lang="en-US" sz="2000" b="1" i="1" dirty="0" err="1">
                <a:solidFill>
                  <a:srgbClr val="FFFF00"/>
                </a:solidFill>
                <a:latin typeface="Verdana"/>
                <a:ea typeface="MS PGothic" pitchFamily="34" charset="-128"/>
                <a:cs typeface="Verdana"/>
              </a:rPr>
              <a:t>treadeth</a:t>
            </a:r>
            <a:r>
              <a:rPr lang="en-US" sz="2000" b="1" i="1" dirty="0">
                <a:solidFill>
                  <a:srgbClr val="FFFF00"/>
                </a:solidFill>
                <a:latin typeface="Verdana"/>
                <a:ea typeface="MS PGothic" pitchFamily="34" charset="-128"/>
                <a:cs typeface="Verdana"/>
              </a:rPr>
              <a:t> the winepress of the fierceness and wrath of Almighty God. </a:t>
            </a:r>
            <a:r>
              <a:rPr lang="en-US" sz="2000" b="1" i="1" dirty="0">
                <a:solidFill>
                  <a:prstClr val="white"/>
                </a:solidFill>
                <a:latin typeface="Verdana"/>
                <a:ea typeface="MS PGothic" pitchFamily="34" charset="-128"/>
                <a:cs typeface="Verdana"/>
              </a:rPr>
              <a:t>(Cont’d)</a:t>
            </a:r>
            <a:endParaRPr lang="en-US" sz="2000" b="1" i="1" dirty="0">
              <a:solidFill>
                <a:prstClr val="white"/>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0960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F3E57E3A-B327-4953-AFF5-0DB3169DAB4A}" type="slidenum">
              <a:rPr lang="en-US" altLang="en-US" sz="1400" b="1" smtClean="0">
                <a:solidFill>
                  <a:srgbClr val="FFFFFF"/>
                </a:solidFill>
                <a:latin typeface="Verdana" pitchFamily="34" charset="0"/>
              </a:rPr>
              <a:pPr eaLnBrk="1" hangingPunct="1">
                <a:spcBef>
                  <a:spcPct val="0"/>
                </a:spcBef>
                <a:buFontTx/>
                <a:buNone/>
              </a:pPr>
              <a:t>42</a:t>
            </a:fld>
            <a:endParaRPr lang="en-US" altLang="en-US" sz="1400" b="1" smtClean="0">
              <a:solidFill>
                <a:srgbClr val="FFFFFF"/>
              </a:solidFill>
              <a:latin typeface="Verdana" pitchFamily="34" charset="0"/>
            </a:endParaRPr>
          </a:p>
        </p:txBody>
      </p:sp>
      <p:sp>
        <p:nvSpPr>
          <p:cNvPr id="40960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0960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20247714-E4CF-4A3C-8063-8E96C056A581}"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of Kings</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512644" y="3908021"/>
            <a:ext cx="5223112" cy="1015663"/>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During </a:t>
            </a:r>
            <a:r>
              <a:rPr lang="en-US" sz="2000" b="1" i="1" dirty="0">
                <a:solidFill>
                  <a:srgbClr val="FFFFFF"/>
                </a:solidFill>
                <a:latin typeface="Verdana"/>
                <a:ea typeface="MS PGothic" pitchFamily="34" charset="-128"/>
                <a:cs typeface="Verdana"/>
              </a:rPr>
              <a:t>the </a:t>
            </a:r>
            <a:r>
              <a:rPr lang="en-US" sz="2000" b="1" i="1" dirty="0">
                <a:solidFill>
                  <a:srgbClr val="FFFFFF"/>
                </a:solidFill>
                <a:latin typeface="Verdana"/>
                <a:ea typeface="MS PGothic" pitchFamily="34" charset="-128"/>
                <a:cs typeface="Verdana"/>
              </a:rPr>
              <a:t>millennial age, these Gentile nations will be ruled with a rod of iron. </a:t>
            </a:r>
            <a:endParaRPr lang="en-US" sz="2000" b="1" i="1" dirty="0">
              <a:solidFill>
                <a:srgbClr val="FFFF00"/>
              </a:solidFill>
              <a:latin typeface="Verdana"/>
              <a:ea typeface="MS PGothic" pitchFamily="34" charset="-128"/>
              <a:cs typeface="Verdana"/>
            </a:endParaRPr>
          </a:p>
        </p:txBody>
      </p:sp>
      <p:cxnSp>
        <p:nvCxnSpPr>
          <p:cNvPr id="409612"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09613"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512644" y="5086057"/>
            <a:ext cx="8783756" cy="400110"/>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t>
            </a:r>
            <a:r>
              <a:rPr lang="en-US" sz="2000" b="1" i="1" dirty="0">
                <a:solidFill>
                  <a:srgbClr val="FFFFFF"/>
                </a:solidFill>
                <a:latin typeface="Verdana"/>
                <a:ea typeface="MS PGothic" pitchFamily="34" charset="-128"/>
                <a:cs typeface="Verdana"/>
              </a:rPr>
              <a:t>Christ </a:t>
            </a:r>
            <a:r>
              <a:rPr lang="en-US" sz="2000" b="1" i="1" dirty="0">
                <a:solidFill>
                  <a:srgbClr val="FFFFFF"/>
                </a:solidFill>
                <a:latin typeface="Verdana"/>
                <a:ea typeface="MS PGothic" pitchFamily="34" charset="-128"/>
                <a:cs typeface="Verdana"/>
              </a:rPr>
              <a:t>will demand absolute obedience.</a:t>
            </a:r>
            <a:endParaRPr lang="en-US" sz="2000" b="1" i="1" dirty="0">
              <a:solidFill>
                <a:srgbClr val="FFFF00"/>
              </a:solidFill>
              <a:latin typeface="Verdana"/>
              <a:ea typeface="MS PGothic" pitchFamily="34" charset="-128"/>
              <a:cs typeface="Verdana"/>
            </a:endParaRPr>
          </a:p>
        </p:txBody>
      </p:sp>
      <p:sp>
        <p:nvSpPr>
          <p:cNvPr id="24" name="TextBox 23"/>
          <p:cNvSpPr txBox="1"/>
          <p:nvPr/>
        </p:nvSpPr>
        <p:spPr>
          <a:xfrm>
            <a:off x="512644" y="5663882"/>
            <a:ext cx="8828206" cy="708025"/>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It will be a dictatorship of love, but a dictatorship nonetheless.</a:t>
            </a:r>
            <a:endParaRPr lang="en-US" sz="2000" b="1" i="1" dirty="0">
              <a:solidFill>
                <a:srgbClr val="FFFF00"/>
              </a:solidFill>
              <a:latin typeface="Verdana"/>
              <a:ea typeface="MS PGothic" pitchFamily="34" charset="-128"/>
              <a:cs typeface="Verdana"/>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7426" y="3328782"/>
            <a:ext cx="3221774" cy="1766378"/>
          </a:xfrm>
          <a:prstGeom prst="rect">
            <a:avLst/>
          </a:prstGeom>
        </p:spPr>
      </p:pic>
    </p:spTree>
    <p:extLst>
      <p:ext uri="{BB962C8B-B14F-4D97-AF65-F5344CB8AC3E}">
        <p14:creationId xmlns:p14="http://schemas.microsoft.com/office/powerpoint/2010/main" val="177949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938338"/>
            <a:ext cx="8458200" cy="1630362"/>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19:15</a:t>
            </a:r>
            <a:r>
              <a:rPr lang="en-US" sz="2000" b="1" i="1" dirty="0">
                <a:solidFill>
                  <a:srgbClr val="FFFFFF"/>
                </a:solidFill>
                <a:latin typeface="Verdana"/>
                <a:ea typeface="MS PGothic" pitchFamily="34" charset="-128"/>
                <a:cs typeface="Verdana"/>
              </a:rPr>
              <a:t>.</a:t>
            </a:r>
            <a:r>
              <a:rPr lang="en-US" sz="2000" b="1" i="1" dirty="0">
                <a:solidFill>
                  <a:prstClr val="white"/>
                </a:solidFill>
                <a:latin typeface="Verdana"/>
                <a:ea typeface="MS PGothic" pitchFamily="34" charset="-128"/>
                <a:cs typeface="Verdana"/>
              </a:rPr>
              <a:t> </a:t>
            </a:r>
            <a:r>
              <a:rPr lang="en-US" sz="2000" b="1" i="1" dirty="0">
                <a:solidFill>
                  <a:srgbClr val="FFFF00"/>
                </a:solidFill>
                <a:latin typeface="Verdana"/>
                <a:ea typeface="MS PGothic" pitchFamily="34" charset="-128"/>
                <a:cs typeface="Verdana"/>
              </a:rPr>
              <a:t>And out of his mouth </a:t>
            </a:r>
            <a:r>
              <a:rPr lang="en-US" sz="2000" b="1" i="1" dirty="0" err="1">
                <a:solidFill>
                  <a:srgbClr val="FFFF00"/>
                </a:solidFill>
                <a:latin typeface="Verdana"/>
                <a:ea typeface="MS PGothic" pitchFamily="34" charset="-128"/>
                <a:cs typeface="Verdana"/>
              </a:rPr>
              <a:t>goeth</a:t>
            </a:r>
            <a:r>
              <a:rPr lang="en-US" sz="2000" b="1" i="1" dirty="0">
                <a:solidFill>
                  <a:srgbClr val="FFFF00"/>
                </a:solidFill>
                <a:latin typeface="Verdana"/>
                <a:ea typeface="MS PGothic" pitchFamily="34" charset="-128"/>
                <a:cs typeface="Verdana"/>
              </a:rPr>
              <a:t> a sharp sword, that with it he should smite the nations: and he shall rule them with a rod of iron: and he </a:t>
            </a:r>
            <a:r>
              <a:rPr lang="en-US" sz="2000" b="1" i="1" dirty="0" err="1">
                <a:solidFill>
                  <a:srgbClr val="FFFF00"/>
                </a:solidFill>
                <a:latin typeface="Verdana"/>
                <a:ea typeface="MS PGothic" pitchFamily="34" charset="-128"/>
                <a:cs typeface="Verdana"/>
              </a:rPr>
              <a:t>treadeth</a:t>
            </a:r>
            <a:r>
              <a:rPr lang="en-US" sz="2000" b="1" i="1" dirty="0">
                <a:solidFill>
                  <a:srgbClr val="FFFF00"/>
                </a:solidFill>
                <a:latin typeface="Verdana"/>
                <a:ea typeface="MS PGothic" pitchFamily="34" charset="-128"/>
                <a:cs typeface="Verdana"/>
              </a:rPr>
              <a:t> the winepress of the fierceness and wrath of Almighty God. </a:t>
            </a:r>
            <a:r>
              <a:rPr lang="en-US" sz="2000" b="1" i="1" dirty="0">
                <a:solidFill>
                  <a:prstClr val="white"/>
                </a:solidFill>
                <a:latin typeface="Verdana"/>
                <a:ea typeface="MS PGothic" pitchFamily="34" charset="-128"/>
                <a:cs typeface="Verdana"/>
              </a:rPr>
              <a:t>(Cont’d)</a:t>
            </a:r>
            <a:endParaRPr lang="en-US" sz="2000" b="1" i="1" dirty="0">
              <a:solidFill>
                <a:prstClr val="white"/>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1063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7D1873CC-0E11-4209-B23B-44970C53F548}" type="slidenum">
              <a:rPr lang="en-US" altLang="en-US" sz="1400" b="1" smtClean="0">
                <a:solidFill>
                  <a:srgbClr val="FFFFFF"/>
                </a:solidFill>
                <a:latin typeface="Verdana" pitchFamily="34" charset="0"/>
              </a:rPr>
              <a:pPr eaLnBrk="1" hangingPunct="1">
                <a:spcBef>
                  <a:spcPct val="0"/>
                </a:spcBef>
                <a:buFontTx/>
                <a:buNone/>
              </a:pPr>
              <a:t>43</a:t>
            </a:fld>
            <a:endParaRPr lang="en-US" altLang="en-US" sz="1400" b="1" smtClean="0">
              <a:solidFill>
                <a:srgbClr val="FFFFFF"/>
              </a:solidFill>
              <a:latin typeface="Verdana" pitchFamily="34" charset="0"/>
            </a:endParaRPr>
          </a:p>
        </p:txBody>
      </p:sp>
      <p:sp>
        <p:nvSpPr>
          <p:cNvPr id="41063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1063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64C6C65E-51E1-4057-9A2F-09903907CBFB}"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of Kings</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457200" y="3568700"/>
            <a:ext cx="6292786" cy="1015663"/>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Once again there is a return to the figure of the overflowing winepress and the blood-dipped vesture.</a:t>
            </a:r>
            <a:endParaRPr lang="en-US" sz="2000" b="1" i="1" dirty="0">
              <a:solidFill>
                <a:srgbClr val="FFFF00"/>
              </a:solidFill>
              <a:latin typeface="Verdana"/>
              <a:ea typeface="MS PGothic" pitchFamily="34" charset="-128"/>
              <a:cs typeface="Verdana"/>
            </a:endParaRPr>
          </a:p>
        </p:txBody>
      </p:sp>
      <p:cxnSp>
        <p:nvCxnSpPr>
          <p:cNvPr id="410636"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10637"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509516" y="4773850"/>
            <a:ext cx="6240470" cy="708025"/>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Christ treads it alone, so that only His vesture is dipped in blood.</a:t>
            </a:r>
            <a:endParaRPr lang="en-US" sz="2000" b="1" i="1" dirty="0">
              <a:solidFill>
                <a:srgbClr val="FFFF00"/>
              </a:solidFill>
              <a:latin typeface="Verdana"/>
              <a:ea typeface="MS PGothic" pitchFamily="34" charset="-128"/>
              <a:cs typeface="Verdana"/>
            </a:endParaRPr>
          </a:p>
        </p:txBody>
      </p:sp>
      <p:sp>
        <p:nvSpPr>
          <p:cNvPr id="24" name="TextBox 23"/>
          <p:cNvSpPr txBox="1"/>
          <p:nvPr/>
        </p:nvSpPr>
        <p:spPr>
          <a:xfrm>
            <a:off x="495300" y="5782312"/>
            <a:ext cx="6254686" cy="707886"/>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winepress depicts the fierceness and wrath of Almighty God.</a:t>
            </a:r>
            <a:endParaRPr lang="en-US" sz="2000" b="1" i="1" dirty="0">
              <a:solidFill>
                <a:srgbClr val="FFFF00"/>
              </a:solidFill>
              <a:latin typeface="Verdana"/>
              <a:ea typeface="MS PGothic" pitchFamily="34" charset="-128"/>
              <a:cs typeface="Verdana"/>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9986" y="3662363"/>
            <a:ext cx="2203514" cy="318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8573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childTnLst>
                                </p:cTn>
                              </p:par>
                              <p:par>
                                <p:cTn id="21" presetID="6" presetClass="entr" presetSubtype="16" fill="hold" nodeType="withEffect">
                                  <p:stCondLst>
                                    <p:cond delay="0"/>
                                  </p:stCondLst>
                                  <p:childTnLst>
                                    <p:set>
                                      <p:cBhvr>
                                        <p:cTn id="22" dur="1" fill="hold">
                                          <p:stCondLst>
                                            <p:cond delay="0"/>
                                          </p:stCondLst>
                                        </p:cTn>
                                        <p:tgtEl>
                                          <p:spTgt spid="4099"/>
                                        </p:tgtEl>
                                        <p:attrNameLst>
                                          <p:attrName>style.visibility</p:attrName>
                                        </p:attrNameLst>
                                      </p:cBhvr>
                                      <p:to>
                                        <p:strVal val="visible"/>
                                      </p:to>
                                    </p:set>
                                    <p:animEffect transition="in" filter="circle(in)">
                                      <p:cBhvr>
                                        <p:cTn id="23"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938338"/>
            <a:ext cx="8458200" cy="1630362"/>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19:15</a:t>
            </a:r>
            <a:r>
              <a:rPr lang="en-US" sz="2000" b="1" i="1" dirty="0">
                <a:solidFill>
                  <a:srgbClr val="FFFFFF"/>
                </a:solidFill>
                <a:latin typeface="Verdana"/>
                <a:ea typeface="MS PGothic" pitchFamily="34" charset="-128"/>
                <a:cs typeface="Verdana"/>
              </a:rPr>
              <a:t>.</a:t>
            </a:r>
            <a:r>
              <a:rPr lang="en-US" sz="2000" b="1" i="1" dirty="0">
                <a:solidFill>
                  <a:prstClr val="white"/>
                </a:solidFill>
                <a:latin typeface="Verdana"/>
                <a:ea typeface="MS PGothic" pitchFamily="34" charset="-128"/>
                <a:cs typeface="Verdana"/>
              </a:rPr>
              <a:t> </a:t>
            </a:r>
            <a:r>
              <a:rPr lang="en-US" sz="2000" b="1" i="1" dirty="0">
                <a:solidFill>
                  <a:srgbClr val="FFFF00"/>
                </a:solidFill>
                <a:latin typeface="Verdana"/>
                <a:ea typeface="MS PGothic" pitchFamily="34" charset="-128"/>
                <a:cs typeface="Verdana"/>
              </a:rPr>
              <a:t>And out of his mouth </a:t>
            </a:r>
            <a:r>
              <a:rPr lang="en-US" sz="2000" b="1" i="1" dirty="0" err="1">
                <a:solidFill>
                  <a:srgbClr val="FFFF00"/>
                </a:solidFill>
                <a:latin typeface="Verdana"/>
                <a:ea typeface="MS PGothic" pitchFamily="34" charset="-128"/>
                <a:cs typeface="Verdana"/>
              </a:rPr>
              <a:t>goeth</a:t>
            </a:r>
            <a:r>
              <a:rPr lang="en-US" sz="2000" b="1" i="1" dirty="0">
                <a:solidFill>
                  <a:srgbClr val="FFFF00"/>
                </a:solidFill>
                <a:latin typeface="Verdana"/>
                <a:ea typeface="MS PGothic" pitchFamily="34" charset="-128"/>
                <a:cs typeface="Verdana"/>
              </a:rPr>
              <a:t> a sharp sword, that with it he should smite the nations: and he shall rule them with a rod of iron: and he </a:t>
            </a:r>
            <a:r>
              <a:rPr lang="en-US" sz="2000" b="1" i="1" dirty="0" err="1">
                <a:solidFill>
                  <a:srgbClr val="FFFF00"/>
                </a:solidFill>
                <a:latin typeface="Verdana"/>
                <a:ea typeface="MS PGothic" pitchFamily="34" charset="-128"/>
                <a:cs typeface="Verdana"/>
              </a:rPr>
              <a:t>treadeth</a:t>
            </a:r>
            <a:r>
              <a:rPr lang="en-US" sz="2000" b="1" i="1" dirty="0">
                <a:solidFill>
                  <a:srgbClr val="FFFF00"/>
                </a:solidFill>
                <a:latin typeface="Verdana"/>
                <a:ea typeface="MS PGothic" pitchFamily="34" charset="-128"/>
                <a:cs typeface="Verdana"/>
              </a:rPr>
              <a:t> the winepress of the fierceness and wrath of Almighty God. </a:t>
            </a:r>
            <a:r>
              <a:rPr lang="en-US" sz="2000" b="1" i="1" dirty="0">
                <a:solidFill>
                  <a:prstClr val="white"/>
                </a:solidFill>
                <a:latin typeface="Verdana"/>
                <a:ea typeface="MS PGothic" pitchFamily="34" charset="-128"/>
                <a:cs typeface="Verdana"/>
              </a:rPr>
              <a:t>(Cont’d)</a:t>
            </a:r>
            <a:endParaRPr lang="en-US" sz="2000" b="1" i="1" dirty="0">
              <a:solidFill>
                <a:prstClr val="white"/>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11654"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2687B2F2-B9E3-4755-A318-DBF479F2C7CA}" type="slidenum">
              <a:rPr lang="en-US" altLang="en-US" sz="1400" b="1" smtClean="0">
                <a:solidFill>
                  <a:srgbClr val="FFFFFF"/>
                </a:solidFill>
                <a:latin typeface="Verdana" pitchFamily="34" charset="0"/>
              </a:rPr>
              <a:pPr eaLnBrk="1" hangingPunct="1">
                <a:spcBef>
                  <a:spcPct val="0"/>
                </a:spcBef>
                <a:buFontTx/>
                <a:buNone/>
              </a:pPr>
              <a:t>44</a:t>
            </a:fld>
            <a:endParaRPr lang="en-US" altLang="en-US" sz="1400" b="1" smtClean="0">
              <a:solidFill>
                <a:srgbClr val="FFFFFF"/>
              </a:solidFill>
              <a:latin typeface="Verdana" pitchFamily="34" charset="0"/>
            </a:endParaRPr>
          </a:p>
        </p:txBody>
      </p:sp>
      <p:sp>
        <p:nvSpPr>
          <p:cNvPr id="411655"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11656"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5781A95-FA60-499F-B31A-B433EE382008}"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of Kings</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501650" y="3568700"/>
            <a:ext cx="8686800" cy="1631950"/>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This expresses </a:t>
            </a:r>
            <a:r>
              <a:rPr lang="en-US" sz="2000" b="1" i="1" dirty="0">
                <a:solidFill>
                  <a:srgbClr val="FFFFFF"/>
                </a:solidFill>
                <a:latin typeface="Verdana"/>
                <a:ea typeface="MS PGothic" pitchFamily="34" charset="-128"/>
                <a:cs typeface="Verdana"/>
              </a:rPr>
              <a:t>with </a:t>
            </a:r>
            <a:r>
              <a:rPr lang="en-US" sz="2000" b="1" i="1" dirty="0">
                <a:solidFill>
                  <a:srgbClr val="FFFFFF"/>
                </a:solidFill>
                <a:latin typeface="Verdana"/>
                <a:ea typeface="MS PGothic" pitchFamily="34" charset="-128"/>
                <a:cs typeface="Verdana"/>
              </a:rPr>
              <a:t>intensity the unleashed ferocity of a long-suffering God, </a:t>
            </a:r>
            <a:r>
              <a:rPr lang="en-US" sz="2000" b="1" i="1" dirty="0">
                <a:solidFill>
                  <a:srgbClr val="FFFFFF"/>
                </a:solidFill>
                <a:latin typeface="Verdana"/>
                <a:ea typeface="MS PGothic" pitchFamily="34" charset="-128"/>
                <a:cs typeface="Verdana"/>
              </a:rPr>
              <a:t>whose </a:t>
            </a:r>
            <a:r>
              <a:rPr lang="en-US" sz="2000" b="1" i="1" dirty="0">
                <a:solidFill>
                  <a:srgbClr val="FFFFFF"/>
                </a:solidFill>
                <a:latin typeface="Verdana"/>
                <a:ea typeface="MS PGothic" pitchFamily="34" charset="-128"/>
                <a:cs typeface="Verdana"/>
              </a:rPr>
              <a:t>patience has endured for ages the wickedness and rebellion and blasphemy of the men and women </a:t>
            </a:r>
            <a:r>
              <a:rPr lang="en-US" sz="2000" b="1" i="1" dirty="0">
                <a:solidFill>
                  <a:srgbClr val="FFFFFF"/>
                </a:solidFill>
                <a:latin typeface="Verdana"/>
                <a:ea typeface="MS PGothic" pitchFamily="34" charset="-128"/>
                <a:cs typeface="Verdana"/>
              </a:rPr>
              <a:t>He </a:t>
            </a:r>
            <a:r>
              <a:rPr lang="en-US" sz="2000" b="1" i="1" dirty="0">
                <a:solidFill>
                  <a:srgbClr val="FFFFFF"/>
                </a:solidFill>
                <a:latin typeface="Verdana"/>
                <a:ea typeface="MS PGothic" pitchFamily="34" charset="-128"/>
                <a:cs typeface="Verdana"/>
              </a:rPr>
              <a:t>loved and sought to redeem. </a:t>
            </a:r>
            <a:r>
              <a:rPr lang="en-US" sz="2000" b="1" i="1" dirty="0">
                <a:solidFill>
                  <a:srgbClr val="FFFF00"/>
                </a:solidFill>
                <a:latin typeface="Verdana"/>
                <a:ea typeface="MS PGothic" pitchFamily="34" charset="-128"/>
                <a:cs typeface="Verdana"/>
              </a:rPr>
              <a:t>(Proverbs </a:t>
            </a:r>
            <a:r>
              <a:rPr lang="en-US" sz="2000" b="1" i="1" dirty="0">
                <a:solidFill>
                  <a:srgbClr val="FFFF00"/>
                </a:solidFill>
                <a:latin typeface="Verdana"/>
                <a:ea typeface="MS PGothic" pitchFamily="34" charset="-128"/>
                <a:cs typeface="Verdana"/>
              </a:rPr>
              <a:t>1:24-27)</a:t>
            </a:r>
          </a:p>
        </p:txBody>
      </p:sp>
      <p:cxnSp>
        <p:nvCxnSpPr>
          <p:cNvPr id="411660"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11661"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2982" y="5116784"/>
            <a:ext cx="4333875" cy="1629704"/>
          </a:xfrm>
          <a:prstGeom prst="rect">
            <a:avLst/>
          </a:prstGeom>
        </p:spPr>
      </p:pic>
    </p:spTree>
    <p:extLst>
      <p:ext uri="{BB962C8B-B14F-4D97-AF65-F5344CB8AC3E}">
        <p14:creationId xmlns:p14="http://schemas.microsoft.com/office/powerpoint/2010/main" val="2576941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57200" y="1938338"/>
            <a:ext cx="8496300" cy="1630362"/>
          </a:xfrm>
          <a:prstGeom prst="rect">
            <a:avLst/>
          </a:prstGeom>
          <a:noFill/>
          <a:effectLst>
            <a:outerShdw blurRad="50800" dist="38100" dir="2700000">
              <a:srgbClr val="FF0000">
                <a:alpha val="98000"/>
              </a:srgbClr>
            </a:outerShdw>
          </a:effectLst>
        </p:spPr>
        <p:txBody>
          <a:bodyPr wrap="square">
            <a:spAutoFit/>
          </a:bodyPr>
          <a:lstStyle/>
          <a:p>
            <a:pPr defTabSz="457200">
              <a:defRPr/>
            </a:pPr>
            <a:r>
              <a:rPr lang="en-US" sz="2000" b="1" i="1" dirty="0">
                <a:solidFill>
                  <a:prstClr val="white"/>
                </a:solidFill>
                <a:latin typeface="Verdana"/>
                <a:ea typeface="MS PGothic" pitchFamily="34" charset="-128"/>
                <a:cs typeface="Verdana"/>
              </a:rPr>
              <a:t>Revelation 19:15</a:t>
            </a:r>
            <a:r>
              <a:rPr lang="en-US" sz="2000" b="1" i="1" dirty="0">
                <a:solidFill>
                  <a:srgbClr val="FFFFFF"/>
                </a:solidFill>
                <a:latin typeface="Verdana"/>
                <a:ea typeface="MS PGothic" pitchFamily="34" charset="-128"/>
                <a:cs typeface="Verdana"/>
              </a:rPr>
              <a:t>.</a:t>
            </a:r>
            <a:r>
              <a:rPr lang="en-US" sz="2000" b="1" i="1" dirty="0">
                <a:solidFill>
                  <a:prstClr val="white"/>
                </a:solidFill>
                <a:latin typeface="Verdana"/>
                <a:ea typeface="MS PGothic" pitchFamily="34" charset="-128"/>
                <a:cs typeface="Verdana"/>
              </a:rPr>
              <a:t> </a:t>
            </a:r>
            <a:r>
              <a:rPr lang="en-US" sz="2000" b="1" i="1" dirty="0">
                <a:solidFill>
                  <a:srgbClr val="FFFF00"/>
                </a:solidFill>
                <a:latin typeface="Verdana"/>
                <a:ea typeface="MS PGothic" pitchFamily="34" charset="-128"/>
                <a:cs typeface="Verdana"/>
              </a:rPr>
              <a:t>And out of his mouth </a:t>
            </a:r>
            <a:r>
              <a:rPr lang="en-US" sz="2000" b="1" i="1" dirty="0" err="1">
                <a:solidFill>
                  <a:srgbClr val="FFFF00"/>
                </a:solidFill>
                <a:latin typeface="Verdana"/>
                <a:ea typeface="MS PGothic" pitchFamily="34" charset="-128"/>
                <a:cs typeface="Verdana"/>
              </a:rPr>
              <a:t>goeth</a:t>
            </a:r>
            <a:r>
              <a:rPr lang="en-US" sz="2000" b="1" i="1" dirty="0">
                <a:solidFill>
                  <a:srgbClr val="FFFF00"/>
                </a:solidFill>
                <a:latin typeface="Verdana"/>
                <a:ea typeface="MS PGothic" pitchFamily="34" charset="-128"/>
                <a:cs typeface="Verdana"/>
              </a:rPr>
              <a:t> a sharp sword, that with it he should smite the nations: and he shall rule them with a rod of iron: and he </a:t>
            </a:r>
            <a:r>
              <a:rPr lang="en-US" sz="2000" b="1" i="1" dirty="0" err="1">
                <a:solidFill>
                  <a:srgbClr val="FFFF00"/>
                </a:solidFill>
                <a:latin typeface="Verdana"/>
                <a:ea typeface="MS PGothic" pitchFamily="34" charset="-128"/>
                <a:cs typeface="Verdana"/>
              </a:rPr>
              <a:t>treadeth</a:t>
            </a:r>
            <a:r>
              <a:rPr lang="en-US" sz="2000" b="1" i="1" dirty="0">
                <a:solidFill>
                  <a:srgbClr val="FFFF00"/>
                </a:solidFill>
                <a:latin typeface="Verdana"/>
                <a:ea typeface="MS PGothic" pitchFamily="34" charset="-128"/>
                <a:cs typeface="Verdana"/>
              </a:rPr>
              <a:t> the winepress of the fierceness and wrath of Almighty God. </a:t>
            </a:r>
            <a:r>
              <a:rPr lang="en-US" sz="2000" b="1" i="1" dirty="0">
                <a:solidFill>
                  <a:prstClr val="white"/>
                </a:solidFill>
                <a:latin typeface="Verdana"/>
                <a:ea typeface="MS PGothic" pitchFamily="34" charset="-128"/>
                <a:cs typeface="Verdana"/>
              </a:rPr>
              <a:t>(Cont’d)</a:t>
            </a:r>
            <a:endParaRPr lang="en-US" sz="2000" b="1" i="1" dirty="0">
              <a:solidFill>
                <a:prstClr val="white"/>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12678"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FC2CAF24-EE1E-4172-87C3-EB4FE0783213}" type="slidenum">
              <a:rPr lang="en-US" altLang="en-US" sz="1400" b="1" smtClean="0">
                <a:solidFill>
                  <a:srgbClr val="FFFFFF"/>
                </a:solidFill>
                <a:latin typeface="Verdana" pitchFamily="34" charset="0"/>
              </a:rPr>
              <a:pPr eaLnBrk="1" hangingPunct="1">
                <a:spcBef>
                  <a:spcPct val="0"/>
                </a:spcBef>
                <a:buFontTx/>
                <a:buNone/>
              </a:pPr>
              <a:t>45</a:t>
            </a:fld>
            <a:endParaRPr lang="en-US" altLang="en-US" sz="1400" b="1" smtClean="0">
              <a:solidFill>
                <a:srgbClr val="FFFFFF"/>
              </a:solidFill>
              <a:latin typeface="Verdana" pitchFamily="34" charset="0"/>
            </a:endParaRPr>
          </a:p>
        </p:txBody>
      </p:sp>
      <p:sp>
        <p:nvSpPr>
          <p:cNvPr id="412679"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12680"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21F7AC7-46A8-4A4D-B0D8-A318E66DEE68}"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of Kings</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457200" y="5784850"/>
            <a:ext cx="8743950" cy="708025"/>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Bursting arteries will spew their blood until the great trough flows in blood and the press is full </a:t>
            </a:r>
            <a:r>
              <a:rPr lang="en-US" sz="2000" b="1" i="1" dirty="0">
                <a:solidFill>
                  <a:srgbClr val="FFFF00"/>
                </a:solidFill>
                <a:latin typeface="Verdana"/>
                <a:ea typeface="MS PGothic" pitchFamily="34" charset="-128"/>
                <a:cs typeface="Verdana"/>
              </a:rPr>
              <a:t>(Joel 3:13)</a:t>
            </a:r>
            <a:r>
              <a:rPr lang="en-US" sz="2000" b="1" i="1" dirty="0">
                <a:solidFill>
                  <a:srgbClr val="FFFFFF"/>
                </a:solidFill>
                <a:latin typeface="Verdana"/>
                <a:ea typeface="MS PGothic" pitchFamily="34" charset="-128"/>
                <a:cs typeface="Verdana"/>
              </a:rPr>
              <a:t>.</a:t>
            </a:r>
            <a:endParaRPr lang="en-US" sz="2000" b="1" i="1" dirty="0">
              <a:solidFill>
                <a:srgbClr val="FFFF00"/>
              </a:solidFill>
              <a:latin typeface="Verdana"/>
              <a:ea typeface="MS PGothic" pitchFamily="34" charset="-128"/>
              <a:cs typeface="Verdana"/>
            </a:endParaRPr>
          </a:p>
        </p:txBody>
      </p:sp>
      <p:cxnSp>
        <p:nvCxnSpPr>
          <p:cNvPr id="412684"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12685"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0" name="TextBox 19"/>
          <p:cNvSpPr txBox="1"/>
          <p:nvPr/>
        </p:nvSpPr>
        <p:spPr>
          <a:xfrm>
            <a:off x="457200" y="3757386"/>
            <a:ext cx="4032913" cy="1323439"/>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a:t>
            </a:r>
            <a:r>
              <a:rPr lang="en-US" sz="2000" b="1" i="1" dirty="0">
                <a:solidFill>
                  <a:srgbClr val="FFFFFF"/>
                </a:solidFill>
                <a:latin typeface="Verdana"/>
                <a:ea typeface="MS PGothic" pitchFamily="34" charset="-128"/>
                <a:cs typeface="Verdana"/>
              </a:rPr>
              <a:t>he </a:t>
            </a:r>
            <a:r>
              <a:rPr lang="en-US" sz="2000" b="1" i="1" dirty="0">
                <a:solidFill>
                  <a:srgbClr val="FFFFFF"/>
                </a:solidFill>
                <a:latin typeface="Verdana"/>
                <a:ea typeface="MS PGothic" pitchFamily="34" charset="-128"/>
                <a:cs typeface="Verdana"/>
              </a:rPr>
              <a:t>sharp sword striking forth from the offended </a:t>
            </a:r>
            <a:r>
              <a:rPr lang="en-US" sz="2000" b="1" i="1" dirty="0">
                <a:solidFill>
                  <a:srgbClr val="FFFFFF"/>
                </a:solidFill>
                <a:latin typeface="Verdana"/>
                <a:ea typeface="MS PGothic" pitchFamily="34" charset="-128"/>
                <a:cs typeface="Verdana"/>
              </a:rPr>
              <a:t>King smites the nations.</a:t>
            </a:r>
            <a:endParaRPr lang="en-US" sz="2000" b="1" i="1" dirty="0">
              <a:solidFill>
                <a:srgbClr val="FFFF00"/>
              </a:solidFill>
              <a:latin typeface="Verdana"/>
              <a:ea typeface="MS PGothic" pitchFamily="34" charset="-128"/>
              <a:cs typeface="Verdana"/>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1070" y="3325510"/>
            <a:ext cx="4663554" cy="2441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90802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circle(in)">
                                      <p:cBhvr>
                                        <p:cTn id="11" dur="2000"/>
                                        <p:tgtEl>
                                          <p:spTgt spid="512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500" fill="hold"/>
                                        <p:tgtEl>
                                          <p:spTgt spid="21"/>
                                        </p:tgtEl>
                                        <p:attrNameLst>
                                          <p:attrName>ppt_w</p:attrName>
                                        </p:attrNameLst>
                                      </p:cBhvr>
                                      <p:tavLst>
                                        <p:tav tm="0">
                                          <p:val>
                                            <p:fltVal val="0"/>
                                          </p:val>
                                        </p:tav>
                                        <p:tav tm="100000">
                                          <p:val>
                                            <p:strVal val="#ppt_w"/>
                                          </p:val>
                                        </p:tav>
                                      </p:tavLst>
                                    </p:anim>
                                    <p:anim calcmode="lin" valueType="num">
                                      <p:cBhvr>
                                        <p:cTn id="17"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938338"/>
            <a:ext cx="6057900" cy="1015663"/>
          </a:xfrm>
          <a:prstGeom prst="rect">
            <a:avLst/>
          </a:prstGeom>
          <a:noFill/>
          <a:effectLst>
            <a:outerShdw blurRad="50800" dist="38100" dir="2700000">
              <a:srgbClr val="FF0000">
                <a:alpha val="98000"/>
              </a:srgbClr>
            </a:outerShdw>
          </a:effectLst>
        </p:spPr>
        <p:txBody>
          <a:bodyPr wrap="square">
            <a:spAutoFit/>
          </a:bodyPr>
          <a:lstStyle/>
          <a:p>
            <a:pPr defTabSz="457200">
              <a:defRPr/>
            </a:pPr>
            <a:r>
              <a:rPr lang="en-US" sz="2000" b="1" i="1" dirty="0">
                <a:solidFill>
                  <a:prstClr val="white"/>
                </a:solidFill>
                <a:latin typeface="Verdana"/>
                <a:ea typeface="MS PGothic" pitchFamily="34" charset="-128"/>
                <a:cs typeface="Verdana"/>
              </a:rPr>
              <a:t>Revelation 19:16</a:t>
            </a:r>
            <a:r>
              <a:rPr lang="en-US" sz="2000" b="1" i="1" dirty="0">
                <a:solidFill>
                  <a:srgbClr val="FFFFFF"/>
                </a:solidFill>
                <a:latin typeface="Verdana"/>
                <a:ea typeface="MS PGothic" pitchFamily="34" charset="-128"/>
                <a:cs typeface="Verdana"/>
              </a:rPr>
              <a:t>.</a:t>
            </a:r>
            <a:r>
              <a:rPr lang="en-US" sz="2000" b="1" i="1" dirty="0">
                <a:solidFill>
                  <a:prstClr val="white"/>
                </a:solidFill>
                <a:latin typeface="Verdana"/>
                <a:ea typeface="MS PGothic" pitchFamily="34" charset="-128"/>
                <a:cs typeface="Verdana"/>
              </a:rPr>
              <a:t> </a:t>
            </a:r>
            <a:r>
              <a:rPr lang="en-US" sz="2000" b="1" i="1" dirty="0">
                <a:solidFill>
                  <a:srgbClr val="FFFF00"/>
                </a:solidFill>
                <a:latin typeface="Verdana"/>
                <a:ea typeface="MS PGothic" pitchFamily="34" charset="-128"/>
                <a:cs typeface="Verdana"/>
              </a:rPr>
              <a:t>And he hath on his vesture and on his thigh a name written, KING OF KINGS, AND LORD OF LORDS.</a:t>
            </a:r>
            <a:endParaRPr lang="en-US" sz="2000" b="1" i="1" dirty="0">
              <a:solidFill>
                <a:prstClr val="white"/>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13702"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90ECAC9-C72F-4A59-8257-613C6A473578}" type="slidenum">
              <a:rPr lang="en-US" altLang="en-US" sz="1400" b="1" smtClean="0">
                <a:solidFill>
                  <a:srgbClr val="FFFFFF"/>
                </a:solidFill>
                <a:latin typeface="Verdana" pitchFamily="34" charset="0"/>
              </a:rPr>
              <a:pPr eaLnBrk="1" hangingPunct="1">
                <a:spcBef>
                  <a:spcPct val="0"/>
                </a:spcBef>
                <a:buFontTx/>
                <a:buNone/>
              </a:pPr>
              <a:t>46</a:t>
            </a:fld>
            <a:endParaRPr lang="en-US" altLang="en-US" sz="1400" b="1" dirty="0" smtClean="0">
              <a:solidFill>
                <a:srgbClr val="FFFFFF"/>
              </a:solidFill>
              <a:latin typeface="Verdana" pitchFamily="34" charset="0"/>
            </a:endParaRPr>
          </a:p>
        </p:txBody>
      </p:sp>
      <p:sp>
        <p:nvSpPr>
          <p:cNvPr id="413703"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dirty="0" smtClean="0">
                <a:solidFill>
                  <a:srgbClr val="FFFFFF"/>
                </a:solidFill>
                <a:latin typeface="Verdana" pitchFamily="34" charset="0"/>
              </a:rPr>
              <a:t>Revelation 19 Lesson</a:t>
            </a:r>
          </a:p>
        </p:txBody>
      </p:sp>
      <p:sp>
        <p:nvSpPr>
          <p:cNvPr id="413704"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00960B2D-DFBE-4A91-8911-8FAE30C34F3D}"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of Kings</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419100" y="3008592"/>
            <a:ext cx="8686800" cy="1015663"/>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Here is yet another wonderful name </a:t>
            </a:r>
            <a:r>
              <a:rPr lang="en-US" sz="2000" b="1" i="1" dirty="0">
                <a:solidFill>
                  <a:srgbClr val="FFFFFF"/>
                </a:solidFill>
                <a:latin typeface="Verdana"/>
                <a:ea typeface="MS PGothic" pitchFamily="34" charset="-128"/>
                <a:cs typeface="Verdana"/>
              </a:rPr>
              <a:t>of                                               </a:t>
            </a:r>
            <a:r>
              <a:rPr lang="en-US" sz="2000" b="1" i="1" dirty="0">
                <a:solidFill>
                  <a:srgbClr val="FFFFFF"/>
                </a:solidFill>
                <a:latin typeface="Verdana"/>
                <a:ea typeface="MS PGothic" pitchFamily="34" charset="-128"/>
                <a:cs typeface="Verdana"/>
              </a:rPr>
              <a:t>Christ, written both on His blood-dipped </a:t>
            </a:r>
            <a:r>
              <a:rPr lang="en-US" sz="2000" b="1" i="1" dirty="0">
                <a:solidFill>
                  <a:srgbClr val="FFFFFF"/>
                </a:solidFill>
                <a:latin typeface="Verdana"/>
                <a:ea typeface="MS PGothic" pitchFamily="34" charset="-128"/>
                <a:cs typeface="Verdana"/>
              </a:rPr>
              <a:t>                                               vesture </a:t>
            </a:r>
            <a:r>
              <a:rPr lang="en-US" sz="2000" b="1" i="1" dirty="0">
                <a:solidFill>
                  <a:srgbClr val="FFFFFF"/>
                </a:solidFill>
                <a:latin typeface="Verdana"/>
                <a:ea typeface="MS PGothic" pitchFamily="34" charset="-128"/>
                <a:cs typeface="Verdana"/>
              </a:rPr>
              <a:t>and </a:t>
            </a:r>
            <a:r>
              <a:rPr lang="en-US" sz="2000" b="1" i="1" dirty="0">
                <a:solidFill>
                  <a:srgbClr val="FFFFFF"/>
                </a:solidFill>
                <a:latin typeface="Verdana"/>
                <a:ea typeface="MS PGothic" pitchFamily="34" charset="-128"/>
                <a:cs typeface="Verdana"/>
              </a:rPr>
              <a:t>also </a:t>
            </a:r>
            <a:r>
              <a:rPr lang="en-US" sz="2000" b="1" i="1" dirty="0">
                <a:solidFill>
                  <a:srgbClr val="FFFFFF"/>
                </a:solidFill>
                <a:latin typeface="Verdana"/>
                <a:ea typeface="MS PGothic" pitchFamily="34" charset="-128"/>
                <a:cs typeface="Verdana"/>
              </a:rPr>
              <a:t>upon His thigh.</a:t>
            </a:r>
            <a:endParaRPr lang="en-US" sz="2000" b="1" i="1" dirty="0">
              <a:solidFill>
                <a:srgbClr val="FFFF00"/>
              </a:solidFill>
              <a:latin typeface="Verdana"/>
              <a:ea typeface="MS PGothic" pitchFamily="34" charset="-128"/>
              <a:cs typeface="Verdana"/>
            </a:endParaRPr>
          </a:p>
        </p:txBody>
      </p:sp>
      <p:cxnSp>
        <p:nvCxnSpPr>
          <p:cNvPr id="413708"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13709"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419100" y="4173038"/>
            <a:ext cx="8648700" cy="708025"/>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This title was used earlier by the Apostle Paul speaking of the future “appearing of our Lord Jesus Christ.”</a:t>
            </a:r>
            <a:endParaRPr lang="en-US" sz="2000" b="1" i="1" dirty="0">
              <a:solidFill>
                <a:srgbClr val="FFFF00"/>
              </a:solidFill>
              <a:latin typeface="Verdana"/>
              <a:ea typeface="MS PGothic" pitchFamily="34" charset="-128"/>
              <a:cs typeface="Verdana"/>
            </a:endParaRPr>
          </a:p>
        </p:txBody>
      </p:sp>
      <p:sp>
        <p:nvSpPr>
          <p:cNvPr id="24" name="TextBox 23"/>
          <p:cNvSpPr txBox="1"/>
          <p:nvPr/>
        </p:nvSpPr>
        <p:spPr>
          <a:xfrm>
            <a:off x="438149" y="5111371"/>
            <a:ext cx="8666423" cy="400050"/>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He is King of time and King of space, King of all creation.</a:t>
            </a:r>
            <a:endParaRPr lang="en-US" sz="2000" b="1" i="1" dirty="0">
              <a:solidFill>
                <a:srgbClr val="FFFF00"/>
              </a:solidFill>
              <a:latin typeface="Verdana"/>
              <a:ea typeface="MS PGothic" pitchFamily="34" charset="-128"/>
              <a:cs typeface="Verdana"/>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1433016"/>
            <a:ext cx="2533650" cy="2224584"/>
          </a:xfrm>
          <a:prstGeom prst="rect">
            <a:avLst/>
          </a:prstGeom>
        </p:spPr>
      </p:pic>
    </p:spTree>
    <p:extLst>
      <p:ext uri="{BB962C8B-B14F-4D97-AF65-F5344CB8AC3E}">
        <p14:creationId xmlns:p14="http://schemas.microsoft.com/office/powerpoint/2010/main" val="39671472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2195513"/>
            <a:ext cx="8458200" cy="523875"/>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800" b="1" i="1" dirty="0">
                <a:solidFill>
                  <a:prstClr val="white"/>
                </a:solidFill>
                <a:latin typeface="Verdana"/>
                <a:ea typeface="MS PGothic" pitchFamily="34" charset="-128"/>
                <a:cs typeface="Verdana"/>
              </a:rPr>
              <a:t>Introduction</a:t>
            </a:r>
            <a:endParaRPr lang="en-US" sz="2800" b="1" i="1" dirty="0">
              <a:solidFill>
                <a:prstClr val="white"/>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14726"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7EF3413-071D-4FE8-ABE8-9E8BE712D027}" type="slidenum">
              <a:rPr lang="en-US" altLang="en-US" sz="1400" b="1" smtClean="0">
                <a:solidFill>
                  <a:srgbClr val="FFFFFF"/>
                </a:solidFill>
                <a:latin typeface="Verdana" pitchFamily="34" charset="0"/>
              </a:rPr>
              <a:pPr eaLnBrk="1" hangingPunct="1">
                <a:spcBef>
                  <a:spcPct val="0"/>
                </a:spcBef>
                <a:buFontTx/>
                <a:buNone/>
              </a:pPr>
              <a:t>47</a:t>
            </a:fld>
            <a:endParaRPr lang="en-US" altLang="en-US" sz="1400" b="1" smtClean="0">
              <a:solidFill>
                <a:srgbClr val="FFFFFF"/>
              </a:solidFill>
              <a:latin typeface="Verdana" pitchFamily="34" charset="0"/>
            </a:endParaRPr>
          </a:p>
        </p:txBody>
      </p:sp>
      <p:sp>
        <p:nvSpPr>
          <p:cNvPr id="414727"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14728"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147820E7-230F-4A4D-9871-4DCBE9EA4F4E}"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Great Battle of Armageddon</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457200" y="2949575"/>
            <a:ext cx="8686800" cy="1016000"/>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spirits of demons, working miracles, have now persuaded all the kings of the earth to send their armies to </a:t>
            </a:r>
            <a:r>
              <a:rPr lang="en-US" sz="2000" b="1" i="1" dirty="0">
                <a:solidFill>
                  <a:srgbClr val="FFFFFF"/>
                </a:solidFill>
                <a:latin typeface="Verdana"/>
                <a:ea typeface="MS PGothic" pitchFamily="34" charset="-128"/>
                <a:cs typeface="Verdana"/>
              </a:rPr>
              <a:t>Armageddon </a:t>
            </a:r>
            <a:r>
              <a:rPr lang="en-US" sz="2000" b="1" i="1" dirty="0">
                <a:solidFill>
                  <a:srgbClr val="FFFFFF"/>
                </a:solidFill>
                <a:latin typeface="Verdana"/>
                <a:ea typeface="MS PGothic" pitchFamily="34" charset="-128"/>
                <a:cs typeface="Verdana"/>
              </a:rPr>
              <a:t>to be ready to fight their great Enemy.</a:t>
            </a:r>
            <a:endParaRPr lang="en-US" sz="2000" b="1" i="1" dirty="0">
              <a:solidFill>
                <a:srgbClr val="FFFF00"/>
              </a:solidFill>
              <a:latin typeface="Verdana"/>
              <a:ea typeface="MS PGothic" pitchFamily="34" charset="-128"/>
              <a:cs typeface="Verdana"/>
            </a:endParaRPr>
          </a:p>
        </p:txBody>
      </p:sp>
      <p:cxnSp>
        <p:nvCxnSpPr>
          <p:cNvPr id="414732"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14733"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457200" y="4162425"/>
            <a:ext cx="8648700" cy="708025"/>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They know Christ is about to descend to the earth, and they have experienced His awful judgments.</a:t>
            </a:r>
            <a:endParaRPr lang="en-US" sz="2000" b="1" i="1" dirty="0">
              <a:solidFill>
                <a:srgbClr val="FFFF00"/>
              </a:solidFill>
              <a:latin typeface="Verdana"/>
              <a:ea typeface="MS PGothic" pitchFamily="34" charset="-128"/>
              <a:cs typeface="Verdana"/>
            </a:endParaRPr>
          </a:p>
        </p:txBody>
      </p:sp>
      <p:sp>
        <p:nvSpPr>
          <p:cNvPr id="24" name="TextBox 23"/>
          <p:cNvSpPr txBox="1"/>
          <p:nvPr/>
        </p:nvSpPr>
        <p:spPr>
          <a:xfrm>
            <a:off x="495300" y="5060950"/>
            <a:ext cx="8693150" cy="400050"/>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There is no longer desire or opportunity for salvation.</a:t>
            </a:r>
            <a:endParaRPr lang="en-US" sz="2000" b="1" i="1" dirty="0">
              <a:solidFill>
                <a:srgbClr val="FFFF00"/>
              </a:solidFill>
              <a:latin typeface="Verdana"/>
              <a:ea typeface="MS PGothic" pitchFamily="34" charset="-128"/>
              <a:cs typeface="Verdana"/>
            </a:endParaRPr>
          </a:p>
        </p:txBody>
      </p:sp>
      <p:sp>
        <p:nvSpPr>
          <p:cNvPr id="19" name="TextBox 18"/>
          <p:cNvSpPr txBox="1"/>
          <p:nvPr/>
        </p:nvSpPr>
        <p:spPr>
          <a:xfrm>
            <a:off x="495300" y="5584825"/>
            <a:ext cx="8686800" cy="708025"/>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So they march and wait fearfully for the heavens to open and Christ to come.</a:t>
            </a:r>
            <a:endParaRPr lang="en-US" sz="2000" b="1" i="1" dirty="0">
              <a:solidFill>
                <a:srgbClr val="FFFF00"/>
              </a:solidFill>
              <a:latin typeface="Verdana"/>
              <a:ea typeface="MS PGothic" pitchFamily="34" charset="-128"/>
              <a:cs typeface="Verdana"/>
            </a:endParaRPr>
          </a:p>
        </p:txBody>
      </p:sp>
    </p:spTree>
    <p:extLst>
      <p:ext uri="{BB962C8B-B14F-4D97-AF65-F5344CB8AC3E}">
        <p14:creationId xmlns:p14="http://schemas.microsoft.com/office/powerpoint/2010/main" val="1005423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857375"/>
            <a:ext cx="8458200" cy="1323975"/>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19:17</a:t>
            </a:r>
            <a:r>
              <a:rPr lang="en-US" sz="2000" b="1" i="1" dirty="0">
                <a:solidFill>
                  <a:srgbClr val="FFFF00"/>
                </a:solidFill>
                <a:latin typeface="Verdana"/>
                <a:ea typeface="MS PGothic" pitchFamily="34" charset="-128"/>
                <a:cs typeface="Verdana"/>
              </a:rPr>
              <a:t>.  And I saw an angel standing in the sun; and he cried with a loud voice, saying to all the fowls that fly in the midst of heaven, Come and gather yourselves together unto the supper of the great God;</a:t>
            </a:r>
            <a:endParaRPr lang="en-US" sz="2000" b="1" i="1" dirty="0">
              <a:solidFill>
                <a:srgbClr val="FFFF00"/>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15749"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069913BE-0F23-45EF-A248-94E3E31AEF91}" type="slidenum">
              <a:rPr lang="en-US" altLang="en-US" sz="1400" b="1" smtClean="0">
                <a:solidFill>
                  <a:srgbClr val="FFFFFF"/>
                </a:solidFill>
                <a:latin typeface="Verdana" pitchFamily="34" charset="0"/>
              </a:rPr>
              <a:pPr eaLnBrk="1" hangingPunct="1">
                <a:spcBef>
                  <a:spcPct val="0"/>
                </a:spcBef>
                <a:buFontTx/>
                <a:buNone/>
              </a:pPr>
              <a:t>48</a:t>
            </a:fld>
            <a:endParaRPr lang="en-US" altLang="en-US" sz="1400" b="1" smtClean="0">
              <a:solidFill>
                <a:srgbClr val="FFFFFF"/>
              </a:solidFill>
              <a:latin typeface="Verdana" pitchFamily="34" charset="0"/>
            </a:endParaRPr>
          </a:p>
        </p:txBody>
      </p:sp>
      <p:sp>
        <p:nvSpPr>
          <p:cNvPr id="415750"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Great Battle of Armageddon</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533400" y="3181350"/>
            <a:ext cx="8686800" cy="708025"/>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Now an invitation is issued to another feast, the supper of the great God.</a:t>
            </a:r>
            <a:endParaRPr lang="en-US" sz="2000" b="1" i="1" dirty="0">
              <a:solidFill>
                <a:srgbClr val="FFFF00"/>
              </a:solidFill>
              <a:latin typeface="Verdana"/>
              <a:ea typeface="MS PGothic" pitchFamily="34" charset="-128"/>
              <a:cs typeface="Verdana"/>
            </a:endParaRPr>
          </a:p>
        </p:txBody>
      </p:sp>
      <p:cxnSp>
        <p:nvCxnSpPr>
          <p:cNvPr id="415755"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15756"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533400" y="3913188"/>
            <a:ext cx="8648700" cy="1014412"/>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Those invited to the </a:t>
            </a:r>
            <a:r>
              <a:rPr lang="en-US" sz="2000" b="1" i="1" dirty="0">
                <a:solidFill>
                  <a:srgbClr val="FFFFFF"/>
                </a:solidFill>
                <a:latin typeface="Verdana"/>
                <a:ea typeface="MS PGothic" pitchFamily="34" charset="-128"/>
                <a:cs typeface="Verdana"/>
              </a:rPr>
              <a:t>supper </a:t>
            </a:r>
            <a:r>
              <a:rPr lang="en-US" sz="2000" b="1" i="1" dirty="0">
                <a:solidFill>
                  <a:srgbClr val="FFFFFF"/>
                </a:solidFill>
                <a:latin typeface="Verdana"/>
                <a:ea typeface="MS PGothic" pitchFamily="34" charset="-128"/>
                <a:cs typeface="Verdana"/>
              </a:rPr>
              <a:t>are the birds of prey and their dinner is to be the flesh and blood of the slain multitudes at Armageddon.</a:t>
            </a:r>
            <a:endParaRPr lang="en-US" sz="2000" b="1" i="1" dirty="0">
              <a:solidFill>
                <a:srgbClr val="FFFF00"/>
              </a:solidFill>
              <a:latin typeface="Verdana"/>
              <a:ea typeface="MS PGothic" pitchFamily="34" charset="-128"/>
              <a:cs typeface="Verdana"/>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6650" y="4675492"/>
            <a:ext cx="2784144" cy="2026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7608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par>
                                <p:cTn id="15" presetID="6" presetClass="entr" presetSubtype="16"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circle(in)">
                                      <p:cBhvr>
                                        <p:cTn id="17"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857375"/>
            <a:ext cx="8458200" cy="1631950"/>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19:17</a:t>
            </a:r>
            <a:r>
              <a:rPr lang="en-US" sz="2000" b="1" i="1" dirty="0">
                <a:solidFill>
                  <a:srgbClr val="FFFF00"/>
                </a:solidFill>
                <a:latin typeface="Verdana"/>
                <a:ea typeface="MS PGothic" pitchFamily="34" charset="-128"/>
                <a:cs typeface="Verdana"/>
              </a:rPr>
              <a:t>.  And I saw an angel standing in the sun; and he cried with a loud voice, saying to all the fowls that fly in the midst of heaven, Come and gather yourselves together unto the supper of the great God; </a:t>
            </a:r>
            <a:r>
              <a:rPr lang="en-US" sz="2000" b="1" i="1" dirty="0">
                <a:solidFill>
                  <a:srgbClr val="FFFFFF"/>
                </a:solidFill>
                <a:latin typeface="Verdana"/>
                <a:ea typeface="MS PGothic" pitchFamily="34" charset="-128"/>
                <a:cs typeface="Verdana"/>
              </a:rPr>
              <a:t>(Cont’d)</a:t>
            </a:r>
            <a:endParaRPr lang="en-US" sz="2000" b="1" i="1" dirty="0">
              <a:solidFill>
                <a:srgbClr val="FFFF00"/>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16773"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3A0637F3-CED2-4012-B859-CB9E67391F04}" type="slidenum">
              <a:rPr lang="en-US" altLang="en-US" sz="1400" b="1" smtClean="0">
                <a:solidFill>
                  <a:srgbClr val="FFFFFF"/>
                </a:solidFill>
                <a:latin typeface="Verdana" pitchFamily="34" charset="0"/>
              </a:rPr>
              <a:pPr eaLnBrk="1" hangingPunct="1">
                <a:spcBef>
                  <a:spcPct val="0"/>
                </a:spcBef>
                <a:buFontTx/>
                <a:buNone/>
              </a:pPr>
              <a:t>49</a:t>
            </a:fld>
            <a:endParaRPr lang="en-US" altLang="en-US" sz="1400" b="1" smtClean="0">
              <a:solidFill>
                <a:srgbClr val="FFFFFF"/>
              </a:solidFill>
              <a:latin typeface="Verdana" pitchFamily="34" charset="0"/>
            </a:endParaRPr>
          </a:p>
        </p:txBody>
      </p:sp>
      <p:sp>
        <p:nvSpPr>
          <p:cNvPr id="416774"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16775"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603F42DF-C628-4FD1-8784-6A6468C36E3B}"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Great Battle of Armageddon</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574675" y="3643117"/>
            <a:ext cx="5171032" cy="1323439"/>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t>
            </a:r>
            <a:r>
              <a:rPr lang="en-US" sz="2000" b="1" i="1" dirty="0">
                <a:solidFill>
                  <a:srgbClr val="FFFFFF"/>
                </a:solidFill>
                <a:latin typeface="Verdana"/>
                <a:ea typeface="MS PGothic" pitchFamily="34" charset="-128"/>
                <a:cs typeface="Verdana"/>
              </a:rPr>
              <a:t>I</a:t>
            </a:r>
            <a:r>
              <a:rPr lang="en-US" sz="2000" b="1" i="1" dirty="0">
                <a:solidFill>
                  <a:srgbClr val="FFFFFF"/>
                </a:solidFill>
                <a:latin typeface="Verdana"/>
                <a:ea typeface="MS PGothic" pitchFamily="34" charset="-128"/>
                <a:cs typeface="Verdana"/>
              </a:rPr>
              <a:t>t </a:t>
            </a:r>
            <a:r>
              <a:rPr lang="en-US" sz="2000" b="1" i="1" dirty="0">
                <a:solidFill>
                  <a:srgbClr val="FFFFFF"/>
                </a:solidFill>
                <a:latin typeface="Verdana"/>
                <a:ea typeface="MS PGothic" pitchFamily="34" charset="-128"/>
                <a:cs typeface="Verdana"/>
              </a:rPr>
              <a:t>is energy from the sun that maintains the physical and biological processes taking place on the earth.</a:t>
            </a:r>
            <a:endParaRPr lang="en-US" sz="2000" b="1" i="1" dirty="0">
              <a:solidFill>
                <a:srgbClr val="FFFF00"/>
              </a:solidFill>
              <a:latin typeface="Verdana"/>
              <a:ea typeface="MS PGothic" pitchFamily="34" charset="-128"/>
              <a:cs typeface="Verdana"/>
            </a:endParaRPr>
          </a:p>
        </p:txBody>
      </p:sp>
      <p:cxnSp>
        <p:nvCxnSpPr>
          <p:cNvPr id="416779"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16780"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574675" y="5364649"/>
            <a:ext cx="8721725" cy="1016000"/>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However, the task of cleansing the earth of the awful carnage at Armageddon will be more than unaided solar energy can accomplish.</a:t>
            </a:r>
            <a:endParaRPr lang="en-US" sz="2000" b="1" i="1" dirty="0">
              <a:solidFill>
                <a:srgbClr val="FFFF00"/>
              </a:solidFill>
              <a:latin typeface="Verdana"/>
              <a:ea typeface="MS PGothic" pitchFamily="34" charset="-128"/>
              <a:cs typeface="Verdana"/>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9908" y="3262644"/>
            <a:ext cx="2120900" cy="2084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49982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circle(in)">
                                      <p:cBhvr>
                                        <p:cTn id="11" dur="2000"/>
                                        <p:tgtEl>
                                          <p:spTgt spid="6146"/>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57200" y="1858963"/>
            <a:ext cx="8458200" cy="1323975"/>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a:t>
            </a:r>
            <a:r>
              <a:rPr lang="en-US" sz="2000" b="1" i="1" dirty="0">
                <a:solidFill>
                  <a:prstClr val="white"/>
                </a:solidFill>
                <a:latin typeface="Verdana"/>
                <a:ea typeface="MS PGothic" pitchFamily="34" charset="-128"/>
                <a:cs typeface="Verdana"/>
              </a:rPr>
              <a:t>19:1. </a:t>
            </a:r>
            <a:r>
              <a:rPr lang="en-US" sz="2000" b="1" i="1" dirty="0">
                <a:solidFill>
                  <a:srgbClr val="FFFF00"/>
                </a:solidFill>
                <a:latin typeface="Verdana"/>
                <a:ea typeface="MS PGothic" pitchFamily="34" charset="-128"/>
                <a:cs typeface="Verdana"/>
              </a:rPr>
              <a:t>And after these things I heard a great voice of much people in heaven, saying, Alleluia; Salvation, and glory, and </a:t>
            </a:r>
            <a:r>
              <a:rPr lang="en-US" sz="2000" b="1" i="1" dirty="0" err="1">
                <a:solidFill>
                  <a:srgbClr val="FFFF00"/>
                </a:solidFill>
                <a:latin typeface="Verdana"/>
                <a:ea typeface="MS PGothic" pitchFamily="34" charset="-128"/>
                <a:cs typeface="Verdana"/>
              </a:rPr>
              <a:t>honour</a:t>
            </a:r>
            <a:r>
              <a:rPr lang="en-US" sz="2000" b="1" i="1" dirty="0">
                <a:solidFill>
                  <a:srgbClr val="FFFF00"/>
                </a:solidFill>
                <a:latin typeface="Verdana"/>
                <a:ea typeface="MS PGothic" pitchFamily="34" charset="-128"/>
                <a:cs typeface="Verdana"/>
              </a:rPr>
              <a:t>, and power, unto the Lord our God</a:t>
            </a:r>
            <a:r>
              <a:rPr lang="en-US" sz="2000" b="1" i="1" dirty="0">
                <a:solidFill>
                  <a:srgbClr val="FFFF00"/>
                </a:solidFill>
                <a:latin typeface="Verdana"/>
                <a:ea typeface="MS PGothic" pitchFamily="34" charset="-128"/>
                <a:cs typeface="Verdana"/>
              </a:rPr>
              <a:t>: </a:t>
            </a:r>
            <a:r>
              <a:rPr lang="en-US" sz="2000" b="1" i="1" dirty="0">
                <a:solidFill>
                  <a:prstClr val="white"/>
                </a:solidFill>
                <a:latin typeface="Verdana"/>
                <a:ea typeface="MS PGothic" pitchFamily="34" charset="-128"/>
                <a:cs typeface="Verdana"/>
              </a:rPr>
              <a:t>(</a:t>
            </a:r>
            <a:r>
              <a:rPr lang="en-US" sz="2000" b="1" i="1" dirty="0" err="1">
                <a:solidFill>
                  <a:prstClr val="white"/>
                </a:solidFill>
                <a:latin typeface="Verdana"/>
                <a:ea typeface="MS PGothic" pitchFamily="34" charset="-128"/>
                <a:cs typeface="Verdana"/>
              </a:rPr>
              <a:t>Cond’t</a:t>
            </a:r>
            <a:r>
              <a:rPr lang="en-US" sz="2000" b="1" i="1" dirty="0">
                <a:solidFill>
                  <a:prstClr val="white"/>
                </a:solidFill>
                <a:latin typeface="Verdana"/>
                <a:ea typeface="MS PGothic" pitchFamily="34" charset="-128"/>
                <a:cs typeface="Verdana"/>
              </a:rPr>
              <a:t>)</a:t>
            </a:r>
            <a:endParaRPr lang="en-US" sz="2000" b="1" i="1" dirty="0">
              <a:solidFill>
                <a:prstClr val="white"/>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39015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5FD3272-2114-48C0-8460-AA89CD1C4FBF}" type="slidenum">
              <a:rPr lang="en-US" altLang="en-US" sz="1400" b="1" smtClean="0">
                <a:solidFill>
                  <a:srgbClr val="FFFFFF"/>
                </a:solidFill>
                <a:latin typeface="Verdana" pitchFamily="34" charset="0"/>
              </a:rPr>
              <a:pPr eaLnBrk="1" hangingPunct="1">
                <a:spcBef>
                  <a:spcPct val="0"/>
                </a:spcBef>
                <a:buFontTx/>
                <a:buNone/>
              </a:pPr>
              <a:t>5</a:t>
            </a:fld>
            <a:endParaRPr lang="en-US" altLang="en-US" sz="1400" b="1" smtClean="0">
              <a:solidFill>
                <a:srgbClr val="FFFFFF"/>
              </a:solidFill>
              <a:latin typeface="Verdana" pitchFamily="34" charset="0"/>
            </a:endParaRPr>
          </a:p>
        </p:txBody>
      </p:sp>
      <p:sp>
        <p:nvSpPr>
          <p:cNvPr id="39015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39015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A7C036F6-2B45-4BE1-9D55-5060676B19CC}"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Four Alleluias Of Heavenly Praise</a:t>
            </a:r>
            <a:endParaRPr lang="en-US" sz="2800" i="1" dirty="0">
              <a:solidFill>
                <a:prstClr val="white"/>
              </a:solidFill>
              <a:latin typeface="Verdana"/>
              <a:ea typeface="MS PGothic" pitchFamily="34" charset="-128"/>
              <a:cs typeface="Verdana"/>
            </a:endParaRPr>
          </a:p>
        </p:txBody>
      </p:sp>
      <p:cxnSp>
        <p:nvCxnSpPr>
          <p:cNvPr id="390157"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390158"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 name="TextBox 1"/>
          <p:cNvSpPr txBox="1"/>
          <p:nvPr/>
        </p:nvSpPr>
        <p:spPr>
          <a:xfrm>
            <a:off x="457200" y="3203576"/>
            <a:ext cx="8686800" cy="1631216"/>
          </a:xfrm>
          <a:prstGeom prst="rect">
            <a:avLst/>
          </a:prstGeom>
          <a:noFill/>
        </p:spPr>
        <p:txBody>
          <a:bodyPr wrap="square" rtlCol="0">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I</a:t>
            </a:r>
            <a:r>
              <a:rPr lang="en-US" sz="2000" b="1" i="1" dirty="0">
                <a:solidFill>
                  <a:srgbClr val="FFFFFF"/>
                </a:solidFill>
                <a:latin typeface="Verdana"/>
                <a:ea typeface="MS PGothic" pitchFamily="34" charset="-128"/>
                <a:cs typeface="Verdana"/>
              </a:rPr>
              <a:t>n Chapter 19 “</a:t>
            </a:r>
            <a:r>
              <a:rPr lang="en-US" sz="2000" b="1" i="1" dirty="0">
                <a:solidFill>
                  <a:prstClr val="white"/>
                </a:solidFill>
                <a:latin typeface="Verdana"/>
                <a:ea typeface="MS PGothic" pitchFamily="34" charset="-128"/>
                <a:cs typeface="Verdana"/>
              </a:rPr>
              <a:t>Alleluia” is cried out 4 times from this  assembly in heaven—verse 1 is the first time. “Alleluia” is cried again in verses 3, 4 and 6 and these are the only occurrences of the word in the New Testament. It is the same as ‘Hallelujah”, meaning “Praise the Lord”.</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6568" y="4834792"/>
            <a:ext cx="4389863" cy="1945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216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857375"/>
            <a:ext cx="8458200" cy="1631950"/>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19:17</a:t>
            </a:r>
            <a:r>
              <a:rPr lang="en-US" sz="2000" b="1" i="1" dirty="0">
                <a:solidFill>
                  <a:srgbClr val="FFFF00"/>
                </a:solidFill>
                <a:latin typeface="Verdana"/>
                <a:ea typeface="MS PGothic" pitchFamily="34" charset="-128"/>
                <a:cs typeface="Verdana"/>
              </a:rPr>
              <a:t>.  And I saw an angel standing in the sun; and he cried with a loud voice, saying to all the fowls that fly in the midst of heaven, Come and gather yourselves together unto the supper of the great God; </a:t>
            </a:r>
            <a:r>
              <a:rPr lang="en-US" sz="2000" b="1" i="1" dirty="0">
                <a:solidFill>
                  <a:srgbClr val="FFFFFF"/>
                </a:solidFill>
                <a:latin typeface="Verdana"/>
                <a:ea typeface="MS PGothic" pitchFamily="34" charset="-128"/>
                <a:cs typeface="Verdana"/>
              </a:rPr>
              <a:t>(Cont’d)</a:t>
            </a:r>
            <a:endParaRPr lang="en-US" sz="2000" b="1" i="1" dirty="0">
              <a:solidFill>
                <a:srgbClr val="FFFF00"/>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17797"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02DE60A3-7DC4-4D2E-9E12-1207E9E2BDC8}" type="slidenum">
              <a:rPr lang="en-US" altLang="en-US" sz="1400" b="1" smtClean="0">
                <a:solidFill>
                  <a:srgbClr val="FFFFFF"/>
                </a:solidFill>
                <a:latin typeface="Verdana" pitchFamily="34" charset="0"/>
              </a:rPr>
              <a:pPr eaLnBrk="1" hangingPunct="1">
                <a:spcBef>
                  <a:spcPct val="0"/>
                </a:spcBef>
                <a:buFontTx/>
                <a:buNone/>
              </a:pPr>
              <a:t>50</a:t>
            </a:fld>
            <a:endParaRPr lang="en-US" altLang="en-US" sz="1400" b="1" smtClean="0">
              <a:solidFill>
                <a:srgbClr val="FFFFFF"/>
              </a:solidFill>
              <a:latin typeface="Verdana" pitchFamily="34" charset="0"/>
            </a:endParaRPr>
          </a:p>
        </p:txBody>
      </p:sp>
      <p:sp>
        <p:nvSpPr>
          <p:cNvPr id="417798"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Great Battle of Armageddon</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536575" y="3417888"/>
            <a:ext cx="8686800" cy="1323975"/>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Accordingly, </a:t>
            </a:r>
            <a:r>
              <a:rPr lang="en-US" sz="2000" b="1" i="1" dirty="0">
                <a:solidFill>
                  <a:srgbClr val="FFFFFF"/>
                </a:solidFill>
                <a:latin typeface="Verdana"/>
                <a:ea typeface="MS PGothic" pitchFamily="34" charset="-128"/>
                <a:cs typeface="Verdana"/>
              </a:rPr>
              <a:t>the angel </a:t>
            </a:r>
            <a:r>
              <a:rPr lang="en-US" sz="2000" b="1" i="1" dirty="0">
                <a:solidFill>
                  <a:srgbClr val="FFFFFF"/>
                </a:solidFill>
                <a:latin typeface="Verdana"/>
                <a:ea typeface="MS PGothic" pitchFamily="34" charset="-128"/>
                <a:cs typeface="Verdana"/>
              </a:rPr>
              <a:t>calls out a mighty cry, reaching all the way from the sun, capable of being heard and understood by the hawks and ravens, the crows and vultures, from all over the world. </a:t>
            </a:r>
            <a:endParaRPr lang="en-US" sz="2000" b="1" i="1" dirty="0">
              <a:solidFill>
                <a:srgbClr val="FFFF00"/>
              </a:solidFill>
              <a:latin typeface="Verdana"/>
              <a:ea typeface="MS PGothic" pitchFamily="34" charset="-128"/>
              <a:cs typeface="Verdana"/>
            </a:endParaRPr>
          </a:p>
        </p:txBody>
      </p:sp>
      <p:cxnSp>
        <p:nvCxnSpPr>
          <p:cNvPr id="417803"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17804"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495299" y="4754043"/>
            <a:ext cx="6508845" cy="2246769"/>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Now the birds of </a:t>
            </a:r>
            <a:r>
              <a:rPr lang="en-US" sz="2000" b="1" i="1" dirty="0">
                <a:solidFill>
                  <a:srgbClr val="FFFFFF"/>
                </a:solidFill>
                <a:latin typeface="Verdana"/>
                <a:ea typeface="MS PGothic" pitchFamily="34" charset="-128"/>
                <a:cs typeface="Verdana"/>
              </a:rPr>
              <a:t>prey </a:t>
            </a:r>
            <a:r>
              <a:rPr lang="en-US" sz="2000" b="1" i="1" dirty="0">
                <a:solidFill>
                  <a:srgbClr val="FFFFFF"/>
                </a:solidFill>
                <a:latin typeface="Verdana"/>
                <a:ea typeface="MS PGothic" pitchFamily="34" charset="-128"/>
                <a:cs typeface="Verdana"/>
              </a:rPr>
              <a:t>begin to </a:t>
            </a:r>
            <a:r>
              <a:rPr lang="en-US" sz="2000" b="1" i="1" dirty="0">
                <a:solidFill>
                  <a:srgbClr val="FFFFFF"/>
                </a:solidFill>
                <a:latin typeface="Verdana"/>
                <a:ea typeface="MS PGothic" pitchFamily="34" charset="-128"/>
                <a:cs typeface="Verdana"/>
              </a:rPr>
              <a:t>gather, </a:t>
            </a:r>
            <a:r>
              <a:rPr lang="en-US" sz="2000" b="1" i="1" dirty="0">
                <a:solidFill>
                  <a:srgbClr val="FFFFFF"/>
                </a:solidFill>
                <a:latin typeface="Verdana"/>
                <a:ea typeface="MS PGothic" pitchFamily="34" charset="-128"/>
                <a:cs typeface="Verdana"/>
              </a:rPr>
              <a:t>in the air, circling over the masses of humanity stretched out below </a:t>
            </a:r>
            <a:r>
              <a:rPr lang="en-US" sz="2000" b="1" i="1" dirty="0">
                <a:solidFill>
                  <a:srgbClr val="FFFFFF"/>
                </a:solidFill>
                <a:latin typeface="Verdana"/>
                <a:ea typeface="MS PGothic" pitchFamily="34" charset="-128"/>
                <a:cs typeface="Verdana"/>
              </a:rPr>
              <a:t>them. This fills </a:t>
            </a:r>
            <a:r>
              <a:rPr lang="en-US" sz="2000" b="1" i="1" dirty="0">
                <a:solidFill>
                  <a:srgbClr val="FFFFFF"/>
                </a:solidFill>
                <a:latin typeface="Verdana"/>
                <a:ea typeface="MS PGothic" pitchFamily="34" charset="-128"/>
                <a:cs typeface="Verdana"/>
              </a:rPr>
              <a:t>the hearts of the armies on the ground with great gloom and dread. </a:t>
            </a:r>
            <a:r>
              <a:rPr lang="en-US" sz="2000" b="1" i="1" dirty="0">
                <a:solidFill>
                  <a:srgbClr val="FFFF00"/>
                </a:solidFill>
                <a:latin typeface="Verdana"/>
                <a:ea typeface="MS PGothic" pitchFamily="34" charset="-128"/>
                <a:cs typeface="Verdana"/>
              </a:rPr>
              <a:t>(Matt 24:28 and </a:t>
            </a:r>
            <a:r>
              <a:rPr lang="en-US" sz="2000" b="1" i="1" dirty="0" err="1">
                <a:solidFill>
                  <a:srgbClr val="FFFF00"/>
                </a:solidFill>
                <a:latin typeface="Verdana"/>
                <a:ea typeface="MS PGothic" pitchFamily="34" charset="-128"/>
                <a:cs typeface="Verdana"/>
              </a:rPr>
              <a:t>Zeph</a:t>
            </a:r>
            <a:r>
              <a:rPr lang="en-US" sz="2000" b="1" i="1" dirty="0">
                <a:solidFill>
                  <a:srgbClr val="FFFF00"/>
                </a:solidFill>
                <a:latin typeface="Verdana"/>
                <a:ea typeface="MS PGothic" pitchFamily="34" charset="-128"/>
                <a:cs typeface="Verdana"/>
              </a:rPr>
              <a:t> 1:7)</a:t>
            </a:r>
          </a:p>
          <a:p>
            <a:pPr defTabSz="457200">
              <a:buClr>
                <a:srgbClr val="FFFF00"/>
              </a:buClr>
              <a:buFont typeface="Lucida Grande"/>
              <a:buChar char="➡"/>
              <a:defRPr/>
            </a:pPr>
            <a:endParaRPr lang="en-US" sz="2000" b="1" i="1" dirty="0">
              <a:solidFill>
                <a:srgbClr val="FFFF00"/>
              </a:solidFill>
              <a:latin typeface="Verdana"/>
              <a:ea typeface="MS PGothic" pitchFamily="34" charset="-128"/>
              <a:cs typeface="Verdana"/>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2119" y="4646328"/>
            <a:ext cx="2061382"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0184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par>
                                <p:cTn id="15" presetID="6" presetClass="entr" presetSubtype="16" fill="hold" nodeType="with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circle(in)">
                                      <p:cBhvr>
                                        <p:cTn id="17"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857375"/>
            <a:ext cx="8728075" cy="1323975"/>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19:18</a:t>
            </a:r>
            <a:r>
              <a:rPr lang="en-US" sz="2000" b="1" i="1" dirty="0">
                <a:solidFill>
                  <a:srgbClr val="FFFF00"/>
                </a:solidFill>
                <a:latin typeface="Verdana"/>
                <a:ea typeface="MS PGothic" pitchFamily="34" charset="-128"/>
                <a:cs typeface="Verdana"/>
              </a:rPr>
              <a:t>. That ye may eat the flesh of kings, and the flesh of captains, and the flesh of mighty men, and the flesh of horses, and of them that sit on them, and the flesh of all men, both free and bond, both small and great. </a:t>
            </a: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18821"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16D37DD6-BBC7-4BC1-9F8A-414DB29D6D25}" type="slidenum">
              <a:rPr lang="en-US" altLang="en-US" sz="1400" b="1" smtClean="0">
                <a:solidFill>
                  <a:srgbClr val="FFFFFF"/>
                </a:solidFill>
                <a:latin typeface="Verdana" pitchFamily="34" charset="0"/>
              </a:rPr>
              <a:pPr eaLnBrk="1" hangingPunct="1">
                <a:spcBef>
                  <a:spcPct val="0"/>
                </a:spcBef>
                <a:buFontTx/>
                <a:buNone/>
              </a:pPr>
              <a:t>51</a:t>
            </a:fld>
            <a:endParaRPr lang="en-US" altLang="en-US" sz="1400" b="1" smtClean="0">
              <a:solidFill>
                <a:srgbClr val="FFFFFF"/>
              </a:solidFill>
              <a:latin typeface="Verdana" pitchFamily="34" charset="0"/>
            </a:endParaRPr>
          </a:p>
        </p:txBody>
      </p:sp>
      <p:sp>
        <p:nvSpPr>
          <p:cNvPr id="418822"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18823"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CB77BC5B-9522-4BB0-B0FD-26A229EFAB80}"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Great Battle of Armageddon</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536575" y="3181350"/>
            <a:ext cx="4663221" cy="1323439"/>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Mighty kings and mighty warriors, great men and small men, all men, will become </a:t>
            </a:r>
            <a:r>
              <a:rPr lang="en-US" sz="2000" b="1" i="1" dirty="0">
                <a:solidFill>
                  <a:srgbClr val="FFFFFF"/>
                </a:solidFill>
                <a:latin typeface="Verdana"/>
                <a:ea typeface="MS PGothic" pitchFamily="34" charset="-128"/>
                <a:cs typeface="Verdana"/>
              </a:rPr>
              <a:t>meat </a:t>
            </a:r>
            <a:r>
              <a:rPr lang="en-US" sz="2000" b="1" i="1" dirty="0">
                <a:solidFill>
                  <a:srgbClr val="FFFFFF"/>
                </a:solidFill>
                <a:latin typeface="Verdana"/>
                <a:ea typeface="MS PGothic" pitchFamily="34" charset="-128"/>
                <a:cs typeface="Verdana"/>
              </a:rPr>
              <a:t>for the vultures.</a:t>
            </a:r>
            <a:endParaRPr lang="en-US" sz="2000" b="1" i="1" dirty="0">
              <a:solidFill>
                <a:srgbClr val="FFFF00"/>
              </a:solidFill>
              <a:latin typeface="Verdana"/>
              <a:ea typeface="MS PGothic" pitchFamily="34" charset="-128"/>
              <a:cs typeface="Verdana"/>
            </a:endParaRPr>
          </a:p>
        </p:txBody>
      </p:sp>
      <p:cxnSp>
        <p:nvCxnSpPr>
          <p:cNvPr id="418827"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18828"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536575" y="4637917"/>
            <a:ext cx="4435475" cy="1015663"/>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a:t>
            </a:r>
            <a:r>
              <a:rPr lang="en-US" sz="2000" b="1" i="1" dirty="0">
                <a:solidFill>
                  <a:srgbClr val="FFFFFF"/>
                </a:solidFill>
                <a:latin typeface="Verdana"/>
                <a:ea typeface="MS PGothic" pitchFamily="34" charset="-128"/>
                <a:cs typeface="Verdana"/>
              </a:rPr>
              <a:t>he </a:t>
            </a:r>
            <a:r>
              <a:rPr lang="en-US" sz="2000" b="1" i="1" dirty="0">
                <a:solidFill>
                  <a:srgbClr val="FFFFFF"/>
                </a:solidFill>
                <a:latin typeface="Verdana"/>
                <a:ea typeface="MS PGothic" pitchFamily="34" charset="-128"/>
                <a:cs typeface="Verdana"/>
              </a:rPr>
              <a:t>haughtiness of men </a:t>
            </a:r>
            <a:r>
              <a:rPr lang="en-US" sz="2000" b="1" i="1" dirty="0">
                <a:solidFill>
                  <a:srgbClr val="FFFFFF"/>
                </a:solidFill>
                <a:latin typeface="Verdana"/>
                <a:ea typeface="MS PGothic" pitchFamily="34" charset="-128"/>
                <a:cs typeface="Verdana"/>
              </a:rPr>
              <a:t>will be </a:t>
            </a:r>
            <a:r>
              <a:rPr lang="en-US" sz="2000" b="1" i="1" dirty="0">
                <a:solidFill>
                  <a:srgbClr val="FFFFFF"/>
                </a:solidFill>
                <a:latin typeface="Verdana"/>
                <a:ea typeface="MS PGothic" pitchFamily="34" charset="-128"/>
                <a:cs typeface="Verdana"/>
              </a:rPr>
              <a:t>brought low </a:t>
            </a:r>
            <a:r>
              <a:rPr lang="en-US" sz="2000" b="1" i="1" dirty="0">
                <a:solidFill>
                  <a:srgbClr val="FFFF00"/>
                </a:solidFill>
                <a:latin typeface="Verdana"/>
                <a:ea typeface="MS PGothic" pitchFamily="34" charset="-128"/>
                <a:cs typeface="Verdana"/>
              </a:rPr>
              <a:t>(Isaiah 2:12)</a:t>
            </a:r>
            <a:r>
              <a:rPr lang="en-US" sz="2000" b="1" i="1" dirty="0">
                <a:solidFill>
                  <a:srgbClr val="FFFFFF"/>
                </a:solidFill>
                <a:latin typeface="Verdana"/>
                <a:ea typeface="MS PGothic" pitchFamily="34" charset="-128"/>
                <a:cs typeface="Verdana"/>
              </a:rPr>
              <a:t>.</a:t>
            </a:r>
            <a:endParaRPr lang="en-US" sz="2000" b="1" i="1" dirty="0">
              <a:solidFill>
                <a:srgbClr val="FFFF00"/>
              </a:solidFill>
              <a:latin typeface="Verdana"/>
              <a:ea typeface="MS PGothic" pitchFamily="34" charset="-128"/>
              <a:cs typeface="Verdana"/>
            </a:endParaRPr>
          </a:p>
        </p:txBody>
      </p:sp>
      <p:sp>
        <p:nvSpPr>
          <p:cNvPr id="26" name="TextBox 25"/>
          <p:cNvSpPr txBox="1"/>
          <p:nvPr/>
        </p:nvSpPr>
        <p:spPr>
          <a:xfrm>
            <a:off x="536574" y="5790225"/>
            <a:ext cx="8607425" cy="708025"/>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This scene is very similar to that described in      </a:t>
            </a:r>
            <a:r>
              <a:rPr lang="en-US" sz="2000" b="1" i="1" dirty="0">
                <a:solidFill>
                  <a:srgbClr val="FFFF00"/>
                </a:solidFill>
                <a:latin typeface="Verdana"/>
                <a:ea typeface="MS PGothic" pitchFamily="34" charset="-128"/>
                <a:cs typeface="Verdana"/>
              </a:rPr>
              <a:t>(Ezekiel 39:17-20</a:t>
            </a:r>
            <a:r>
              <a:rPr lang="en-US" sz="2000" b="1" i="1" dirty="0">
                <a:solidFill>
                  <a:srgbClr val="FFFF00"/>
                </a:solidFill>
                <a:latin typeface="Verdana"/>
                <a:ea typeface="MS PGothic" pitchFamily="34" charset="-128"/>
                <a:cs typeface="Verdana"/>
              </a:rPr>
              <a:t>)</a:t>
            </a:r>
            <a:r>
              <a:rPr lang="en-US" sz="2000" b="1" i="1" dirty="0">
                <a:solidFill>
                  <a:srgbClr val="FFFFFF"/>
                </a:solidFill>
                <a:latin typeface="Verdana"/>
                <a:ea typeface="MS PGothic" pitchFamily="34" charset="-128"/>
                <a:cs typeface="Verdana"/>
              </a:rPr>
              <a:t> </a:t>
            </a:r>
            <a:r>
              <a:rPr lang="en-US" sz="2000" b="1" i="1" dirty="0">
                <a:solidFill>
                  <a:srgbClr val="FFFFFF"/>
                </a:solidFill>
                <a:latin typeface="Verdana"/>
                <a:ea typeface="MS PGothic" pitchFamily="34" charset="-128"/>
                <a:cs typeface="Verdana"/>
              </a:rPr>
              <a:t>in the </a:t>
            </a:r>
            <a:r>
              <a:rPr lang="en-US" sz="2000" b="1" i="1" dirty="0" err="1">
                <a:solidFill>
                  <a:srgbClr val="FFFFFF"/>
                </a:solidFill>
                <a:latin typeface="Verdana"/>
                <a:ea typeface="MS PGothic" pitchFamily="34" charset="-128"/>
                <a:cs typeface="Verdana"/>
              </a:rPr>
              <a:t>batlle</a:t>
            </a:r>
            <a:r>
              <a:rPr lang="en-US" sz="2000" b="1" i="1" dirty="0">
                <a:solidFill>
                  <a:srgbClr val="FFFFFF"/>
                </a:solidFill>
                <a:latin typeface="Verdana"/>
                <a:ea typeface="MS PGothic" pitchFamily="34" charset="-128"/>
                <a:cs typeface="Verdana"/>
              </a:rPr>
              <a:t> of Gog and Magog.</a:t>
            </a:r>
            <a:endParaRPr lang="en-US" sz="2000" b="1" i="1" dirty="0">
              <a:solidFill>
                <a:srgbClr val="FFFF00"/>
              </a:solidFill>
              <a:latin typeface="Verdana"/>
              <a:ea typeface="MS PGothic" pitchFamily="34" charset="-128"/>
              <a:cs typeface="Verdana"/>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2426" y="3250748"/>
            <a:ext cx="3582974" cy="2508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0583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Effect transition="in" filter="circle(in)">
                                      <p:cBhvr>
                                        <p:cTn id="11" dur="2000"/>
                                        <p:tgtEl>
                                          <p:spTgt spid="9218"/>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6"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857375"/>
            <a:ext cx="8728075" cy="1631950"/>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19:18</a:t>
            </a:r>
            <a:r>
              <a:rPr lang="en-US" sz="2000" b="1" i="1" dirty="0">
                <a:solidFill>
                  <a:srgbClr val="FFFF00"/>
                </a:solidFill>
                <a:latin typeface="Verdana"/>
                <a:ea typeface="MS PGothic" pitchFamily="34" charset="-128"/>
                <a:cs typeface="Verdana"/>
              </a:rPr>
              <a:t>. That ye may eat the flesh of kings, and the flesh of captains, and the flesh of mighty men, and the flesh of horses, and of them that sit on them, and the flesh of all men, both free and bond, both small and great. </a:t>
            </a:r>
            <a:r>
              <a:rPr lang="en-US" sz="2000" b="1" i="1" dirty="0">
                <a:solidFill>
                  <a:prstClr val="white"/>
                </a:solidFill>
                <a:latin typeface="Verdana"/>
                <a:ea typeface="MS PGothic" pitchFamily="34" charset="-128"/>
                <a:cs typeface="Verdana"/>
              </a:rPr>
              <a:t>(Cont’d)</a:t>
            </a:r>
            <a:endParaRPr lang="en-US" sz="2000" b="1" i="1" dirty="0">
              <a:solidFill>
                <a:srgbClr val="FFFF00"/>
              </a:solidFill>
              <a:latin typeface="Verdana"/>
              <a:ea typeface="MS PGothic" pitchFamily="34" charset="-128"/>
              <a:cs typeface="Verdana"/>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20869"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E3D3CE3B-A9F0-4AF0-A948-611633071D87}" type="slidenum">
              <a:rPr lang="en-US" altLang="en-US" sz="1400" b="1" smtClean="0">
                <a:solidFill>
                  <a:srgbClr val="FFFFFF"/>
                </a:solidFill>
                <a:latin typeface="Verdana" pitchFamily="34" charset="0"/>
              </a:rPr>
              <a:pPr eaLnBrk="1" hangingPunct="1">
                <a:spcBef>
                  <a:spcPct val="0"/>
                </a:spcBef>
                <a:buFontTx/>
                <a:buNone/>
              </a:pPr>
              <a:t>52</a:t>
            </a:fld>
            <a:endParaRPr lang="en-US" altLang="en-US" sz="1400" b="1" smtClean="0">
              <a:solidFill>
                <a:srgbClr val="FFFFFF"/>
              </a:solidFill>
              <a:latin typeface="Verdana" pitchFamily="34" charset="0"/>
            </a:endParaRPr>
          </a:p>
        </p:txBody>
      </p:sp>
      <p:sp>
        <p:nvSpPr>
          <p:cNvPr id="420870"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20871"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A38E4832-2B4F-4F01-8468-573AD3F29E93}"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Great Battle of Armageddon</a:t>
            </a:r>
            <a:endParaRPr lang="en-US" sz="2800" i="1" dirty="0">
              <a:solidFill>
                <a:prstClr val="white"/>
              </a:solidFill>
              <a:latin typeface="Verdana"/>
              <a:ea typeface="MS PGothic" pitchFamily="34" charset="-128"/>
              <a:cs typeface="Verdana"/>
            </a:endParaRPr>
          </a:p>
        </p:txBody>
      </p:sp>
      <p:cxnSp>
        <p:nvCxnSpPr>
          <p:cNvPr id="420875"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20876"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495300" y="3502102"/>
            <a:ext cx="8648700" cy="1016000"/>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a:t>
            </a:r>
            <a:r>
              <a:rPr lang="en-US" sz="2000" b="1" i="1" dirty="0">
                <a:solidFill>
                  <a:srgbClr val="FFFFFF"/>
                </a:solidFill>
                <a:latin typeface="Verdana"/>
                <a:ea typeface="MS PGothic" pitchFamily="34" charset="-128"/>
                <a:cs typeface="Verdana"/>
              </a:rPr>
              <a:t>battle of Gog and Magog almost certainly will take place at the beginning of the tribulation, Armageddon at its end.</a:t>
            </a:r>
            <a:endParaRPr lang="en-US" sz="2000" b="1" i="1" dirty="0">
              <a:solidFill>
                <a:srgbClr val="FFFF00"/>
              </a:solidFill>
              <a:latin typeface="Verdana"/>
              <a:ea typeface="MS PGothic" pitchFamily="34" charset="-128"/>
              <a:cs typeface="Verdana"/>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593" y="4329112"/>
            <a:ext cx="4913313"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1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circle(in)">
                                      <p:cBhvr>
                                        <p:cTn id="11"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857375"/>
            <a:ext cx="8728075" cy="1631950"/>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19:18</a:t>
            </a:r>
            <a:r>
              <a:rPr lang="en-US" sz="2000" b="1" i="1" dirty="0">
                <a:solidFill>
                  <a:srgbClr val="FFFF00"/>
                </a:solidFill>
                <a:latin typeface="Verdana"/>
                <a:ea typeface="MS PGothic" pitchFamily="34" charset="-128"/>
                <a:cs typeface="Verdana"/>
              </a:rPr>
              <a:t>. That ye may eat the flesh of kings, and the flesh of captains, and the flesh of mighty men, and the flesh of horses, and of them that sit on them, and the flesh of all men, both free and bond, both small and great. </a:t>
            </a:r>
            <a:r>
              <a:rPr lang="en-US" sz="2000" b="1" i="1" dirty="0">
                <a:solidFill>
                  <a:prstClr val="white"/>
                </a:solidFill>
                <a:latin typeface="Verdana"/>
                <a:ea typeface="MS PGothic" pitchFamily="34" charset="-128"/>
                <a:cs typeface="Verdana"/>
              </a:rPr>
              <a:t>(Cont’d)</a:t>
            </a:r>
            <a:endParaRPr lang="en-US" sz="2000" b="1" i="1" dirty="0">
              <a:solidFill>
                <a:srgbClr val="FFFF00"/>
              </a:solidFill>
              <a:latin typeface="Verdana"/>
              <a:ea typeface="MS PGothic" pitchFamily="34" charset="-128"/>
              <a:cs typeface="Verdana"/>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23941"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4E819BE4-32BB-4F0E-A643-6554A98C7DE8}" type="slidenum">
              <a:rPr lang="en-US" altLang="en-US" sz="1400" b="1" smtClean="0">
                <a:solidFill>
                  <a:srgbClr val="FFFFFF"/>
                </a:solidFill>
                <a:latin typeface="Verdana" pitchFamily="34" charset="0"/>
              </a:rPr>
              <a:pPr eaLnBrk="1" hangingPunct="1">
                <a:spcBef>
                  <a:spcPct val="0"/>
                </a:spcBef>
                <a:buFontTx/>
                <a:buNone/>
              </a:pPr>
              <a:t>53</a:t>
            </a:fld>
            <a:endParaRPr lang="en-US" altLang="en-US" sz="1400" b="1" smtClean="0">
              <a:solidFill>
                <a:srgbClr val="FFFFFF"/>
              </a:solidFill>
              <a:latin typeface="Verdana" pitchFamily="34" charset="0"/>
            </a:endParaRPr>
          </a:p>
        </p:txBody>
      </p:sp>
      <p:sp>
        <p:nvSpPr>
          <p:cNvPr id="423942"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23943"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F1182A0D-65F8-4F75-ADFA-7ABB318FB477}"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Great Battle of Armageddon</a:t>
            </a:r>
            <a:endParaRPr lang="en-US" sz="2800" i="1" dirty="0">
              <a:solidFill>
                <a:prstClr val="white"/>
              </a:solidFill>
              <a:latin typeface="Verdana"/>
              <a:ea typeface="MS PGothic" pitchFamily="34" charset="-128"/>
              <a:cs typeface="Verdana"/>
            </a:endParaRPr>
          </a:p>
        </p:txBody>
      </p:sp>
      <p:cxnSp>
        <p:nvCxnSpPr>
          <p:cNvPr id="423946"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23947"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533400" y="3695700"/>
            <a:ext cx="8648700" cy="1016000"/>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There are </a:t>
            </a:r>
            <a:r>
              <a:rPr lang="en-US" sz="2000" b="1" i="1" dirty="0">
                <a:solidFill>
                  <a:srgbClr val="FFFFFF"/>
                </a:solidFill>
                <a:latin typeface="Verdana"/>
                <a:ea typeface="MS PGothic" pitchFamily="34" charset="-128"/>
                <a:cs typeface="Verdana"/>
              </a:rPr>
              <a:t>wide </a:t>
            </a:r>
            <a:r>
              <a:rPr lang="en-US" sz="2000" b="1" i="1" dirty="0">
                <a:solidFill>
                  <a:srgbClr val="FFFFFF"/>
                </a:solidFill>
                <a:latin typeface="Verdana"/>
                <a:ea typeface="MS PGothic" pitchFamily="34" charset="-128"/>
                <a:cs typeface="Verdana"/>
              </a:rPr>
              <a:t>spread reports </a:t>
            </a:r>
            <a:r>
              <a:rPr lang="en-US" sz="2000" b="1" i="1" dirty="0">
                <a:solidFill>
                  <a:srgbClr val="FFFFFF"/>
                </a:solidFill>
                <a:latin typeface="Verdana"/>
                <a:ea typeface="MS PGothic" pitchFamily="34" charset="-128"/>
                <a:cs typeface="Verdana"/>
              </a:rPr>
              <a:t>in recent years that </a:t>
            </a:r>
            <a:r>
              <a:rPr lang="en-US" sz="2000" b="1" i="1" dirty="0">
                <a:solidFill>
                  <a:srgbClr val="FFFFFF"/>
                </a:solidFill>
                <a:latin typeface="Verdana"/>
                <a:ea typeface="MS PGothic" pitchFamily="34" charset="-128"/>
                <a:cs typeface="Verdana"/>
              </a:rPr>
              <a:t>there has been a great increase in the population </a:t>
            </a:r>
            <a:r>
              <a:rPr lang="en-US" sz="2000" b="1" i="1" dirty="0">
                <a:solidFill>
                  <a:srgbClr val="FFFFFF"/>
                </a:solidFill>
                <a:latin typeface="Verdana"/>
                <a:ea typeface="MS PGothic" pitchFamily="34" charset="-128"/>
                <a:cs typeface="Verdana"/>
              </a:rPr>
              <a:t>of </a:t>
            </a:r>
            <a:r>
              <a:rPr lang="en-US" sz="2000" b="1" i="1" dirty="0">
                <a:solidFill>
                  <a:srgbClr val="FFFFFF"/>
                </a:solidFill>
                <a:latin typeface="Verdana"/>
                <a:ea typeface="MS PGothic" pitchFamily="34" charset="-128"/>
                <a:cs typeface="Verdana"/>
              </a:rPr>
              <a:t>birds of </a:t>
            </a:r>
            <a:r>
              <a:rPr lang="en-US" sz="2000" b="1" i="1" dirty="0">
                <a:solidFill>
                  <a:srgbClr val="FFFFFF"/>
                </a:solidFill>
                <a:latin typeface="Verdana"/>
                <a:ea typeface="MS PGothic" pitchFamily="34" charset="-128"/>
                <a:cs typeface="Verdana"/>
              </a:rPr>
              <a:t>prey in the </a:t>
            </a:r>
            <a:r>
              <a:rPr lang="en-US" sz="2000" b="1" i="1" dirty="0">
                <a:solidFill>
                  <a:srgbClr val="FFFFFF"/>
                </a:solidFill>
                <a:latin typeface="Verdana"/>
                <a:ea typeface="MS PGothic" pitchFamily="34" charset="-128"/>
                <a:cs typeface="Verdana"/>
              </a:rPr>
              <a:t>Middle East.</a:t>
            </a:r>
            <a:endParaRPr lang="en-US" sz="2000" b="1" i="1" dirty="0">
              <a:solidFill>
                <a:srgbClr val="FFFF00"/>
              </a:solidFill>
              <a:latin typeface="Verdana"/>
              <a:ea typeface="MS PGothic" pitchFamily="34" charset="-128"/>
              <a:cs typeface="Verdana"/>
            </a:endParaRPr>
          </a:p>
        </p:txBody>
      </p:sp>
      <p:sp>
        <p:nvSpPr>
          <p:cNvPr id="26" name="TextBox 25"/>
          <p:cNvSpPr txBox="1"/>
          <p:nvPr/>
        </p:nvSpPr>
        <p:spPr>
          <a:xfrm>
            <a:off x="533400" y="4968875"/>
            <a:ext cx="8648700" cy="1016000"/>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Whether or not </a:t>
            </a:r>
            <a:r>
              <a:rPr lang="en-US" sz="2000" b="1" i="1" dirty="0">
                <a:solidFill>
                  <a:srgbClr val="FFFFFF"/>
                </a:solidFill>
                <a:latin typeface="Verdana"/>
                <a:ea typeface="MS PGothic" pitchFamily="34" charset="-128"/>
                <a:cs typeface="Verdana"/>
              </a:rPr>
              <a:t>this is true, there will be </a:t>
            </a:r>
            <a:r>
              <a:rPr lang="en-US" sz="2000" b="1" i="1" dirty="0">
                <a:solidFill>
                  <a:srgbClr val="FFFFFF"/>
                </a:solidFill>
                <a:latin typeface="Verdana"/>
                <a:ea typeface="MS PGothic" pitchFamily="34" charset="-128"/>
                <a:cs typeface="Verdana"/>
              </a:rPr>
              <a:t>two great </a:t>
            </a:r>
            <a:r>
              <a:rPr lang="en-US" sz="2000" b="1" i="1" dirty="0">
                <a:solidFill>
                  <a:srgbClr val="FFFFFF"/>
                </a:solidFill>
                <a:latin typeface="Verdana"/>
                <a:ea typeface="MS PGothic" pitchFamily="34" charset="-128"/>
                <a:cs typeface="Verdana"/>
              </a:rPr>
              <a:t>banquets </a:t>
            </a:r>
            <a:r>
              <a:rPr lang="en-US" sz="2000" b="1" i="1" dirty="0">
                <a:solidFill>
                  <a:srgbClr val="FFFFFF"/>
                </a:solidFill>
                <a:latin typeface="Verdana"/>
                <a:ea typeface="MS PGothic" pitchFamily="34" charset="-128"/>
                <a:cs typeface="Verdana"/>
              </a:rPr>
              <a:t>one day to spread over the armies of (1) Gog and (2) those of the beast.</a:t>
            </a:r>
            <a:endParaRPr lang="en-US" sz="2000" b="1" i="1" dirty="0">
              <a:solidFill>
                <a:srgbClr val="FFFF00"/>
              </a:solidFill>
              <a:latin typeface="Verdana"/>
              <a:ea typeface="MS PGothic" pitchFamily="34" charset="-128"/>
              <a:cs typeface="Verdana"/>
            </a:endParaRPr>
          </a:p>
        </p:txBody>
      </p:sp>
    </p:spTree>
    <p:extLst>
      <p:ext uri="{BB962C8B-B14F-4D97-AF65-F5344CB8AC3E}">
        <p14:creationId xmlns:p14="http://schemas.microsoft.com/office/powerpoint/2010/main" val="2617630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17512" y="2058096"/>
            <a:ext cx="8728075" cy="1016000"/>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19:19</a:t>
            </a:r>
            <a:r>
              <a:rPr lang="en-US" sz="2000" b="1" i="1" dirty="0">
                <a:solidFill>
                  <a:srgbClr val="FFFF00"/>
                </a:solidFill>
                <a:latin typeface="Verdana"/>
                <a:ea typeface="MS PGothic" pitchFamily="34" charset="-128"/>
                <a:cs typeface="Verdana"/>
              </a:rPr>
              <a:t>. And I saw the beast, and the kings of the earth, and their armies, gathered together to make war against him that sat on the horse, and against his army. </a:t>
            </a:r>
            <a:endParaRPr lang="en-US" sz="2000" b="1" i="1" dirty="0">
              <a:solidFill>
                <a:srgbClr val="FFFFFF"/>
              </a:solidFill>
              <a:latin typeface="Verdana"/>
              <a:ea typeface="MS PGothic" pitchFamily="34" charset="-128"/>
              <a:cs typeface="Verdana"/>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21893"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4D5625B1-1D93-4054-8C9E-556339EF6858}" type="slidenum">
              <a:rPr lang="en-US" altLang="en-US" sz="1400" b="1" smtClean="0">
                <a:solidFill>
                  <a:srgbClr val="FFFFFF"/>
                </a:solidFill>
                <a:latin typeface="Verdana" pitchFamily="34" charset="0"/>
              </a:rPr>
              <a:pPr eaLnBrk="1" hangingPunct="1">
                <a:spcBef>
                  <a:spcPct val="0"/>
                </a:spcBef>
                <a:buFontTx/>
                <a:buNone/>
              </a:pPr>
              <a:t>54</a:t>
            </a:fld>
            <a:endParaRPr lang="en-US" altLang="en-US" sz="1400" b="1" smtClean="0">
              <a:solidFill>
                <a:srgbClr val="FFFFFF"/>
              </a:solidFill>
              <a:latin typeface="Verdana" pitchFamily="34" charset="0"/>
            </a:endParaRPr>
          </a:p>
        </p:txBody>
      </p:sp>
      <p:sp>
        <p:nvSpPr>
          <p:cNvPr id="421894"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21895"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F3359FBE-F515-4C74-80A1-D0FD8E7939B3}"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Great Battle of Armageddon</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323850" y="3185610"/>
            <a:ext cx="8686800" cy="1015663"/>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last time the beast and the kings of the earth were seen together </a:t>
            </a:r>
            <a:r>
              <a:rPr lang="en-US" sz="2000" b="1" i="1" dirty="0">
                <a:solidFill>
                  <a:srgbClr val="FFFFFF"/>
                </a:solidFill>
                <a:latin typeface="Verdana"/>
                <a:ea typeface="MS PGothic" pitchFamily="34" charset="-128"/>
                <a:cs typeface="Verdana"/>
              </a:rPr>
              <a:t>is </a:t>
            </a:r>
            <a:r>
              <a:rPr lang="en-US" sz="2000" b="1" i="1" dirty="0">
                <a:solidFill>
                  <a:srgbClr val="FFFFFF"/>
                </a:solidFill>
                <a:latin typeface="Verdana"/>
                <a:ea typeface="MS PGothic" pitchFamily="34" charset="-128"/>
                <a:cs typeface="Verdana"/>
              </a:rPr>
              <a:t>recorded </a:t>
            </a:r>
            <a:r>
              <a:rPr lang="en-US" sz="2000" b="1" i="1" dirty="0">
                <a:solidFill>
                  <a:srgbClr val="FFFFFF"/>
                </a:solidFill>
                <a:latin typeface="Verdana"/>
                <a:ea typeface="MS PGothic" pitchFamily="34" charset="-128"/>
                <a:cs typeface="Verdana"/>
              </a:rPr>
              <a:t>in </a:t>
            </a:r>
            <a:r>
              <a:rPr lang="en-US" sz="2000" b="1" i="1" dirty="0">
                <a:solidFill>
                  <a:srgbClr val="FFFF00"/>
                </a:solidFill>
                <a:latin typeface="Verdana"/>
                <a:ea typeface="MS PGothic" pitchFamily="34" charset="-128"/>
                <a:cs typeface="Verdana"/>
              </a:rPr>
              <a:t>Rev 17:13</a:t>
            </a:r>
            <a:r>
              <a:rPr lang="en-US" sz="2000" b="1" i="1" dirty="0">
                <a:solidFill>
                  <a:srgbClr val="FFFFFF"/>
                </a:solidFill>
                <a:latin typeface="Verdana"/>
                <a:ea typeface="MS PGothic" pitchFamily="34" charset="-128"/>
                <a:cs typeface="Verdana"/>
              </a:rPr>
              <a:t>, where the kings had deeded their power and strength over to the beast.</a:t>
            </a:r>
            <a:endParaRPr lang="en-US" sz="2000" b="1" i="1" dirty="0">
              <a:solidFill>
                <a:srgbClr val="FFFF00"/>
              </a:solidFill>
              <a:latin typeface="Verdana"/>
              <a:ea typeface="MS PGothic" pitchFamily="34" charset="-128"/>
              <a:cs typeface="Verdana"/>
            </a:endParaRPr>
          </a:p>
        </p:txBody>
      </p:sp>
      <p:cxnSp>
        <p:nvCxnSpPr>
          <p:cNvPr id="421899"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21900"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342900" y="4432844"/>
            <a:ext cx="8648700" cy="1323439"/>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Under the impact of the ensuing bowl judgments, the beast and the false prophet, as instructed by the old dragon</a:t>
            </a:r>
            <a:r>
              <a:rPr lang="en-US" sz="2000" b="1" i="1" dirty="0">
                <a:solidFill>
                  <a:srgbClr val="FFFFFF"/>
                </a:solidFill>
                <a:latin typeface="Verdana"/>
                <a:ea typeface="MS PGothic" pitchFamily="34" charset="-128"/>
                <a:cs typeface="Verdana"/>
              </a:rPr>
              <a:t>, called </a:t>
            </a:r>
            <a:r>
              <a:rPr lang="en-US" sz="2000" b="1" i="1" dirty="0">
                <a:solidFill>
                  <a:srgbClr val="FFFFFF"/>
                </a:solidFill>
                <a:latin typeface="Verdana"/>
                <a:ea typeface="MS PGothic" pitchFamily="34" charset="-128"/>
                <a:cs typeface="Verdana"/>
              </a:rPr>
              <a:t>all the kings to gather their armies together to Armageddon </a:t>
            </a:r>
            <a:r>
              <a:rPr lang="en-US" sz="2000" b="1" i="1" dirty="0">
                <a:solidFill>
                  <a:srgbClr val="FFFF00"/>
                </a:solidFill>
                <a:latin typeface="Verdana"/>
                <a:ea typeface="MS PGothic" pitchFamily="34" charset="-128"/>
                <a:cs typeface="Verdana"/>
              </a:rPr>
              <a:t>(Rev 16:13-16)</a:t>
            </a:r>
            <a:r>
              <a:rPr lang="en-US" sz="2000" b="1" i="1" dirty="0">
                <a:solidFill>
                  <a:srgbClr val="FFFFFF"/>
                </a:solidFill>
                <a:latin typeface="Verdana"/>
                <a:ea typeface="MS PGothic" pitchFamily="34" charset="-128"/>
                <a:cs typeface="Verdana"/>
              </a:rPr>
              <a:t>.</a:t>
            </a:r>
            <a:endParaRPr lang="en-US" sz="2000" b="1" i="1" dirty="0">
              <a:solidFill>
                <a:srgbClr val="FFFF00"/>
              </a:solidFill>
              <a:latin typeface="Verdana"/>
              <a:ea typeface="MS PGothic" pitchFamily="34" charset="-128"/>
              <a:cs typeface="Verdana"/>
            </a:endParaRPr>
          </a:p>
        </p:txBody>
      </p:sp>
    </p:spTree>
    <p:extLst>
      <p:ext uri="{BB962C8B-B14F-4D97-AF65-F5344CB8AC3E}">
        <p14:creationId xmlns:p14="http://schemas.microsoft.com/office/powerpoint/2010/main" val="954798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857375"/>
            <a:ext cx="8728075" cy="1323975"/>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19:19</a:t>
            </a:r>
            <a:r>
              <a:rPr lang="en-US" sz="2000" b="1" i="1" dirty="0">
                <a:solidFill>
                  <a:srgbClr val="FFFF00"/>
                </a:solidFill>
                <a:latin typeface="Verdana"/>
                <a:ea typeface="MS PGothic" pitchFamily="34" charset="-128"/>
                <a:cs typeface="Verdana"/>
              </a:rPr>
              <a:t>. And I saw the beast, and the kings of the earth, and their armies, gathered together to make war against him that sat on the horse, and against his army. </a:t>
            </a:r>
            <a:r>
              <a:rPr lang="en-US" sz="2000" b="1" i="1" dirty="0">
                <a:solidFill>
                  <a:prstClr val="white"/>
                </a:solidFill>
                <a:latin typeface="Verdana"/>
                <a:ea typeface="MS PGothic" pitchFamily="34" charset="-128"/>
                <a:cs typeface="Verdana"/>
              </a:rPr>
              <a:t>(Cont’d)</a:t>
            </a:r>
            <a:endParaRPr lang="en-US" sz="2000" b="1" i="1" dirty="0">
              <a:solidFill>
                <a:srgbClr val="FFFF00"/>
              </a:solidFill>
              <a:latin typeface="Verdana"/>
              <a:ea typeface="MS PGothic" pitchFamily="34" charset="-128"/>
              <a:cs typeface="Verdana"/>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25989"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DBD04E7-3E68-4F8F-A18E-6272441B9B10}" type="slidenum">
              <a:rPr lang="en-US" altLang="en-US" sz="1400" b="1" smtClean="0">
                <a:solidFill>
                  <a:srgbClr val="FFFFFF"/>
                </a:solidFill>
                <a:latin typeface="Verdana" pitchFamily="34" charset="0"/>
              </a:rPr>
              <a:pPr eaLnBrk="1" hangingPunct="1">
                <a:spcBef>
                  <a:spcPct val="0"/>
                </a:spcBef>
                <a:buFontTx/>
                <a:buNone/>
              </a:pPr>
              <a:t>55</a:t>
            </a:fld>
            <a:endParaRPr lang="en-US" altLang="en-US" sz="1400" b="1" smtClean="0">
              <a:solidFill>
                <a:srgbClr val="FFFFFF"/>
              </a:solidFill>
              <a:latin typeface="Verdana" pitchFamily="34" charset="0"/>
            </a:endParaRPr>
          </a:p>
        </p:txBody>
      </p:sp>
      <p:sp>
        <p:nvSpPr>
          <p:cNvPr id="425990"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25991"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1A9A5CC3-40C5-411F-B52B-1E60246AB23A}"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Great Battle of Armageddon</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533400" y="3221038"/>
            <a:ext cx="4715870" cy="1631216"/>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Now they all are gathered together at Armageddon awaiting  the coming of Christ and His army of </a:t>
            </a:r>
            <a:r>
              <a:rPr lang="en-US" sz="2000" b="1" i="1" dirty="0">
                <a:solidFill>
                  <a:srgbClr val="FFFFFF"/>
                </a:solidFill>
                <a:latin typeface="Verdana"/>
                <a:ea typeface="MS PGothic" pitchFamily="34" charset="-128"/>
                <a:cs typeface="Verdana"/>
              </a:rPr>
              <a:t>saints hoping to defeat Him.</a:t>
            </a:r>
            <a:endParaRPr lang="en-US" sz="2000" b="1" i="1" dirty="0">
              <a:solidFill>
                <a:srgbClr val="FFFF00"/>
              </a:solidFill>
              <a:latin typeface="Verdana"/>
              <a:ea typeface="MS PGothic" pitchFamily="34" charset="-128"/>
              <a:cs typeface="Verdana"/>
            </a:endParaRPr>
          </a:p>
        </p:txBody>
      </p:sp>
      <p:cxnSp>
        <p:nvCxnSpPr>
          <p:cNvPr id="425995"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25996"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9270" y="2946227"/>
            <a:ext cx="3765076" cy="3669478"/>
          </a:xfrm>
          <a:prstGeom prst="rect">
            <a:avLst/>
          </a:prstGeom>
        </p:spPr>
      </p:pic>
    </p:spTree>
    <p:extLst>
      <p:ext uri="{BB962C8B-B14F-4D97-AF65-F5344CB8AC3E}">
        <p14:creationId xmlns:p14="http://schemas.microsoft.com/office/powerpoint/2010/main" val="4047764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2062091"/>
            <a:ext cx="8728075" cy="1323975"/>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19:19</a:t>
            </a:r>
            <a:r>
              <a:rPr lang="en-US" sz="2000" b="1" i="1" dirty="0">
                <a:solidFill>
                  <a:srgbClr val="FFFF00"/>
                </a:solidFill>
                <a:latin typeface="Verdana"/>
                <a:ea typeface="MS PGothic" pitchFamily="34" charset="-128"/>
                <a:cs typeface="Verdana"/>
              </a:rPr>
              <a:t>. And I saw the beast, and the kings of the earth, and their armies, gathered together to make war against him that sat on the horse, and against his army. </a:t>
            </a:r>
            <a:r>
              <a:rPr lang="en-US" sz="2000" b="1" i="1" dirty="0">
                <a:solidFill>
                  <a:prstClr val="white"/>
                </a:solidFill>
                <a:latin typeface="Verdana"/>
                <a:ea typeface="MS PGothic" pitchFamily="34" charset="-128"/>
                <a:cs typeface="Verdana"/>
              </a:rPr>
              <a:t>(Cont’d)</a:t>
            </a:r>
            <a:endParaRPr lang="en-US" sz="2000" b="1" i="1" dirty="0">
              <a:solidFill>
                <a:srgbClr val="FFFF00"/>
              </a:solidFill>
              <a:latin typeface="Verdana"/>
              <a:ea typeface="MS PGothic" pitchFamily="34" charset="-128"/>
              <a:cs typeface="Verdana"/>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25989"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DBD04E7-3E68-4F8F-A18E-6272441B9B10}" type="slidenum">
              <a:rPr lang="en-US" altLang="en-US" sz="1400" b="1" smtClean="0">
                <a:solidFill>
                  <a:srgbClr val="FFFFFF"/>
                </a:solidFill>
                <a:latin typeface="Verdana" pitchFamily="34" charset="0"/>
              </a:rPr>
              <a:pPr eaLnBrk="1" hangingPunct="1">
                <a:spcBef>
                  <a:spcPct val="0"/>
                </a:spcBef>
                <a:buFontTx/>
                <a:buNone/>
              </a:pPr>
              <a:t>56</a:t>
            </a:fld>
            <a:endParaRPr lang="en-US" altLang="en-US" sz="1400" b="1" smtClean="0">
              <a:solidFill>
                <a:srgbClr val="FFFFFF"/>
              </a:solidFill>
              <a:latin typeface="Verdana" pitchFamily="34" charset="0"/>
            </a:endParaRPr>
          </a:p>
        </p:txBody>
      </p:sp>
      <p:sp>
        <p:nvSpPr>
          <p:cNvPr id="425990"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25991"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1A9A5CC3-40C5-411F-B52B-1E60246AB23A}"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Great Battle of Armageddon</a:t>
            </a:r>
            <a:endParaRPr lang="en-US" sz="2800" i="1" dirty="0">
              <a:solidFill>
                <a:prstClr val="white"/>
              </a:solidFill>
              <a:latin typeface="Verdana"/>
              <a:ea typeface="MS PGothic" pitchFamily="34" charset="-128"/>
              <a:cs typeface="Verdana"/>
            </a:endParaRPr>
          </a:p>
        </p:txBody>
      </p:sp>
      <p:cxnSp>
        <p:nvCxnSpPr>
          <p:cNvPr id="425995"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25996"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6" name="TextBox 25"/>
          <p:cNvSpPr txBox="1"/>
          <p:nvPr/>
        </p:nvSpPr>
        <p:spPr>
          <a:xfrm>
            <a:off x="495300" y="3878418"/>
            <a:ext cx="5154873" cy="1015663"/>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day of final confrontation is almost her</a:t>
            </a:r>
            <a:r>
              <a:rPr lang="en-US" sz="2000" b="1" i="1" dirty="0">
                <a:solidFill>
                  <a:prstClr val="white"/>
                </a:solidFill>
                <a:latin typeface="Verdana"/>
                <a:ea typeface="MS PGothic" pitchFamily="34" charset="-128"/>
                <a:cs typeface="Verdana"/>
              </a:rPr>
              <a:t>e.</a:t>
            </a:r>
            <a:r>
              <a:rPr lang="en-US" sz="2000" b="1" i="1" dirty="0">
                <a:solidFill>
                  <a:srgbClr val="FFFF00"/>
                </a:solidFill>
                <a:latin typeface="Verdana"/>
                <a:ea typeface="MS PGothic" pitchFamily="34" charset="-128"/>
                <a:cs typeface="Verdana"/>
              </a:rPr>
              <a:t> (Joel 3:14 and Isaiah </a:t>
            </a:r>
            <a:r>
              <a:rPr lang="en-US" sz="2000" b="1" i="1" dirty="0">
                <a:solidFill>
                  <a:srgbClr val="FFFF00"/>
                </a:solidFill>
                <a:latin typeface="Verdana"/>
                <a:ea typeface="MS PGothic" pitchFamily="34" charset="-128"/>
                <a:cs typeface="Verdana"/>
              </a:rPr>
              <a:t>34:1-2</a:t>
            </a:r>
            <a:r>
              <a:rPr lang="en-US" sz="2000" b="1" i="1" dirty="0">
                <a:solidFill>
                  <a:srgbClr val="FFFF00"/>
                </a:solidFill>
                <a:latin typeface="Verdana"/>
                <a:ea typeface="MS PGothic" pitchFamily="34" charset="-128"/>
                <a:cs typeface="Verdana"/>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3128" y="3248378"/>
            <a:ext cx="2763671" cy="3291407"/>
          </a:xfrm>
          <a:prstGeom prst="rect">
            <a:avLst/>
          </a:prstGeom>
        </p:spPr>
      </p:pic>
    </p:spTree>
    <p:extLst>
      <p:ext uri="{BB962C8B-B14F-4D97-AF65-F5344CB8AC3E}">
        <p14:creationId xmlns:p14="http://schemas.microsoft.com/office/powerpoint/2010/main" val="121758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857375"/>
            <a:ext cx="8728075" cy="1631950"/>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19:20</a:t>
            </a:r>
            <a:r>
              <a:rPr lang="en-US" sz="2000" b="1" i="1" dirty="0">
                <a:solidFill>
                  <a:srgbClr val="FFFF00"/>
                </a:solidFill>
                <a:latin typeface="Verdana"/>
                <a:ea typeface="MS PGothic" pitchFamily="34" charset="-128"/>
                <a:cs typeface="Verdana"/>
              </a:rPr>
              <a:t>. And the beast was taken, and with him the false prophet that wrought miracles before him, with which he deceived them that had received the mark of the beast, and them that worshipped his image. These both were cast alive into a lake of fire burning with brimstone.</a:t>
            </a: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27013"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39F97F57-1E07-40BC-893B-85185CBA75B1}" type="slidenum">
              <a:rPr lang="en-US" altLang="en-US" sz="1400" b="1" smtClean="0">
                <a:solidFill>
                  <a:srgbClr val="FFFFFF"/>
                </a:solidFill>
                <a:latin typeface="Verdana" pitchFamily="34" charset="0"/>
              </a:rPr>
              <a:pPr eaLnBrk="1" hangingPunct="1">
                <a:spcBef>
                  <a:spcPct val="0"/>
                </a:spcBef>
                <a:buFontTx/>
                <a:buNone/>
              </a:pPr>
              <a:t>57</a:t>
            </a:fld>
            <a:endParaRPr lang="en-US" altLang="en-US" sz="1400" b="1" smtClean="0">
              <a:solidFill>
                <a:srgbClr val="FFFFFF"/>
              </a:solidFill>
              <a:latin typeface="Verdana" pitchFamily="34" charset="0"/>
            </a:endParaRPr>
          </a:p>
        </p:txBody>
      </p:sp>
      <p:sp>
        <p:nvSpPr>
          <p:cNvPr id="427014"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27015"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1583640-F0F3-41E7-A37A-0057EAB056EC}"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Great Battle of Armageddon</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536575" y="3489325"/>
            <a:ext cx="8686800" cy="1016000"/>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multitudes in the armies of the kings of the earth had placed great faith in their leader, the beast, believing that he would indeed </a:t>
            </a:r>
            <a:r>
              <a:rPr lang="en-US" sz="2000" b="1" i="1" dirty="0">
                <a:solidFill>
                  <a:srgbClr val="FFFFFF"/>
                </a:solidFill>
                <a:latin typeface="Verdana"/>
                <a:ea typeface="MS PGothic" pitchFamily="34" charset="-128"/>
                <a:cs typeface="Verdana"/>
              </a:rPr>
              <a:t>prove </a:t>
            </a:r>
            <a:r>
              <a:rPr lang="en-US" sz="2000" b="1" i="1" dirty="0">
                <a:solidFill>
                  <a:srgbClr val="FFFFFF"/>
                </a:solidFill>
                <a:latin typeface="Verdana"/>
                <a:ea typeface="MS PGothic" pitchFamily="34" charset="-128"/>
                <a:cs typeface="Verdana"/>
              </a:rPr>
              <a:t>to be greater than Christ.</a:t>
            </a:r>
            <a:endParaRPr lang="en-US" sz="2000" b="1" i="1" dirty="0">
              <a:solidFill>
                <a:srgbClr val="FFFF00"/>
              </a:solidFill>
              <a:latin typeface="Verdana"/>
              <a:ea typeface="MS PGothic" pitchFamily="34" charset="-128"/>
              <a:cs typeface="Verdana"/>
            </a:endParaRPr>
          </a:p>
        </p:txBody>
      </p:sp>
      <p:cxnSp>
        <p:nvCxnSpPr>
          <p:cNvPr id="427019"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27020"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533400" y="4651328"/>
            <a:ext cx="8648700" cy="1631216"/>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With the beast and the false prophet there to exercise their brilliant leadership and miraculous powers</a:t>
            </a:r>
            <a:r>
              <a:rPr lang="en-US" sz="2000" b="1" i="1" dirty="0">
                <a:solidFill>
                  <a:srgbClr val="FFFFFF"/>
                </a:solidFill>
                <a:latin typeface="Verdana"/>
                <a:ea typeface="MS PGothic" pitchFamily="34" charset="-128"/>
                <a:cs typeface="Verdana"/>
              </a:rPr>
              <a:t>, </a:t>
            </a:r>
            <a:r>
              <a:rPr lang="en-US" sz="2000" b="1" i="1" dirty="0">
                <a:solidFill>
                  <a:srgbClr val="FFFFFF"/>
                </a:solidFill>
                <a:latin typeface="Verdana"/>
                <a:ea typeface="MS PGothic" pitchFamily="34" charset="-128"/>
                <a:cs typeface="Verdana"/>
              </a:rPr>
              <a:t>the earthly armies still hoped desperately that the Lamb and those following Him could be defeated when they descended from their </a:t>
            </a:r>
            <a:r>
              <a:rPr lang="en-US" sz="2000" b="1" i="1" dirty="0">
                <a:solidFill>
                  <a:srgbClr val="FFFFFF"/>
                </a:solidFill>
                <a:latin typeface="Verdana"/>
                <a:ea typeface="MS PGothic" pitchFamily="34" charset="-128"/>
                <a:cs typeface="Verdana"/>
              </a:rPr>
              <a:t>great </a:t>
            </a:r>
            <a:r>
              <a:rPr lang="en-US" sz="2000" b="1" i="1" dirty="0">
                <a:solidFill>
                  <a:srgbClr val="FFFFFF"/>
                </a:solidFill>
                <a:latin typeface="Verdana"/>
                <a:ea typeface="MS PGothic" pitchFamily="34" charset="-128"/>
                <a:cs typeface="Verdana"/>
              </a:rPr>
              <a:t>platform in the skies.</a:t>
            </a:r>
            <a:endParaRPr lang="en-US" sz="2000" b="1" i="1" dirty="0">
              <a:solidFill>
                <a:srgbClr val="FFFF00"/>
              </a:solidFill>
              <a:latin typeface="Verdana"/>
              <a:ea typeface="MS PGothic" pitchFamily="34" charset="-128"/>
              <a:cs typeface="Verdana"/>
            </a:endParaRPr>
          </a:p>
        </p:txBody>
      </p:sp>
    </p:spTree>
    <p:extLst>
      <p:ext uri="{BB962C8B-B14F-4D97-AF65-F5344CB8AC3E}">
        <p14:creationId xmlns:p14="http://schemas.microsoft.com/office/powerpoint/2010/main" val="2864842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857375"/>
            <a:ext cx="8728075" cy="1939925"/>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19:20</a:t>
            </a:r>
            <a:r>
              <a:rPr lang="en-US" sz="2000" b="1" i="1" dirty="0">
                <a:solidFill>
                  <a:srgbClr val="FFFF00"/>
                </a:solidFill>
                <a:latin typeface="Verdana"/>
                <a:ea typeface="MS PGothic" pitchFamily="34" charset="-128"/>
                <a:cs typeface="Verdana"/>
              </a:rPr>
              <a:t>. And the beast was taken, and with him the false prophet that wrought miracles before him, with which he deceived them that had received the mark of the beast, and them that worshipped his image. These both were cast alive into a lake of fire burning with brimstone. </a:t>
            </a:r>
            <a:r>
              <a:rPr lang="en-US" sz="2000" b="1" i="1" dirty="0">
                <a:solidFill>
                  <a:prstClr val="white"/>
                </a:solidFill>
                <a:latin typeface="Verdana"/>
                <a:ea typeface="MS PGothic" pitchFamily="34" charset="-128"/>
                <a:cs typeface="Verdana"/>
              </a:rPr>
              <a:t>(Cont’d)</a:t>
            </a:r>
            <a:endParaRPr lang="en-US" sz="2000" b="1" i="1" dirty="0">
              <a:solidFill>
                <a:srgbClr val="FFFF00"/>
              </a:solidFill>
              <a:latin typeface="Verdana"/>
              <a:ea typeface="MS PGothic" pitchFamily="34" charset="-128"/>
              <a:cs typeface="Verdana"/>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28037"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704A8CF2-69D4-4B05-A232-0C13D26F4986}" type="slidenum">
              <a:rPr lang="en-US" altLang="en-US" sz="1400" b="1" smtClean="0">
                <a:solidFill>
                  <a:srgbClr val="FFFFFF"/>
                </a:solidFill>
                <a:latin typeface="Verdana" pitchFamily="34" charset="0"/>
              </a:rPr>
              <a:pPr eaLnBrk="1" hangingPunct="1">
                <a:spcBef>
                  <a:spcPct val="0"/>
                </a:spcBef>
                <a:buFontTx/>
                <a:buNone/>
              </a:pPr>
              <a:t>58</a:t>
            </a:fld>
            <a:endParaRPr lang="en-US" altLang="en-US" sz="1400" b="1" smtClean="0">
              <a:solidFill>
                <a:srgbClr val="FFFFFF"/>
              </a:solidFill>
              <a:latin typeface="Verdana" pitchFamily="34" charset="0"/>
            </a:endParaRPr>
          </a:p>
        </p:txBody>
      </p:sp>
      <p:sp>
        <p:nvSpPr>
          <p:cNvPr id="428038"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28039"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1FAC885D-88AB-4E14-89BB-0C1BADCE4D67}"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Great Battle of Armageddon</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525464" y="3897661"/>
            <a:ext cx="8729662" cy="707886"/>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t>
            </a:r>
            <a:r>
              <a:rPr lang="en-US" sz="2000" b="1" i="1" dirty="0">
                <a:solidFill>
                  <a:srgbClr val="FFFFFF"/>
                </a:solidFill>
                <a:latin typeface="Verdana"/>
                <a:ea typeface="MS PGothic" pitchFamily="34" charset="-128"/>
                <a:cs typeface="Verdana"/>
              </a:rPr>
              <a:t>How </a:t>
            </a:r>
            <a:r>
              <a:rPr lang="en-US" sz="2000" b="1" i="1" dirty="0">
                <a:solidFill>
                  <a:srgbClr val="FFFFFF"/>
                </a:solidFill>
                <a:latin typeface="Verdana"/>
                <a:ea typeface="MS PGothic" pitchFamily="34" charset="-128"/>
                <a:cs typeface="Verdana"/>
              </a:rPr>
              <a:t>terrifying, then, to see their great leaders suddenly and unceremoniously snatched from their midst!</a:t>
            </a:r>
            <a:endParaRPr lang="en-US" sz="2000" b="1" i="1" dirty="0">
              <a:solidFill>
                <a:srgbClr val="FFFF00"/>
              </a:solidFill>
              <a:latin typeface="Verdana"/>
              <a:ea typeface="MS PGothic" pitchFamily="34" charset="-128"/>
              <a:cs typeface="Verdana"/>
            </a:endParaRPr>
          </a:p>
        </p:txBody>
      </p:sp>
      <p:cxnSp>
        <p:nvCxnSpPr>
          <p:cNvPr id="428044"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495300" y="4721865"/>
            <a:ext cx="8420100" cy="1631216"/>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But their fright was nothing compared to that of the beast and the prophet, as they were </a:t>
            </a:r>
            <a:r>
              <a:rPr lang="en-US" sz="2000" b="1" i="1" dirty="0">
                <a:solidFill>
                  <a:srgbClr val="FFFFFF"/>
                </a:solidFill>
                <a:latin typeface="Verdana"/>
                <a:ea typeface="MS PGothic" pitchFamily="34" charset="-128"/>
                <a:cs typeface="Verdana"/>
              </a:rPr>
              <a:t>                                   suddenly </a:t>
            </a:r>
            <a:r>
              <a:rPr lang="en-US" sz="2000" b="1" i="1" dirty="0">
                <a:solidFill>
                  <a:srgbClr val="FFFFFF"/>
                </a:solidFill>
                <a:latin typeface="Verdana"/>
                <a:ea typeface="MS PGothic" pitchFamily="34" charset="-128"/>
                <a:cs typeface="Verdana"/>
              </a:rPr>
              <a:t>seized and </a:t>
            </a:r>
            <a:r>
              <a:rPr lang="en-US" sz="2000" b="1" i="1" dirty="0">
                <a:solidFill>
                  <a:srgbClr val="FFFFFF"/>
                </a:solidFill>
                <a:latin typeface="Verdana"/>
                <a:ea typeface="MS PGothic" pitchFamily="34" charset="-128"/>
                <a:cs typeface="Verdana"/>
              </a:rPr>
              <a:t>cast into                                             </a:t>
            </a:r>
            <a:r>
              <a:rPr lang="en-US" sz="2000" b="1" i="1" dirty="0">
                <a:solidFill>
                  <a:srgbClr val="FFFFFF"/>
                </a:solidFill>
                <a:latin typeface="Verdana"/>
                <a:ea typeface="MS PGothic" pitchFamily="34" charset="-128"/>
                <a:cs typeface="Verdana"/>
              </a:rPr>
              <a:t>a vast </a:t>
            </a:r>
            <a:r>
              <a:rPr lang="en-US" sz="2000" b="1" i="1" dirty="0">
                <a:solidFill>
                  <a:srgbClr val="FFFFFF"/>
                </a:solidFill>
                <a:latin typeface="Verdana"/>
                <a:ea typeface="MS PGothic" pitchFamily="34" charset="-128"/>
                <a:cs typeface="Verdana"/>
              </a:rPr>
              <a:t>fiery lake                                                          burning </a:t>
            </a:r>
            <a:r>
              <a:rPr lang="en-US" sz="2000" b="1" i="1" dirty="0">
                <a:solidFill>
                  <a:srgbClr val="FFFFFF"/>
                </a:solidFill>
                <a:latin typeface="Verdana"/>
                <a:ea typeface="MS PGothic" pitchFamily="34" charset="-128"/>
                <a:cs typeface="Verdana"/>
              </a:rPr>
              <a:t>with brimstone.</a:t>
            </a:r>
            <a:endParaRPr lang="en-US" sz="2000" b="1" i="1" dirty="0">
              <a:solidFill>
                <a:srgbClr val="FFFF00"/>
              </a:solidFill>
              <a:latin typeface="Verdana"/>
              <a:ea typeface="MS PGothic" pitchFamily="34" charset="-128"/>
              <a:cs typeface="Verdana"/>
            </a:endParaRPr>
          </a:p>
        </p:txBody>
      </p:sp>
      <p:cxnSp>
        <p:nvCxnSpPr>
          <p:cNvPr id="428046"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6875" y="5108410"/>
            <a:ext cx="3019425" cy="1685925"/>
          </a:xfrm>
          <a:prstGeom prst="rect">
            <a:avLst/>
          </a:prstGeom>
        </p:spPr>
      </p:pic>
    </p:spTree>
    <p:extLst>
      <p:ext uri="{BB962C8B-B14F-4D97-AF65-F5344CB8AC3E}">
        <p14:creationId xmlns:p14="http://schemas.microsoft.com/office/powerpoint/2010/main" val="3714045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par>
                                <p:cTn id="15" presetID="6"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857375"/>
            <a:ext cx="8728075" cy="1939925"/>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19:20</a:t>
            </a:r>
            <a:r>
              <a:rPr lang="en-US" sz="2000" b="1" i="1" dirty="0">
                <a:solidFill>
                  <a:srgbClr val="FFFF00"/>
                </a:solidFill>
                <a:latin typeface="Verdana"/>
                <a:ea typeface="MS PGothic" pitchFamily="34" charset="-128"/>
                <a:cs typeface="Verdana"/>
              </a:rPr>
              <a:t>. And the beast was taken, and with him the false prophet that wrought miracles before him, with which he deceived them that had received the mark of the beast, and them that worshipped his image. These both were cast alive into a lake of fire burning with brimstone. </a:t>
            </a:r>
            <a:r>
              <a:rPr lang="en-US" sz="2000" b="1" i="1" dirty="0">
                <a:solidFill>
                  <a:prstClr val="white"/>
                </a:solidFill>
                <a:latin typeface="Verdana"/>
                <a:ea typeface="MS PGothic" pitchFamily="34" charset="-128"/>
                <a:cs typeface="Verdana"/>
              </a:rPr>
              <a:t>(Cont’d)</a:t>
            </a:r>
            <a:endParaRPr lang="en-US" sz="2000" b="1" i="1" dirty="0">
              <a:solidFill>
                <a:srgbClr val="FFFF00"/>
              </a:solidFill>
              <a:latin typeface="Verdana"/>
              <a:ea typeface="MS PGothic" pitchFamily="34" charset="-128"/>
              <a:cs typeface="Verdana"/>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29061"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AD5A59AF-FDA5-4AA8-8C5D-5710BD1855A0}" type="slidenum">
              <a:rPr lang="en-US" altLang="en-US" sz="1400" b="1" smtClean="0">
                <a:solidFill>
                  <a:srgbClr val="FFFFFF"/>
                </a:solidFill>
                <a:latin typeface="Verdana" pitchFamily="34" charset="0"/>
              </a:rPr>
              <a:pPr eaLnBrk="1" hangingPunct="1">
                <a:spcBef>
                  <a:spcPct val="0"/>
                </a:spcBef>
                <a:buFontTx/>
                <a:buNone/>
              </a:pPr>
              <a:t>59</a:t>
            </a:fld>
            <a:endParaRPr lang="en-US" altLang="en-US" sz="1400" b="1" smtClean="0">
              <a:solidFill>
                <a:srgbClr val="FFFFFF"/>
              </a:solidFill>
              <a:latin typeface="Verdana" pitchFamily="34" charset="0"/>
            </a:endParaRPr>
          </a:p>
        </p:txBody>
      </p:sp>
      <p:sp>
        <p:nvSpPr>
          <p:cNvPr id="429062"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29063"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3CB97C75-FAA3-44EC-8B29-5E8EBE8BEFDF}"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Great Battle of Armageddon</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536575" y="3805640"/>
            <a:ext cx="8686800" cy="1016000"/>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lake of fire is clearly not the same as Hades, or </a:t>
            </a:r>
            <a:r>
              <a:rPr lang="en-US" sz="2000" b="1" i="1" dirty="0" err="1">
                <a:solidFill>
                  <a:srgbClr val="FFFFFF"/>
                </a:solidFill>
                <a:latin typeface="Verdana"/>
                <a:ea typeface="MS PGothic" pitchFamily="34" charset="-128"/>
                <a:cs typeface="Verdana"/>
              </a:rPr>
              <a:t>Sheol</a:t>
            </a:r>
            <a:r>
              <a:rPr lang="en-US" sz="2000" b="1" i="1" dirty="0">
                <a:solidFill>
                  <a:srgbClr val="FFFFFF"/>
                </a:solidFill>
                <a:latin typeface="Verdana"/>
                <a:ea typeface="MS PGothic" pitchFamily="34" charset="-128"/>
                <a:cs typeface="Verdana"/>
              </a:rPr>
              <a:t>, which terms are often translated “hell” in the New and Old Testaments, respectively.</a:t>
            </a:r>
            <a:endParaRPr lang="en-US" sz="2000" b="1" i="1" dirty="0">
              <a:solidFill>
                <a:srgbClr val="FFFF00"/>
              </a:solidFill>
              <a:latin typeface="Verdana"/>
              <a:ea typeface="MS PGothic" pitchFamily="34" charset="-128"/>
              <a:cs typeface="Verdana"/>
            </a:endParaRPr>
          </a:p>
        </p:txBody>
      </p:sp>
      <p:cxnSp>
        <p:nvCxnSpPr>
          <p:cNvPr id="429067"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29068"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4550" y="4821640"/>
            <a:ext cx="4533900" cy="1913698"/>
          </a:xfrm>
          <a:prstGeom prst="rect">
            <a:avLst/>
          </a:prstGeom>
        </p:spPr>
      </p:pic>
    </p:spTree>
    <p:extLst>
      <p:ext uri="{BB962C8B-B14F-4D97-AF65-F5344CB8AC3E}">
        <p14:creationId xmlns:p14="http://schemas.microsoft.com/office/powerpoint/2010/main" val="1044622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57200" y="1858963"/>
            <a:ext cx="8458200" cy="1323975"/>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a:t>
            </a:r>
            <a:r>
              <a:rPr lang="en-US" sz="2000" b="1" i="1" dirty="0">
                <a:solidFill>
                  <a:prstClr val="white"/>
                </a:solidFill>
                <a:latin typeface="Verdana"/>
                <a:ea typeface="MS PGothic" pitchFamily="34" charset="-128"/>
                <a:cs typeface="Verdana"/>
              </a:rPr>
              <a:t>19:1. </a:t>
            </a:r>
            <a:r>
              <a:rPr lang="en-US" sz="2000" b="1" i="1" dirty="0">
                <a:solidFill>
                  <a:srgbClr val="FFFF00"/>
                </a:solidFill>
                <a:latin typeface="Verdana"/>
                <a:ea typeface="MS PGothic" pitchFamily="34" charset="-128"/>
                <a:cs typeface="Verdana"/>
              </a:rPr>
              <a:t>And after these things I heard a great voice of much people in heaven, saying, Alleluia; Salvation, and glory, and </a:t>
            </a:r>
            <a:r>
              <a:rPr lang="en-US" sz="2000" b="1" i="1" dirty="0" err="1">
                <a:solidFill>
                  <a:srgbClr val="FFFF00"/>
                </a:solidFill>
                <a:latin typeface="Verdana"/>
                <a:ea typeface="MS PGothic" pitchFamily="34" charset="-128"/>
                <a:cs typeface="Verdana"/>
              </a:rPr>
              <a:t>honour</a:t>
            </a:r>
            <a:r>
              <a:rPr lang="en-US" sz="2000" b="1" i="1" dirty="0">
                <a:solidFill>
                  <a:srgbClr val="FFFF00"/>
                </a:solidFill>
                <a:latin typeface="Verdana"/>
                <a:ea typeface="MS PGothic" pitchFamily="34" charset="-128"/>
                <a:cs typeface="Verdana"/>
              </a:rPr>
              <a:t>, and power, unto the Lord our God</a:t>
            </a:r>
            <a:r>
              <a:rPr lang="en-US" sz="2000" b="1" i="1" dirty="0">
                <a:solidFill>
                  <a:srgbClr val="FFFF00"/>
                </a:solidFill>
                <a:latin typeface="Verdana"/>
                <a:ea typeface="MS PGothic" pitchFamily="34" charset="-128"/>
                <a:cs typeface="Verdana"/>
              </a:rPr>
              <a:t>: </a:t>
            </a:r>
            <a:r>
              <a:rPr lang="en-US" sz="2000" b="1" i="1" dirty="0">
                <a:solidFill>
                  <a:prstClr val="white"/>
                </a:solidFill>
                <a:latin typeface="Verdana"/>
                <a:ea typeface="MS PGothic" pitchFamily="34" charset="-128"/>
                <a:cs typeface="Verdana"/>
              </a:rPr>
              <a:t>(</a:t>
            </a:r>
            <a:r>
              <a:rPr lang="en-US" sz="2000" b="1" i="1" dirty="0" err="1">
                <a:solidFill>
                  <a:prstClr val="white"/>
                </a:solidFill>
                <a:latin typeface="Verdana"/>
                <a:ea typeface="MS PGothic" pitchFamily="34" charset="-128"/>
                <a:cs typeface="Verdana"/>
              </a:rPr>
              <a:t>Cond’t</a:t>
            </a:r>
            <a:r>
              <a:rPr lang="en-US" sz="2000" b="1" i="1" dirty="0">
                <a:solidFill>
                  <a:prstClr val="white"/>
                </a:solidFill>
                <a:latin typeface="Verdana"/>
                <a:ea typeface="MS PGothic" pitchFamily="34" charset="-128"/>
                <a:cs typeface="Verdana"/>
              </a:rPr>
              <a:t>)</a:t>
            </a:r>
            <a:endParaRPr lang="en-US" sz="2000" b="1" i="1" dirty="0">
              <a:solidFill>
                <a:prstClr val="white"/>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39015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5FD3272-2114-48C0-8460-AA89CD1C4FBF}" type="slidenum">
              <a:rPr lang="en-US" altLang="en-US" sz="1400" b="1" smtClean="0">
                <a:solidFill>
                  <a:srgbClr val="FFFFFF"/>
                </a:solidFill>
                <a:latin typeface="Verdana" pitchFamily="34" charset="0"/>
              </a:rPr>
              <a:pPr eaLnBrk="1" hangingPunct="1">
                <a:spcBef>
                  <a:spcPct val="0"/>
                </a:spcBef>
                <a:buFontTx/>
                <a:buNone/>
              </a:pPr>
              <a:t>6</a:t>
            </a:fld>
            <a:endParaRPr lang="en-US" altLang="en-US" sz="1400" b="1" smtClean="0">
              <a:solidFill>
                <a:srgbClr val="FFFFFF"/>
              </a:solidFill>
              <a:latin typeface="Verdana" pitchFamily="34" charset="0"/>
            </a:endParaRPr>
          </a:p>
        </p:txBody>
      </p:sp>
      <p:sp>
        <p:nvSpPr>
          <p:cNvPr id="39015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39015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A7C036F6-2B45-4BE1-9D55-5060676B19CC}"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20" name="TextBox 19"/>
          <p:cNvSpPr txBox="1"/>
          <p:nvPr/>
        </p:nvSpPr>
        <p:spPr>
          <a:xfrm>
            <a:off x="533400" y="3182938"/>
            <a:ext cx="8572500" cy="1323439"/>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t>
            </a:r>
            <a:r>
              <a:rPr lang="en-US" sz="2000" b="1" i="1" dirty="0">
                <a:solidFill>
                  <a:prstClr val="white"/>
                </a:solidFill>
                <a:latin typeface="Verdana"/>
                <a:ea typeface="MS PGothic" pitchFamily="34" charset="-128"/>
                <a:cs typeface="Verdana"/>
              </a:rPr>
              <a:t>Here, salvation is probably broader than personal redemption, but includes the rescue of all of creation, and especially the earth, from the corrupting influence of the </a:t>
            </a:r>
            <a:r>
              <a:rPr lang="en-US" sz="2000" b="1" i="1" dirty="0">
                <a:solidFill>
                  <a:prstClr val="white"/>
                </a:solidFill>
                <a:latin typeface="Verdana"/>
                <a:ea typeface="MS PGothic" pitchFamily="34" charset="-128"/>
                <a:cs typeface="Verdana"/>
              </a:rPr>
              <a:t>Harlot.</a:t>
            </a:r>
            <a:endParaRPr lang="en-US" sz="2000" b="1" i="1" dirty="0">
              <a:solidFill>
                <a:prstClr val="white"/>
              </a:solidFill>
              <a:latin typeface="Verdana"/>
              <a:ea typeface="MS PGothic" pitchFamily="34" charset="-128"/>
              <a:cs typeface="Verdana"/>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Four Alleluias Of Heavenly Praise</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533400" y="4594881"/>
            <a:ext cx="4635499" cy="1015663"/>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Glory and honor and power are attributed to God </a:t>
            </a:r>
            <a:r>
              <a:rPr lang="en-US" sz="2000" b="1" i="1" dirty="0">
                <a:solidFill>
                  <a:srgbClr val="FFFFFF"/>
                </a:solidFill>
                <a:latin typeface="Verdana"/>
                <a:ea typeface="MS PGothic" pitchFamily="34" charset="-128"/>
                <a:cs typeface="Verdana"/>
              </a:rPr>
              <a:t>because </a:t>
            </a:r>
            <a:r>
              <a:rPr lang="en-US" sz="2000" b="1" i="1" dirty="0">
                <a:solidFill>
                  <a:srgbClr val="FFFFFF"/>
                </a:solidFill>
                <a:latin typeface="Verdana"/>
                <a:ea typeface="MS PGothic" pitchFamily="34" charset="-128"/>
                <a:cs typeface="Verdana"/>
              </a:rPr>
              <a:t>of His act of </a:t>
            </a:r>
            <a:r>
              <a:rPr lang="en-US" sz="2000" b="1" i="1" dirty="0">
                <a:solidFill>
                  <a:srgbClr val="FFFFFF"/>
                </a:solidFill>
                <a:latin typeface="Verdana"/>
                <a:ea typeface="MS PGothic" pitchFamily="34" charset="-128"/>
                <a:cs typeface="Verdana"/>
              </a:rPr>
              <a:t>creation.</a:t>
            </a:r>
            <a:endParaRPr lang="en-US" sz="2000" b="1" i="1" dirty="0">
              <a:solidFill>
                <a:srgbClr val="FFFF00"/>
              </a:solidFill>
              <a:latin typeface="Verdana"/>
              <a:ea typeface="MS PGothic" pitchFamily="34" charset="-128"/>
              <a:cs typeface="Verdana"/>
            </a:endParaRPr>
          </a:p>
        </p:txBody>
      </p:sp>
      <p:cxnSp>
        <p:nvCxnSpPr>
          <p:cNvPr id="390157"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390158"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7040" y="4695947"/>
            <a:ext cx="3860800" cy="1796927"/>
          </a:xfrm>
          <a:prstGeom prst="rect">
            <a:avLst/>
          </a:prstGeom>
        </p:spPr>
      </p:pic>
    </p:spTree>
    <p:extLst>
      <p:ext uri="{BB962C8B-B14F-4D97-AF65-F5344CB8AC3E}">
        <p14:creationId xmlns:p14="http://schemas.microsoft.com/office/powerpoint/2010/main" val="42838914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childTnLst>
                                </p:cTn>
                              </p:par>
                              <p:par>
                                <p:cTn id="15" presetID="6"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857375"/>
            <a:ext cx="8728075" cy="1939925"/>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19:20</a:t>
            </a:r>
            <a:r>
              <a:rPr lang="en-US" sz="2000" b="1" i="1" dirty="0">
                <a:solidFill>
                  <a:srgbClr val="FFFF00"/>
                </a:solidFill>
                <a:latin typeface="Verdana"/>
                <a:ea typeface="MS PGothic" pitchFamily="34" charset="-128"/>
                <a:cs typeface="Verdana"/>
              </a:rPr>
              <a:t>. And the beast was taken, and with him the false prophet that wrought miracles before him, with which he deceived them that had received the mark of the beast, and them that worshipped his image. These both were cast alive into a lake of fire burning with brimstone. </a:t>
            </a:r>
            <a:r>
              <a:rPr lang="en-US" sz="2000" b="1" i="1" dirty="0">
                <a:solidFill>
                  <a:prstClr val="white"/>
                </a:solidFill>
                <a:latin typeface="Verdana"/>
                <a:ea typeface="MS PGothic" pitchFamily="34" charset="-128"/>
                <a:cs typeface="Verdana"/>
              </a:rPr>
              <a:t>(Cont’d)</a:t>
            </a:r>
            <a:endParaRPr lang="en-US" sz="2000" b="1" i="1" dirty="0">
              <a:solidFill>
                <a:srgbClr val="FFFF00"/>
              </a:solidFill>
              <a:latin typeface="Verdana"/>
              <a:ea typeface="MS PGothic" pitchFamily="34" charset="-128"/>
              <a:cs typeface="Verdana"/>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30085"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FE3297A9-917C-401B-A5EA-6E245044FB20}" type="slidenum">
              <a:rPr lang="en-US" altLang="en-US" sz="1400" b="1" smtClean="0">
                <a:solidFill>
                  <a:srgbClr val="FFFFFF"/>
                </a:solidFill>
                <a:latin typeface="Verdana" pitchFamily="34" charset="0"/>
              </a:rPr>
              <a:pPr eaLnBrk="1" hangingPunct="1">
                <a:spcBef>
                  <a:spcPct val="0"/>
                </a:spcBef>
                <a:buFontTx/>
                <a:buNone/>
              </a:pPr>
              <a:t>60</a:t>
            </a:fld>
            <a:endParaRPr lang="en-US" altLang="en-US" sz="1400" b="1" smtClean="0">
              <a:solidFill>
                <a:srgbClr val="FFFFFF"/>
              </a:solidFill>
              <a:latin typeface="Verdana" pitchFamily="34" charset="0"/>
            </a:endParaRPr>
          </a:p>
        </p:txBody>
      </p:sp>
      <p:sp>
        <p:nvSpPr>
          <p:cNvPr id="430086"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30087"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F6CA795-4147-43EA-A3B1-8350CBE1ED6F}"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Great Battle of Armageddon</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536575" y="3917950"/>
            <a:ext cx="8686800" cy="1016000"/>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Lord Jesus Christ Himself spoke of this place of </a:t>
            </a:r>
            <a:r>
              <a:rPr lang="en-US" sz="2000" b="1" i="1" dirty="0">
                <a:solidFill>
                  <a:srgbClr val="FFFF00"/>
                </a:solidFill>
                <a:latin typeface="Verdana"/>
                <a:ea typeface="MS PGothic" pitchFamily="34" charset="-128"/>
                <a:cs typeface="Verdana"/>
              </a:rPr>
              <a:t>“everlasting fire, prepared for the devil and his angels” </a:t>
            </a:r>
            <a:r>
              <a:rPr lang="en-US" sz="2000" b="1" i="1" dirty="0">
                <a:solidFill>
                  <a:prstClr val="white"/>
                </a:solidFill>
                <a:latin typeface="Verdana"/>
                <a:ea typeface="MS PGothic" pitchFamily="34" charset="-128"/>
                <a:cs typeface="Verdana"/>
              </a:rPr>
              <a:t>(Matthew 25:41). </a:t>
            </a:r>
            <a:r>
              <a:rPr lang="en-US" sz="2000" b="1" i="1" dirty="0">
                <a:solidFill>
                  <a:srgbClr val="FFFF00"/>
                </a:solidFill>
                <a:latin typeface="Verdana"/>
                <a:ea typeface="MS PGothic" pitchFamily="34" charset="-128"/>
                <a:cs typeface="Verdana"/>
              </a:rPr>
              <a:t>See also Mark 9:43-48.</a:t>
            </a:r>
          </a:p>
        </p:txBody>
      </p:sp>
      <p:cxnSp>
        <p:nvCxnSpPr>
          <p:cNvPr id="430091"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30092"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536575" y="4975225"/>
            <a:ext cx="8637588" cy="1323975"/>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Those who are incarcerated there will be “tormented with fire and brimstone in the presence of the holy angels, and in the presence of the Lamb: And the smoke of their torment </a:t>
            </a:r>
            <a:r>
              <a:rPr lang="en-US" sz="2000" b="1" i="1" dirty="0" err="1">
                <a:solidFill>
                  <a:srgbClr val="FFFFFF"/>
                </a:solidFill>
                <a:latin typeface="Verdana"/>
                <a:ea typeface="MS PGothic" pitchFamily="34" charset="-128"/>
                <a:cs typeface="Verdana"/>
              </a:rPr>
              <a:t>ascendeth</a:t>
            </a:r>
            <a:r>
              <a:rPr lang="en-US" sz="2000" b="1" i="1" dirty="0">
                <a:solidFill>
                  <a:srgbClr val="FFFFFF"/>
                </a:solidFill>
                <a:latin typeface="Verdana"/>
                <a:ea typeface="MS PGothic" pitchFamily="34" charset="-128"/>
                <a:cs typeface="Verdana"/>
              </a:rPr>
              <a:t> up for ever and ever” </a:t>
            </a:r>
            <a:r>
              <a:rPr lang="en-US" sz="2000" b="1" i="1" dirty="0">
                <a:solidFill>
                  <a:srgbClr val="FFFF00"/>
                </a:solidFill>
                <a:latin typeface="Verdana"/>
                <a:ea typeface="MS PGothic" pitchFamily="34" charset="-128"/>
                <a:cs typeface="Verdana"/>
              </a:rPr>
              <a:t>(Rev. </a:t>
            </a:r>
            <a:r>
              <a:rPr lang="en-US" sz="2000" b="1" i="1" dirty="0">
                <a:solidFill>
                  <a:srgbClr val="FFFF00"/>
                </a:solidFill>
                <a:latin typeface="Verdana"/>
                <a:ea typeface="MS PGothic" pitchFamily="34" charset="-128"/>
                <a:cs typeface="Verdana"/>
              </a:rPr>
              <a:t>14:10-11</a:t>
            </a:r>
            <a:r>
              <a:rPr lang="en-US" sz="2000" b="1" i="1" dirty="0">
                <a:solidFill>
                  <a:srgbClr val="FFFF00"/>
                </a:solidFill>
                <a:latin typeface="Verdana"/>
                <a:ea typeface="MS PGothic" pitchFamily="34" charset="-128"/>
                <a:cs typeface="Verdana"/>
              </a:rPr>
              <a:t>)</a:t>
            </a:r>
          </a:p>
        </p:txBody>
      </p:sp>
    </p:spTree>
    <p:extLst>
      <p:ext uri="{BB962C8B-B14F-4D97-AF65-F5344CB8AC3E}">
        <p14:creationId xmlns:p14="http://schemas.microsoft.com/office/powerpoint/2010/main" val="15771256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857375"/>
            <a:ext cx="8728075" cy="1939925"/>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19:20</a:t>
            </a:r>
            <a:r>
              <a:rPr lang="en-US" sz="2000" b="1" i="1" dirty="0">
                <a:solidFill>
                  <a:srgbClr val="FFFF00"/>
                </a:solidFill>
                <a:latin typeface="Verdana"/>
                <a:ea typeface="MS PGothic" pitchFamily="34" charset="-128"/>
                <a:cs typeface="Verdana"/>
              </a:rPr>
              <a:t>. And the beast was taken, and with him the false prophet that wrought miracles before him, with which he deceived them that had received the mark of the beast, and them that worshipped his image. These both were cast alive into a lake of fire burning with brimstone. </a:t>
            </a:r>
            <a:r>
              <a:rPr lang="en-US" sz="2000" b="1" i="1" dirty="0">
                <a:solidFill>
                  <a:prstClr val="white"/>
                </a:solidFill>
                <a:latin typeface="Verdana"/>
                <a:ea typeface="MS PGothic" pitchFamily="34" charset="-128"/>
                <a:cs typeface="Verdana"/>
              </a:rPr>
              <a:t>(Cont’d)</a:t>
            </a:r>
            <a:endParaRPr lang="en-US" sz="2000" b="1" i="1" dirty="0">
              <a:solidFill>
                <a:srgbClr val="FFFF00"/>
              </a:solidFill>
              <a:latin typeface="Verdana"/>
              <a:ea typeface="MS PGothic" pitchFamily="34" charset="-128"/>
              <a:cs typeface="Verdana"/>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31109"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FE2B220A-8B04-48E0-BC85-5B91B89A4EFE}" type="slidenum">
              <a:rPr lang="en-US" altLang="en-US" sz="1400" b="1" smtClean="0">
                <a:solidFill>
                  <a:srgbClr val="FFFFFF"/>
                </a:solidFill>
                <a:latin typeface="Verdana" pitchFamily="34" charset="0"/>
              </a:rPr>
              <a:pPr eaLnBrk="1" hangingPunct="1">
                <a:spcBef>
                  <a:spcPct val="0"/>
                </a:spcBef>
                <a:buFontTx/>
                <a:buNone/>
              </a:pPr>
              <a:t>61</a:t>
            </a:fld>
            <a:endParaRPr lang="en-US" altLang="en-US" sz="1400" b="1" smtClean="0">
              <a:solidFill>
                <a:srgbClr val="FFFFFF"/>
              </a:solidFill>
              <a:latin typeface="Verdana" pitchFamily="34" charset="0"/>
            </a:endParaRPr>
          </a:p>
        </p:txBody>
      </p:sp>
      <p:sp>
        <p:nvSpPr>
          <p:cNvPr id="431110"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31111"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0B8ED1B7-B383-4317-91EB-45FB21ADEB30}"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Great Battle of Armageddon</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536575" y="3917950"/>
            <a:ext cx="8302625" cy="708025"/>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beast and the false prophet </a:t>
            </a:r>
            <a:r>
              <a:rPr lang="en-US" sz="2000" b="1" i="1" dirty="0">
                <a:solidFill>
                  <a:srgbClr val="FFFFFF"/>
                </a:solidFill>
                <a:latin typeface="Verdana"/>
                <a:ea typeface="MS PGothic" pitchFamily="34" charset="-128"/>
                <a:cs typeface="Verdana"/>
              </a:rPr>
              <a:t>are the </a:t>
            </a:r>
            <a:r>
              <a:rPr lang="en-US" sz="2000" b="1" i="1" dirty="0">
                <a:solidFill>
                  <a:srgbClr val="FFFFFF"/>
                </a:solidFill>
                <a:latin typeface="Verdana"/>
                <a:ea typeface="MS PGothic" pitchFamily="34" charset="-128"/>
                <a:cs typeface="Verdana"/>
              </a:rPr>
              <a:t>very first to be cast into </a:t>
            </a:r>
            <a:r>
              <a:rPr lang="en-US" sz="2000" b="1" i="1" dirty="0">
                <a:solidFill>
                  <a:srgbClr val="FFFFFF"/>
                </a:solidFill>
                <a:latin typeface="Verdana"/>
                <a:ea typeface="MS PGothic" pitchFamily="34" charset="-128"/>
                <a:cs typeface="Verdana"/>
              </a:rPr>
              <a:t>the </a:t>
            </a:r>
            <a:r>
              <a:rPr lang="en-US" sz="2000" b="1" i="1" dirty="0">
                <a:solidFill>
                  <a:srgbClr val="FFFFFF"/>
                </a:solidFill>
                <a:latin typeface="Verdana"/>
                <a:ea typeface="MS PGothic" pitchFamily="34" charset="-128"/>
                <a:cs typeface="Verdana"/>
              </a:rPr>
              <a:t>lake of fire.</a:t>
            </a:r>
            <a:endParaRPr lang="en-US" sz="2000" b="1" i="1" dirty="0">
              <a:solidFill>
                <a:srgbClr val="FFFF00"/>
              </a:solidFill>
              <a:latin typeface="Verdana"/>
              <a:ea typeface="MS PGothic" pitchFamily="34" charset="-128"/>
              <a:cs typeface="Verdana"/>
            </a:endParaRPr>
          </a:p>
        </p:txBody>
      </p:sp>
      <p:cxnSp>
        <p:nvCxnSpPr>
          <p:cNvPr id="431115"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31116"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525463" y="4667250"/>
            <a:ext cx="8648700" cy="708025"/>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Their knees must bow and their tongues confess that Jesus Christ is Lord </a:t>
            </a:r>
            <a:r>
              <a:rPr lang="en-US" sz="2000" b="1" i="1" dirty="0">
                <a:solidFill>
                  <a:srgbClr val="FFFF00"/>
                </a:solidFill>
                <a:latin typeface="Verdana"/>
                <a:ea typeface="MS PGothic" pitchFamily="34" charset="-128"/>
                <a:cs typeface="Verdana"/>
              </a:rPr>
              <a:t>(Phil. </a:t>
            </a:r>
            <a:r>
              <a:rPr lang="en-US" sz="2000" b="1" i="1" dirty="0">
                <a:solidFill>
                  <a:srgbClr val="FFFF00"/>
                </a:solidFill>
                <a:latin typeface="Verdana"/>
                <a:ea typeface="MS PGothic" pitchFamily="34" charset="-128"/>
                <a:cs typeface="Verdana"/>
              </a:rPr>
              <a:t>2:10-11</a:t>
            </a:r>
            <a:r>
              <a:rPr lang="en-US" sz="2000" b="1" i="1" dirty="0">
                <a:solidFill>
                  <a:srgbClr val="FFFF00"/>
                </a:solidFill>
                <a:latin typeface="Verdana"/>
                <a:ea typeface="MS PGothic" pitchFamily="34" charset="-128"/>
                <a:cs typeface="Verdana"/>
              </a:rPr>
              <a:t>).</a:t>
            </a:r>
          </a:p>
        </p:txBody>
      </p:sp>
      <p:sp>
        <p:nvSpPr>
          <p:cNvPr id="26" name="TextBox 25"/>
          <p:cNvSpPr txBox="1"/>
          <p:nvPr/>
        </p:nvSpPr>
        <p:spPr>
          <a:xfrm>
            <a:off x="536575" y="5492750"/>
            <a:ext cx="8648700" cy="1016000"/>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And then they </a:t>
            </a:r>
            <a:r>
              <a:rPr lang="en-US" sz="2000" b="1" i="1" dirty="0">
                <a:solidFill>
                  <a:srgbClr val="FFFF00"/>
                </a:solidFill>
                <a:latin typeface="Verdana"/>
                <a:ea typeface="MS PGothic" pitchFamily="34" charset="-128"/>
                <a:cs typeface="Verdana"/>
              </a:rPr>
              <a:t>“shall be punished with everlasting destruction from the presence of the Lord, and from the glory of His power” </a:t>
            </a:r>
            <a:r>
              <a:rPr lang="en-US" sz="2000" b="1" i="1" dirty="0">
                <a:solidFill>
                  <a:prstClr val="white"/>
                </a:solidFill>
                <a:latin typeface="Verdana"/>
                <a:ea typeface="MS PGothic" pitchFamily="34" charset="-128"/>
                <a:cs typeface="Verdana"/>
              </a:rPr>
              <a:t>(2 Thess. 1:9).</a:t>
            </a:r>
          </a:p>
        </p:txBody>
      </p:sp>
    </p:spTree>
    <p:extLst>
      <p:ext uri="{BB962C8B-B14F-4D97-AF65-F5344CB8AC3E}">
        <p14:creationId xmlns:p14="http://schemas.microsoft.com/office/powerpoint/2010/main" val="1641378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6"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857375"/>
            <a:ext cx="8728075" cy="1939925"/>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19:20</a:t>
            </a:r>
            <a:r>
              <a:rPr lang="en-US" sz="2000" b="1" i="1" dirty="0">
                <a:solidFill>
                  <a:srgbClr val="FFFF00"/>
                </a:solidFill>
                <a:latin typeface="Verdana"/>
                <a:ea typeface="MS PGothic" pitchFamily="34" charset="-128"/>
                <a:cs typeface="Verdana"/>
              </a:rPr>
              <a:t>. And the beast was taken, and with him the false prophet that wrought miracles before him, with which he deceived them that had received the mark of the beast, and them that worshipped his image. These both were cast alive into a lake of fire burning with brimstone. </a:t>
            </a:r>
            <a:r>
              <a:rPr lang="en-US" sz="2000" b="1" i="1" dirty="0">
                <a:solidFill>
                  <a:prstClr val="white"/>
                </a:solidFill>
                <a:latin typeface="Verdana"/>
                <a:ea typeface="MS PGothic" pitchFamily="34" charset="-128"/>
                <a:cs typeface="Verdana"/>
              </a:rPr>
              <a:t>(Cont’d)</a:t>
            </a:r>
            <a:endParaRPr lang="en-US" sz="2000" b="1" i="1" dirty="0">
              <a:solidFill>
                <a:srgbClr val="FFFF00"/>
              </a:solidFill>
              <a:latin typeface="Verdana"/>
              <a:ea typeface="MS PGothic" pitchFamily="34" charset="-128"/>
              <a:cs typeface="Verdana"/>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32133"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9874FBA0-56A7-4B4C-9A76-51D16BF55D74}" type="slidenum">
              <a:rPr lang="en-US" altLang="en-US" sz="1400" b="1" smtClean="0">
                <a:solidFill>
                  <a:srgbClr val="FFFFFF"/>
                </a:solidFill>
                <a:latin typeface="Verdana" pitchFamily="34" charset="0"/>
              </a:rPr>
              <a:pPr eaLnBrk="1" hangingPunct="1">
                <a:spcBef>
                  <a:spcPct val="0"/>
                </a:spcBef>
                <a:buFontTx/>
                <a:buNone/>
              </a:pPr>
              <a:t>62</a:t>
            </a:fld>
            <a:endParaRPr lang="en-US" altLang="en-US" sz="1400" b="1" smtClean="0">
              <a:solidFill>
                <a:srgbClr val="FFFFFF"/>
              </a:solidFill>
              <a:latin typeface="Verdana" pitchFamily="34" charset="0"/>
            </a:endParaRPr>
          </a:p>
        </p:txBody>
      </p:sp>
      <p:sp>
        <p:nvSpPr>
          <p:cNvPr id="432134"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32135"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4BC8B710-5522-4CAF-9D6E-ED801EBFA69A}"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Great Battle of Armageddon</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536575" y="3917950"/>
            <a:ext cx="8686800" cy="400050"/>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Initially they will be cast alive into the lake of fire.</a:t>
            </a:r>
            <a:endParaRPr lang="en-US" sz="2000" b="1" i="1" dirty="0">
              <a:solidFill>
                <a:srgbClr val="FFFF00"/>
              </a:solidFill>
              <a:latin typeface="Verdana"/>
              <a:ea typeface="MS PGothic" pitchFamily="34" charset="-128"/>
              <a:cs typeface="Verdana"/>
            </a:endParaRPr>
          </a:p>
        </p:txBody>
      </p:sp>
      <p:cxnSp>
        <p:nvCxnSpPr>
          <p:cNvPr id="432139"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32140"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495300" y="4556435"/>
            <a:ext cx="8648700" cy="708025"/>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Their bodies will be quickly burned up and they will die, in the physical sense.</a:t>
            </a:r>
            <a:endParaRPr lang="en-US" sz="2000" b="1" i="1" dirty="0">
              <a:solidFill>
                <a:srgbClr val="FFFF00"/>
              </a:solidFill>
              <a:latin typeface="Verdana"/>
              <a:ea typeface="MS PGothic" pitchFamily="34" charset="-128"/>
              <a:cs typeface="Verdana"/>
            </a:endParaRPr>
          </a:p>
        </p:txBody>
      </p:sp>
      <p:sp>
        <p:nvSpPr>
          <p:cNvPr id="26" name="TextBox 25"/>
          <p:cNvSpPr txBox="1"/>
          <p:nvPr/>
        </p:nvSpPr>
        <p:spPr>
          <a:xfrm>
            <a:off x="536575" y="5492750"/>
            <a:ext cx="8648700" cy="708025"/>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However, their spirits, will continue to occupy the lake of fire forever.</a:t>
            </a:r>
            <a:endParaRPr lang="en-US" sz="2000" b="1" i="1" dirty="0">
              <a:solidFill>
                <a:srgbClr val="FFFF00"/>
              </a:solidFill>
              <a:latin typeface="Verdana"/>
              <a:ea typeface="MS PGothic" pitchFamily="34" charset="-128"/>
              <a:cs typeface="Verdana"/>
            </a:endParaRPr>
          </a:p>
        </p:txBody>
      </p:sp>
      <p:sp>
        <p:nvSpPr>
          <p:cNvPr id="27" name="TextBox 26"/>
          <p:cNvSpPr txBox="1"/>
          <p:nvPr/>
        </p:nvSpPr>
        <p:spPr>
          <a:xfrm>
            <a:off x="-757238" y="6550025"/>
            <a:ext cx="8648701" cy="400050"/>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t>
            </a:r>
            <a:endParaRPr lang="en-US" sz="2000" b="1" i="1" dirty="0">
              <a:solidFill>
                <a:srgbClr val="FFFF00"/>
              </a:solidFill>
              <a:latin typeface="Verdana"/>
              <a:ea typeface="MS PGothic" pitchFamily="34" charset="-128"/>
              <a:cs typeface="Verdana"/>
            </a:endParaRPr>
          </a:p>
        </p:txBody>
      </p:sp>
    </p:spTree>
    <p:extLst>
      <p:ext uri="{BB962C8B-B14F-4D97-AF65-F5344CB8AC3E}">
        <p14:creationId xmlns:p14="http://schemas.microsoft.com/office/powerpoint/2010/main" val="577794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6" grpId="0"/>
      <p:bldP spid="27"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857375"/>
            <a:ext cx="8728075" cy="1323975"/>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19:21.</a:t>
            </a:r>
            <a:r>
              <a:rPr lang="en-US" sz="2000" b="1" i="1" dirty="0">
                <a:solidFill>
                  <a:srgbClr val="FFFF00"/>
                </a:solidFill>
                <a:latin typeface="Verdana"/>
                <a:ea typeface="MS PGothic" pitchFamily="34" charset="-128"/>
                <a:cs typeface="Verdana"/>
              </a:rPr>
              <a:t> And the remnant were slain with the sword of him that sat upon the horse, which sword proceeded out of his mouth: and all the fowls were filled with their flesh.</a:t>
            </a: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33157"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15CF6E62-EC3E-4293-ADA5-8628534267E9}" type="slidenum">
              <a:rPr lang="en-US" altLang="en-US" sz="1400" b="1" smtClean="0">
                <a:solidFill>
                  <a:srgbClr val="FFFFFF"/>
                </a:solidFill>
                <a:latin typeface="Verdana" pitchFamily="34" charset="0"/>
              </a:rPr>
              <a:pPr eaLnBrk="1" hangingPunct="1">
                <a:spcBef>
                  <a:spcPct val="0"/>
                </a:spcBef>
                <a:buFontTx/>
                <a:buNone/>
              </a:pPr>
              <a:t>63</a:t>
            </a:fld>
            <a:endParaRPr lang="en-US" altLang="en-US" sz="1400" b="1" smtClean="0">
              <a:solidFill>
                <a:srgbClr val="FFFFFF"/>
              </a:solidFill>
              <a:latin typeface="Verdana" pitchFamily="34" charset="0"/>
            </a:endParaRPr>
          </a:p>
        </p:txBody>
      </p:sp>
      <p:sp>
        <p:nvSpPr>
          <p:cNvPr id="433158"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33159" name="Date Placeholder 1"/>
          <p:cNvSpPr>
            <a:spLocks noGrp="1"/>
          </p:cNvSpPr>
          <p:nvPr>
            <p:ph type="dt" sz="quarter" idx="10"/>
          </p:nvPr>
        </p:nvSpPr>
        <p:spPr bwMode="auto">
          <a:xfrm>
            <a:off x="284163"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C1F8AE5A-83D7-4C32-9560-68B9E5E5F64B}"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Great Battle of Armageddon</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495300" y="3248025"/>
            <a:ext cx="8686800" cy="1015663"/>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t>
            </a:r>
            <a:r>
              <a:rPr lang="en-US" sz="2000" b="1" i="1" dirty="0">
                <a:solidFill>
                  <a:srgbClr val="FFFFFF"/>
                </a:solidFill>
                <a:latin typeface="Verdana"/>
                <a:ea typeface="MS PGothic" pitchFamily="34" charset="-128"/>
                <a:cs typeface="Verdana"/>
              </a:rPr>
              <a:t>T</a:t>
            </a:r>
            <a:r>
              <a:rPr lang="en-US" sz="2000" b="1" i="1" dirty="0">
                <a:solidFill>
                  <a:srgbClr val="FFFFFF"/>
                </a:solidFill>
                <a:latin typeface="Verdana"/>
                <a:ea typeface="MS PGothic" pitchFamily="34" charset="-128"/>
                <a:cs typeface="Verdana"/>
              </a:rPr>
              <a:t>heir </a:t>
            </a:r>
            <a:r>
              <a:rPr lang="en-US" sz="2000" b="1" i="1" dirty="0">
                <a:solidFill>
                  <a:srgbClr val="FFFFFF"/>
                </a:solidFill>
                <a:latin typeface="Verdana"/>
                <a:ea typeface="MS PGothic" pitchFamily="34" charset="-128"/>
                <a:cs typeface="Verdana"/>
              </a:rPr>
              <a:t>great leaders were suddenly </a:t>
            </a:r>
            <a:r>
              <a:rPr lang="en-US" sz="2000" b="1" i="1" dirty="0">
                <a:solidFill>
                  <a:srgbClr val="FFFFFF"/>
                </a:solidFill>
                <a:latin typeface="Verdana"/>
                <a:ea typeface="MS PGothic" pitchFamily="34" charset="-128"/>
                <a:cs typeface="Verdana"/>
              </a:rPr>
              <a:t>seized </a:t>
            </a:r>
            <a:r>
              <a:rPr lang="en-US" sz="2000" b="1" i="1" dirty="0">
                <a:solidFill>
                  <a:srgbClr val="FFFFFF"/>
                </a:solidFill>
                <a:latin typeface="Verdana"/>
                <a:ea typeface="MS PGothic" pitchFamily="34" charset="-128"/>
                <a:cs typeface="Verdana"/>
              </a:rPr>
              <a:t>and carried away from their command </a:t>
            </a:r>
            <a:r>
              <a:rPr lang="en-US" sz="2000" b="1" i="1" dirty="0">
                <a:solidFill>
                  <a:srgbClr val="FFFFFF"/>
                </a:solidFill>
                <a:latin typeface="Verdana"/>
                <a:ea typeface="MS PGothic" pitchFamily="34" charset="-128"/>
                <a:cs typeface="Verdana"/>
              </a:rPr>
              <a:t>post and </a:t>
            </a:r>
            <a:r>
              <a:rPr lang="en-US" sz="2000" b="1" i="1" dirty="0">
                <a:solidFill>
                  <a:srgbClr val="FFFFFF"/>
                </a:solidFill>
                <a:latin typeface="Verdana"/>
                <a:ea typeface="MS PGothic" pitchFamily="34" charset="-128"/>
                <a:cs typeface="Verdana"/>
              </a:rPr>
              <a:t>the </a:t>
            </a:r>
            <a:r>
              <a:rPr lang="en-US" sz="2000" b="1" i="1" dirty="0">
                <a:solidFill>
                  <a:srgbClr val="FFFFFF"/>
                </a:solidFill>
                <a:latin typeface="Verdana"/>
                <a:ea typeface="MS PGothic" pitchFamily="34" charset="-128"/>
                <a:cs typeface="Verdana"/>
              </a:rPr>
              <a:t>armies </a:t>
            </a:r>
            <a:r>
              <a:rPr lang="en-US" sz="2000" b="1" i="1" dirty="0">
                <a:solidFill>
                  <a:srgbClr val="FFFFFF"/>
                </a:solidFill>
                <a:latin typeface="Verdana"/>
                <a:ea typeface="MS PGothic" pitchFamily="34" charset="-128"/>
                <a:cs typeface="Verdana"/>
              </a:rPr>
              <a:t>were left in utter dismay and confusion. </a:t>
            </a:r>
            <a:endParaRPr lang="en-US" sz="2000" b="1" i="1" dirty="0">
              <a:solidFill>
                <a:srgbClr val="FFFF00"/>
              </a:solidFill>
              <a:latin typeface="Verdana"/>
              <a:ea typeface="MS PGothic" pitchFamily="34" charset="-128"/>
              <a:cs typeface="Verdana"/>
            </a:endParaRPr>
          </a:p>
        </p:txBody>
      </p:sp>
      <p:cxnSp>
        <p:nvCxnSpPr>
          <p:cNvPr id="433163"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33164"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536575" y="4359078"/>
            <a:ext cx="8648700" cy="400050"/>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This is the scene particularly foretold in </a:t>
            </a:r>
            <a:r>
              <a:rPr lang="en-US" sz="2000" b="1" i="1" dirty="0">
                <a:solidFill>
                  <a:srgbClr val="FFFF00"/>
                </a:solidFill>
                <a:latin typeface="Verdana"/>
                <a:ea typeface="MS PGothic" pitchFamily="34" charset="-128"/>
                <a:cs typeface="Verdana"/>
              </a:rPr>
              <a:t>Luke </a:t>
            </a:r>
            <a:r>
              <a:rPr lang="en-US" sz="2000" b="1" i="1" dirty="0">
                <a:solidFill>
                  <a:srgbClr val="FFFF00"/>
                </a:solidFill>
                <a:latin typeface="Verdana"/>
                <a:ea typeface="MS PGothic" pitchFamily="34" charset="-128"/>
                <a:cs typeface="Verdana"/>
              </a:rPr>
              <a:t>21:26-27</a:t>
            </a:r>
            <a:r>
              <a:rPr lang="en-US" sz="2000" b="1" i="1" dirty="0">
                <a:solidFill>
                  <a:srgbClr val="FFFFFF"/>
                </a:solidFill>
                <a:latin typeface="Verdana"/>
                <a:ea typeface="MS PGothic" pitchFamily="34" charset="-128"/>
                <a:cs typeface="Verdana"/>
              </a:rPr>
              <a:t>.</a:t>
            </a:r>
            <a:endParaRPr lang="en-US" sz="2000" b="1" i="1" dirty="0">
              <a:solidFill>
                <a:srgbClr val="FFFF00"/>
              </a:solidFill>
              <a:latin typeface="Verdana"/>
              <a:ea typeface="MS PGothic" pitchFamily="34" charset="-128"/>
              <a:cs typeface="Verdana"/>
            </a:endParaRPr>
          </a:p>
        </p:txBody>
      </p:sp>
      <p:sp>
        <p:nvSpPr>
          <p:cNvPr id="26" name="TextBox 25"/>
          <p:cNvSpPr txBox="1"/>
          <p:nvPr/>
        </p:nvSpPr>
        <p:spPr>
          <a:xfrm>
            <a:off x="536575" y="4898694"/>
            <a:ext cx="8648700" cy="708025"/>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frightened multitudes will await their own fate, and they will not </a:t>
            </a:r>
            <a:r>
              <a:rPr lang="en-US" sz="2000" b="1" i="1" dirty="0">
                <a:solidFill>
                  <a:srgbClr val="FFFFFF"/>
                </a:solidFill>
                <a:latin typeface="Verdana"/>
                <a:ea typeface="MS PGothic" pitchFamily="34" charset="-128"/>
                <a:cs typeface="Verdana"/>
              </a:rPr>
              <a:t>have long </a:t>
            </a:r>
            <a:r>
              <a:rPr lang="en-US" sz="2000" b="1" i="1" dirty="0">
                <a:solidFill>
                  <a:srgbClr val="FFFFFF"/>
                </a:solidFill>
                <a:latin typeface="Verdana"/>
                <a:ea typeface="MS PGothic" pitchFamily="34" charset="-128"/>
                <a:cs typeface="Verdana"/>
              </a:rPr>
              <a:t>to </a:t>
            </a:r>
            <a:r>
              <a:rPr lang="en-US" sz="2000" b="1" i="1" dirty="0">
                <a:solidFill>
                  <a:srgbClr val="FFFFFF"/>
                </a:solidFill>
                <a:latin typeface="Verdana"/>
                <a:ea typeface="MS PGothic" pitchFamily="34" charset="-128"/>
                <a:cs typeface="Verdana"/>
              </a:rPr>
              <a:t>wait.</a:t>
            </a:r>
            <a:endParaRPr lang="en-US" sz="2000" b="1" i="1" dirty="0">
              <a:solidFill>
                <a:srgbClr val="FFFF00"/>
              </a:solidFill>
              <a:latin typeface="Verdana"/>
              <a:ea typeface="MS PGothic" pitchFamily="34" charset="-128"/>
              <a:cs typeface="Verdana"/>
            </a:endParaRPr>
          </a:p>
        </p:txBody>
      </p:sp>
    </p:spTree>
    <p:extLst>
      <p:ext uri="{BB962C8B-B14F-4D97-AF65-F5344CB8AC3E}">
        <p14:creationId xmlns:p14="http://schemas.microsoft.com/office/powerpoint/2010/main" val="36164677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6"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857375"/>
            <a:ext cx="8728075" cy="1323975"/>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19:21.</a:t>
            </a:r>
            <a:r>
              <a:rPr lang="en-US" sz="2000" b="1" i="1" dirty="0">
                <a:solidFill>
                  <a:srgbClr val="FFFF00"/>
                </a:solidFill>
                <a:latin typeface="Verdana"/>
                <a:ea typeface="MS PGothic" pitchFamily="34" charset="-128"/>
                <a:cs typeface="Verdana"/>
              </a:rPr>
              <a:t> And the remnant were slain with the sword of him that sat upon the horse, which sword proceeded out of his mouth: and all the fowls were filled with their flesh. </a:t>
            </a:r>
            <a:r>
              <a:rPr lang="en-US" sz="2000" b="1" i="1" dirty="0">
                <a:solidFill>
                  <a:prstClr val="white"/>
                </a:solidFill>
                <a:latin typeface="Verdana"/>
                <a:ea typeface="MS PGothic" pitchFamily="34" charset="-128"/>
                <a:cs typeface="Verdana"/>
              </a:rPr>
              <a:t>(Cont’d)</a:t>
            </a:r>
            <a:endParaRPr lang="en-US" sz="2000" b="1" i="1" dirty="0">
              <a:solidFill>
                <a:srgbClr val="FFFF00"/>
              </a:solidFill>
              <a:latin typeface="Verdana"/>
              <a:ea typeface="MS PGothic" pitchFamily="34" charset="-128"/>
              <a:cs typeface="Verdana"/>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34181"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D29D0654-5C51-4950-B941-36596FD24B7D}" type="slidenum">
              <a:rPr lang="en-US" altLang="en-US" sz="1400" b="1" smtClean="0">
                <a:solidFill>
                  <a:srgbClr val="FFFFFF"/>
                </a:solidFill>
                <a:latin typeface="Verdana" pitchFamily="34" charset="0"/>
              </a:rPr>
              <a:pPr eaLnBrk="1" hangingPunct="1">
                <a:spcBef>
                  <a:spcPct val="0"/>
                </a:spcBef>
                <a:buFontTx/>
                <a:buNone/>
              </a:pPr>
              <a:t>64</a:t>
            </a:fld>
            <a:endParaRPr lang="en-US" altLang="en-US" sz="1400" b="1" smtClean="0">
              <a:solidFill>
                <a:srgbClr val="FFFFFF"/>
              </a:solidFill>
              <a:latin typeface="Verdana" pitchFamily="34" charset="0"/>
            </a:endParaRPr>
          </a:p>
        </p:txBody>
      </p:sp>
      <p:sp>
        <p:nvSpPr>
          <p:cNvPr id="434182"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34183" name="Date Placeholder 1"/>
          <p:cNvSpPr>
            <a:spLocks noGrp="1"/>
          </p:cNvSpPr>
          <p:nvPr>
            <p:ph type="dt" sz="quarter" idx="10"/>
          </p:nvPr>
        </p:nvSpPr>
        <p:spPr bwMode="auto">
          <a:xfrm>
            <a:off x="284163"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4EB49FB8-07E3-464F-A24C-3C35322FB077}"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Great Battle of Armageddon</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495300" y="3248025"/>
            <a:ext cx="8686800" cy="707886"/>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Proceeding like a slicing sword directly from the </a:t>
            </a:r>
            <a:r>
              <a:rPr lang="en-US" sz="2000" b="1" i="1" dirty="0">
                <a:solidFill>
                  <a:srgbClr val="FFFFFF"/>
                </a:solidFill>
                <a:latin typeface="Verdana"/>
                <a:ea typeface="MS PGothic" pitchFamily="34" charset="-128"/>
                <a:cs typeface="Verdana"/>
              </a:rPr>
              <a:t>mouth of </a:t>
            </a:r>
            <a:r>
              <a:rPr lang="en-US" sz="2000" b="1" i="1" dirty="0">
                <a:solidFill>
                  <a:srgbClr val="FFFFFF"/>
                </a:solidFill>
                <a:latin typeface="Verdana"/>
                <a:ea typeface="MS PGothic" pitchFamily="34" charset="-128"/>
                <a:cs typeface="Verdana"/>
              </a:rPr>
              <a:t>the majestic Rider as He rides up from Edom.</a:t>
            </a:r>
            <a:endParaRPr lang="en-US" sz="2000" b="1" i="1" dirty="0">
              <a:solidFill>
                <a:srgbClr val="FFFF00"/>
              </a:solidFill>
              <a:latin typeface="Verdana"/>
              <a:ea typeface="MS PGothic" pitchFamily="34" charset="-128"/>
              <a:cs typeface="Verdana"/>
            </a:endParaRPr>
          </a:p>
        </p:txBody>
      </p:sp>
      <p:cxnSp>
        <p:nvCxnSpPr>
          <p:cNvPr id="434187"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34188"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574675" y="4160451"/>
            <a:ext cx="8648700" cy="708025"/>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Like grapes trampled in a winepress, the blood bursts from their veins and death is instantaneous.</a:t>
            </a:r>
            <a:endParaRPr lang="en-US" sz="2000" b="1" i="1" dirty="0">
              <a:solidFill>
                <a:srgbClr val="FFFF00"/>
              </a:solidFill>
              <a:latin typeface="Verdana"/>
              <a:ea typeface="MS PGothic" pitchFamily="34" charset="-128"/>
              <a:cs typeface="Verdana"/>
            </a:endParaRPr>
          </a:p>
        </p:txBody>
      </p:sp>
      <p:sp>
        <p:nvSpPr>
          <p:cNvPr id="26" name="TextBox 25"/>
          <p:cNvSpPr txBox="1"/>
          <p:nvPr/>
        </p:nvSpPr>
        <p:spPr>
          <a:xfrm>
            <a:off x="534987" y="5011428"/>
            <a:ext cx="8648700" cy="708025"/>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spirits of the slain multitudes depart into Hades, there to await the judgment </a:t>
            </a:r>
            <a:r>
              <a:rPr lang="en-US" sz="2000" b="1" i="1" dirty="0">
                <a:solidFill>
                  <a:srgbClr val="FFFFFF"/>
                </a:solidFill>
                <a:latin typeface="Verdana"/>
                <a:ea typeface="MS PGothic" pitchFamily="34" charset="-128"/>
                <a:cs typeface="Verdana"/>
              </a:rPr>
              <a:t>at </a:t>
            </a:r>
            <a:r>
              <a:rPr lang="en-US" sz="2000" b="1" i="1" dirty="0">
                <a:solidFill>
                  <a:srgbClr val="FFFFFF"/>
                </a:solidFill>
                <a:latin typeface="Verdana"/>
                <a:ea typeface="MS PGothic" pitchFamily="34" charset="-128"/>
                <a:cs typeface="Verdana"/>
              </a:rPr>
              <a:t>the great white throne.</a:t>
            </a:r>
            <a:endParaRPr lang="en-US" sz="2000" b="1" i="1" dirty="0">
              <a:solidFill>
                <a:srgbClr val="FFFF00"/>
              </a:solidFill>
              <a:latin typeface="Verdana"/>
              <a:ea typeface="MS PGothic" pitchFamily="34" charset="-128"/>
              <a:cs typeface="Verdana"/>
            </a:endParaRPr>
          </a:p>
        </p:txBody>
      </p:sp>
      <p:sp>
        <p:nvSpPr>
          <p:cNvPr id="27" name="TextBox 26"/>
          <p:cNvSpPr txBox="1"/>
          <p:nvPr/>
        </p:nvSpPr>
        <p:spPr>
          <a:xfrm>
            <a:off x="533400" y="5849938"/>
            <a:ext cx="8648700" cy="708025"/>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This is the great climatic battle of the ages, long foreseen by the prophets. </a:t>
            </a:r>
            <a:r>
              <a:rPr lang="en-US" sz="2000" b="1" i="1" dirty="0">
                <a:solidFill>
                  <a:srgbClr val="FFFF00"/>
                </a:solidFill>
                <a:latin typeface="Verdana"/>
                <a:ea typeface="MS PGothic" pitchFamily="34" charset="-128"/>
                <a:cs typeface="Verdana"/>
              </a:rPr>
              <a:t>(Psalm </a:t>
            </a:r>
            <a:r>
              <a:rPr lang="en-US" sz="2000" b="1" i="1" dirty="0">
                <a:solidFill>
                  <a:srgbClr val="FFFF00"/>
                </a:solidFill>
                <a:latin typeface="Verdana"/>
                <a:ea typeface="MS PGothic" pitchFamily="34" charset="-128"/>
                <a:cs typeface="Verdana"/>
              </a:rPr>
              <a:t>110:5-6</a:t>
            </a:r>
            <a:r>
              <a:rPr lang="en-US" sz="2000" b="1" i="1" dirty="0">
                <a:solidFill>
                  <a:srgbClr val="FFFF00"/>
                </a:solidFill>
                <a:latin typeface="Verdana"/>
                <a:ea typeface="MS PGothic" pitchFamily="34" charset="-128"/>
                <a:cs typeface="Verdana"/>
              </a:rPr>
              <a:t>)</a:t>
            </a:r>
          </a:p>
        </p:txBody>
      </p:sp>
    </p:spTree>
    <p:extLst>
      <p:ext uri="{BB962C8B-B14F-4D97-AF65-F5344CB8AC3E}">
        <p14:creationId xmlns:p14="http://schemas.microsoft.com/office/powerpoint/2010/main" val="2824281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6" grpId="0"/>
      <p:bldP spid="27"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857375"/>
            <a:ext cx="8728075" cy="1323975"/>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19:21.</a:t>
            </a:r>
            <a:r>
              <a:rPr lang="en-US" sz="2000" b="1" i="1" dirty="0">
                <a:solidFill>
                  <a:srgbClr val="FFFF00"/>
                </a:solidFill>
                <a:latin typeface="Verdana"/>
                <a:ea typeface="MS PGothic" pitchFamily="34" charset="-128"/>
                <a:cs typeface="Verdana"/>
              </a:rPr>
              <a:t> And the remnant were slain with the sword of him that sat upon the horse, which sword proceeded out of his mouth: and all the fowls were filled with their flesh. </a:t>
            </a:r>
            <a:r>
              <a:rPr lang="en-US" sz="2000" b="1" i="1" dirty="0">
                <a:solidFill>
                  <a:prstClr val="white"/>
                </a:solidFill>
                <a:latin typeface="Verdana"/>
                <a:ea typeface="MS PGothic" pitchFamily="34" charset="-128"/>
                <a:cs typeface="Verdana"/>
              </a:rPr>
              <a:t>(Cont’d)</a:t>
            </a:r>
            <a:endParaRPr lang="en-US" sz="2000" b="1" i="1" dirty="0">
              <a:solidFill>
                <a:srgbClr val="FFFF00"/>
              </a:solidFill>
              <a:latin typeface="Verdana"/>
              <a:ea typeface="MS PGothic" pitchFamily="34" charset="-128"/>
              <a:cs typeface="Verdana"/>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35205"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398526C0-C79E-4F4E-B35E-3F867C748BF6}" type="slidenum">
              <a:rPr lang="en-US" altLang="en-US" sz="1400" b="1" smtClean="0">
                <a:solidFill>
                  <a:srgbClr val="FFFFFF"/>
                </a:solidFill>
                <a:latin typeface="Verdana" pitchFamily="34" charset="0"/>
              </a:rPr>
              <a:pPr eaLnBrk="1" hangingPunct="1">
                <a:spcBef>
                  <a:spcPct val="0"/>
                </a:spcBef>
                <a:buFontTx/>
                <a:buNone/>
              </a:pPr>
              <a:t>65</a:t>
            </a:fld>
            <a:endParaRPr lang="en-US" altLang="en-US" sz="1400" b="1" smtClean="0">
              <a:solidFill>
                <a:srgbClr val="FFFFFF"/>
              </a:solidFill>
              <a:latin typeface="Verdana" pitchFamily="34" charset="0"/>
            </a:endParaRPr>
          </a:p>
        </p:txBody>
      </p:sp>
      <p:sp>
        <p:nvSpPr>
          <p:cNvPr id="435206"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35207" name="Date Placeholder 1"/>
          <p:cNvSpPr>
            <a:spLocks noGrp="1"/>
          </p:cNvSpPr>
          <p:nvPr>
            <p:ph type="dt" sz="quarter" idx="10"/>
          </p:nvPr>
        </p:nvSpPr>
        <p:spPr bwMode="auto">
          <a:xfrm>
            <a:off x="284163"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D5DA369B-8594-49B7-A3F1-2D7E40E5E306}"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Great Battle of Armageddon</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495300" y="3167560"/>
            <a:ext cx="8686800" cy="1014413"/>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There are </a:t>
            </a:r>
            <a:r>
              <a:rPr lang="en-US" sz="2000" b="1" i="1" dirty="0">
                <a:solidFill>
                  <a:srgbClr val="FFFFFF"/>
                </a:solidFill>
                <a:latin typeface="Verdana"/>
                <a:ea typeface="MS PGothic" pitchFamily="34" charset="-128"/>
                <a:cs typeface="Verdana"/>
              </a:rPr>
              <a:t>many </a:t>
            </a:r>
            <a:r>
              <a:rPr lang="en-US" sz="2000" b="1" i="1" dirty="0">
                <a:solidFill>
                  <a:srgbClr val="FFFFFF"/>
                </a:solidFill>
                <a:latin typeface="Verdana"/>
                <a:ea typeface="MS PGothic" pitchFamily="34" charset="-128"/>
                <a:cs typeface="Verdana"/>
              </a:rPr>
              <a:t>Scriptures that validate the foretelling of the prophets </a:t>
            </a:r>
            <a:r>
              <a:rPr lang="en-US" sz="2000" b="1" i="1" dirty="0">
                <a:solidFill>
                  <a:srgbClr val="FFFF00"/>
                </a:solidFill>
                <a:latin typeface="Verdana"/>
                <a:ea typeface="MS PGothic" pitchFamily="34" charset="-128"/>
                <a:cs typeface="Verdana"/>
              </a:rPr>
              <a:t>(Psalm 9:17; Isaiah 34:3-6; Jeremiah 25:29-33; Zephaniah </a:t>
            </a:r>
            <a:r>
              <a:rPr lang="en-US" sz="2000" b="1" i="1" dirty="0">
                <a:solidFill>
                  <a:srgbClr val="FFFF00"/>
                </a:solidFill>
                <a:latin typeface="Verdana"/>
                <a:ea typeface="MS PGothic" pitchFamily="34" charset="-128"/>
                <a:cs typeface="Verdana"/>
              </a:rPr>
              <a:t>1:17-18</a:t>
            </a:r>
            <a:r>
              <a:rPr lang="en-US" sz="2000" b="1" i="1" dirty="0">
                <a:solidFill>
                  <a:srgbClr val="FFFF00"/>
                </a:solidFill>
                <a:latin typeface="Verdana"/>
                <a:ea typeface="MS PGothic" pitchFamily="34" charset="-128"/>
                <a:cs typeface="Verdana"/>
              </a:rPr>
              <a:t>; Zeph. 3:8)</a:t>
            </a:r>
          </a:p>
        </p:txBody>
      </p:sp>
      <p:cxnSp>
        <p:nvCxnSpPr>
          <p:cNvPr id="435211"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35212"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533399" y="4363421"/>
            <a:ext cx="6167651" cy="1938992"/>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t>
            </a:r>
            <a:r>
              <a:rPr lang="en-US" sz="2000" b="1" i="1" dirty="0">
                <a:solidFill>
                  <a:srgbClr val="FFFFFF"/>
                </a:solidFill>
                <a:latin typeface="Verdana"/>
                <a:ea typeface="MS PGothic" pitchFamily="34" charset="-128"/>
                <a:cs typeface="Verdana"/>
              </a:rPr>
              <a:t>A</a:t>
            </a:r>
            <a:r>
              <a:rPr lang="en-US" sz="2000" b="1" i="1" dirty="0">
                <a:solidFill>
                  <a:srgbClr val="FFFFFF"/>
                </a:solidFill>
                <a:latin typeface="Verdana"/>
                <a:ea typeface="MS PGothic" pitchFamily="34" charset="-128"/>
                <a:cs typeface="Verdana"/>
              </a:rPr>
              <a:t>t </a:t>
            </a:r>
            <a:r>
              <a:rPr lang="en-US" sz="2000" b="1" i="1" dirty="0">
                <a:solidFill>
                  <a:srgbClr val="FFFFFF"/>
                </a:solidFill>
                <a:latin typeface="Verdana"/>
                <a:ea typeface="MS PGothic" pitchFamily="34" charset="-128"/>
                <a:cs typeface="Verdana"/>
              </a:rPr>
              <a:t>this time, as the conquering Christ comes up from Edom to Jerusalem, smiting all the assembled armies as he comes, that the Jews who have returned to Jerusalem finally will receive Him as their Messiah and Savior.  </a:t>
            </a:r>
            <a:endParaRPr lang="en-US" sz="2000" b="1" i="1" dirty="0">
              <a:solidFill>
                <a:srgbClr val="FFFF00"/>
              </a:solidFill>
              <a:latin typeface="Verdana"/>
              <a:ea typeface="MS PGothic" pitchFamily="34" charset="-128"/>
              <a:cs typeface="Verdana"/>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1050" y="4151510"/>
            <a:ext cx="2214350" cy="2590484"/>
          </a:xfrm>
          <a:prstGeom prst="rect">
            <a:avLst/>
          </a:prstGeom>
        </p:spPr>
      </p:pic>
    </p:spTree>
    <p:extLst>
      <p:ext uri="{BB962C8B-B14F-4D97-AF65-F5344CB8AC3E}">
        <p14:creationId xmlns:p14="http://schemas.microsoft.com/office/powerpoint/2010/main" val="2575355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par>
                                <p:cTn id="15" presetID="6"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857375"/>
            <a:ext cx="8728075" cy="1323975"/>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19:21.</a:t>
            </a:r>
            <a:r>
              <a:rPr lang="en-US" sz="2000" b="1" i="1" dirty="0">
                <a:solidFill>
                  <a:srgbClr val="FFFF00"/>
                </a:solidFill>
                <a:latin typeface="Verdana"/>
                <a:ea typeface="MS PGothic" pitchFamily="34" charset="-128"/>
                <a:cs typeface="Verdana"/>
              </a:rPr>
              <a:t> And the remnant were slain with the sword of him that sat upon the horse, which sword proceeded out of his mouth: and all the fowls were filled with their flesh. </a:t>
            </a:r>
            <a:r>
              <a:rPr lang="en-US" sz="2000" b="1" i="1" dirty="0">
                <a:solidFill>
                  <a:prstClr val="white"/>
                </a:solidFill>
                <a:latin typeface="Verdana"/>
                <a:ea typeface="MS PGothic" pitchFamily="34" charset="-128"/>
                <a:cs typeface="Verdana"/>
              </a:rPr>
              <a:t>(Cont’d)</a:t>
            </a:r>
            <a:endParaRPr lang="en-US" sz="2000" b="1" i="1" dirty="0">
              <a:solidFill>
                <a:srgbClr val="FFFF00"/>
              </a:solidFill>
              <a:latin typeface="Verdana"/>
              <a:ea typeface="MS PGothic" pitchFamily="34" charset="-128"/>
              <a:cs typeface="Verdana"/>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36229"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87D0C16F-ADFE-4F3D-838F-9D05C2C67759}" type="slidenum">
              <a:rPr lang="en-US" altLang="en-US" sz="1400" b="1" smtClean="0">
                <a:solidFill>
                  <a:srgbClr val="FFFFFF"/>
                </a:solidFill>
                <a:latin typeface="Verdana" pitchFamily="34" charset="0"/>
              </a:rPr>
              <a:pPr eaLnBrk="1" hangingPunct="1">
                <a:spcBef>
                  <a:spcPct val="0"/>
                </a:spcBef>
                <a:buFontTx/>
                <a:buNone/>
              </a:pPr>
              <a:t>66</a:t>
            </a:fld>
            <a:endParaRPr lang="en-US" altLang="en-US" sz="1400" b="1" smtClean="0">
              <a:solidFill>
                <a:srgbClr val="FFFFFF"/>
              </a:solidFill>
              <a:latin typeface="Verdana" pitchFamily="34" charset="0"/>
            </a:endParaRPr>
          </a:p>
        </p:txBody>
      </p:sp>
      <p:sp>
        <p:nvSpPr>
          <p:cNvPr id="436230"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36231" name="Date Placeholder 1"/>
          <p:cNvSpPr>
            <a:spLocks noGrp="1"/>
          </p:cNvSpPr>
          <p:nvPr>
            <p:ph type="dt" sz="quarter" idx="10"/>
          </p:nvPr>
        </p:nvSpPr>
        <p:spPr bwMode="auto">
          <a:xfrm>
            <a:off x="284163"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BFC92254-BAF3-47F5-B266-FF27A2C41DA9}"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Great Battle of Armageddon</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495300" y="3248025"/>
            <a:ext cx="8686800" cy="1322388"/>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t>
            </a:r>
            <a:r>
              <a:rPr lang="en-US" sz="2000" b="1" i="1" dirty="0">
                <a:solidFill>
                  <a:srgbClr val="FFFFFF"/>
                </a:solidFill>
                <a:latin typeface="Verdana"/>
                <a:ea typeface="MS PGothic" pitchFamily="34" charset="-128"/>
                <a:cs typeface="Verdana"/>
              </a:rPr>
              <a:t>Most likely </a:t>
            </a:r>
            <a:r>
              <a:rPr lang="en-US" sz="2000" b="1" i="1" dirty="0">
                <a:solidFill>
                  <a:srgbClr val="FFFFFF"/>
                </a:solidFill>
                <a:latin typeface="Verdana"/>
                <a:ea typeface="MS PGothic" pitchFamily="34" charset="-128"/>
                <a:cs typeface="Verdana"/>
              </a:rPr>
              <a:t>at this </a:t>
            </a:r>
            <a:r>
              <a:rPr lang="en-US" sz="2000" b="1" i="1" dirty="0">
                <a:solidFill>
                  <a:srgbClr val="FFFFFF"/>
                </a:solidFill>
                <a:latin typeface="Verdana"/>
                <a:ea typeface="MS PGothic" pitchFamily="34" charset="-128"/>
                <a:cs typeface="Verdana"/>
              </a:rPr>
              <a:t>time </a:t>
            </a:r>
            <a:r>
              <a:rPr lang="en-US" sz="2000" b="1" i="1" dirty="0">
                <a:solidFill>
                  <a:srgbClr val="FFFFFF"/>
                </a:solidFill>
                <a:latin typeface="Verdana"/>
                <a:ea typeface="MS PGothic" pitchFamily="34" charset="-128"/>
                <a:cs typeface="Verdana"/>
              </a:rPr>
              <a:t>He will stand </a:t>
            </a:r>
            <a:r>
              <a:rPr lang="en-US" sz="2000" b="1" i="1" dirty="0">
                <a:solidFill>
                  <a:srgbClr val="FFFFFF"/>
                </a:solidFill>
                <a:latin typeface="Verdana"/>
                <a:ea typeface="MS PGothic" pitchFamily="34" charset="-128"/>
                <a:cs typeface="Verdana"/>
              </a:rPr>
              <a:t>triumphantly </a:t>
            </a:r>
            <a:r>
              <a:rPr lang="en-US" sz="2000" b="1" i="1" dirty="0">
                <a:solidFill>
                  <a:srgbClr val="FFFFFF"/>
                </a:solidFill>
                <a:latin typeface="Verdana"/>
                <a:ea typeface="MS PGothic" pitchFamily="34" charset="-128"/>
                <a:cs typeface="Verdana"/>
              </a:rPr>
              <a:t>on Mt. Zion, with the 144,000 chosen Israelites, who will have returned to Jerusalem with their Jewish converts from their sojourn in the wilderness.  </a:t>
            </a:r>
            <a:endParaRPr lang="en-US" sz="2000" b="1" i="1" dirty="0">
              <a:solidFill>
                <a:srgbClr val="FFFF00"/>
              </a:solidFill>
              <a:latin typeface="Verdana"/>
              <a:ea typeface="MS PGothic" pitchFamily="34" charset="-128"/>
              <a:cs typeface="Verdana"/>
            </a:endParaRPr>
          </a:p>
        </p:txBody>
      </p:sp>
      <p:cxnSp>
        <p:nvCxnSpPr>
          <p:cNvPr id="436235"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36236"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495300" y="4648200"/>
            <a:ext cx="5878204" cy="1938992"/>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He will also </a:t>
            </a:r>
            <a:r>
              <a:rPr lang="en-US" sz="2000" b="1" i="1" dirty="0">
                <a:solidFill>
                  <a:srgbClr val="FFFF00"/>
                </a:solidFill>
                <a:latin typeface="Verdana"/>
                <a:ea typeface="MS PGothic" pitchFamily="34" charset="-128"/>
                <a:cs typeface="Verdana"/>
              </a:rPr>
              <a:t>“stand in that day upon the Mt of Olives” </a:t>
            </a:r>
            <a:r>
              <a:rPr lang="en-US" sz="2000" b="1" i="1" dirty="0">
                <a:solidFill>
                  <a:prstClr val="white"/>
                </a:solidFill>
                <a:latin typeface="Verdana"/>
                <a:ea typeface="MS PGothic" pitchFamily="34" charset="-128"/>
                <a:cs typeface="Verdana"/>
              </a:rPr>
              <a:t>(Zech. 14:4), </a:t>
            </a:r>
            <a:r>
              <a:rPr lang="en-US" sz="2000" b="1" i="1" dirty="0">
                <a:solidFill>
                  <a:srgbClr val="FFFFFF"/>
                </a:solidFill>
                <a:latin typeface="Verdana"/>
                <a:ea typeface="MS PGothic" pitchFamily="34" charset="-128"/>
                <a:cs typeface="Verdana"/>
              </a:rPr>
              <a:t>from which He had ascended long</a:t>
            </a:r>
            <a:r>
              <a:rPr lang="en-US" sz="2000" b="1" i="1" dirty="0">
                <a:solidFill>
                  <a:prstClr val="white"/>
                </a:solidFill>
                <a:latin typeface="Verdana"/>
                <a:ea typeface="MS PGothic" pitchFamily="34" charset="-128"/>
                <a:cs typeface="Verdana"/>
              </a:rPr>
              <a:t> ago </a:t>
            </a:r>
            <a:r>
              <a:rPr lang="en-US" sz="2000" b="1" i="1" dirty="0">
                <a:solidFill>
                  <a:srgbClr val="FFFF00"/>
                </a:solidFill>
                <a:latin typeface="Verdana"/>
                <a:ea typeface="MS PGothic" pitchFamily="34" charset="-128"/>
                <a:cs typeface="Verdana"/>
              </a:rPr>
              <a:t>(Acts 1:9-12</a:t>
            </a:r>
            <a:r>
              <a:rPr lang="en-US" sz="2000" b="1" i="1" dirty="0">
                <a:solidFill>
                  <a:srgbClr val="FFFFFF"/>
                </a:solidFill>
                <a:latin typeface="Verdana"/>
                <a:ea typeface="MS PGothic" pitchFamily="34" charset="-128"/>
                <a:cs typeface="Verdana"/>
              </a:rPr>
              <a:t>), thereby triggering the great earthquake which will open the healing springs and rivers </a:t>
            </a:r>
            <a:r>
              <a:rPr lang="en-US" sz="2000" b="1" i="1" dirty="0">
                <a:solidFill>
                  <a:srgbClr val="FFFF00"/>
                </a:solidFill>
                <a:latin typeface="Verdana"/>
                <a:ea typeface="MS PGothic" pitchFamily="34" charset="-128"/>
                <a:cs typeface="Verdana"/>
              </a:rPr>
              <a:t>(Zech. </a:t>
            </a:r>
            <a:r>
              <a:rPr lang="en-US" sz="2000" b="1" i="1" dirty="0">
                <a:solidFill>
                  <a:srgbClr val="FFFF00"/>
                </a:solidFill>
                <a:latin typeface="Verdana"/>
                <a:ea typeface="MS PGothic" pitchFamily="34" charset="-128"/>
                <a:cs typeface="Verdana"/>
              </a:rPr>
              <a:t>14:8</a:t>
            </a:r>
            <a:r>
              <a:rPr lang="en-US" sz="2000" b="1" i="1" dirty="0">
                <a:solidFill>
                  <a:srgbClr val="FFFF00"/>
                </a:solidFill>
                <a:latin typeface="Verdana"/>
                <a:ea typeface="MS PGothic" pitchFamily="34" charset="-128"/>
                <a:cs typeface="Verdana"/>
              </a:rPr>
              <a:t>)</a:t>
            </a:r>
            <a:r>
              <a:rPr lang="en-US" sz="2000" b="1" i="1" dirty="0">
                <a:solidFill>
                  <a:srgbClr val="FFFFFF"/>
                </a:solidFill>
                <a:latin typeface="Verdana"/>
                <a:ea typeface="MS PGothic" pitchFamily="34" charset="-128"/>
                <a:cs typeface="Verdana"/>
              </a:rPr>
              <a:t>. </a:t>
            </a:r>
            <a:endParaRPr lang="en-US" sz="2000" b="1" i="1" dirty="0">
              <a:solidFill>
                <a:srgbClr val="FFFF00"/>
              </a:solidFill>
              <a:latin typeface="Verdana"/>
              <a:ea typeface="MS PGothic" pitchFamily="34" charset="-128"/>
              <a:cs typeface="Verdana"/>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5380" y="4648200"/>
            <a:ext cx="2755332" cy="2066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7226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childTnLst>
                                </p:cTn>
                              </p:par>
                              <p:par>
                                <p:cTn id="15" presetID="6" presetClass="entr" presetSubtype="16"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circle(in)">
                                      <p:cBhvr>
                                        <p:cTn id="1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95300" y="1857375"/>
            <a:ext cx="8728075" cy="1323975"/>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19:21.</a:t>
            </a:r>
            <a:r>
              <a:rPr lang="en-US" sz="2000" b="1" i="1" dirty="0">
                <a:solidFill>
                  <a:srgbClr val="FFFF00"/>
                </a:solidFill>
                <a:latin typeface="Verdana"/>
                <a:ea typeface="MS PGothic" pitchFamily="34" charset="-128"/>
                <a:cs typeface="Verdana"/>
              </a:rPr>
              <a:t> And the remnant were slain with the sword of him that sat upon the horse, which sword proceeded out of his mouth: and all the fowls were filled with their flesh. </a:t>
            </a:r>
            <a:r>
              <a:rPr lang="en-US" sz="2000" b="1" i="1" dirty="0">
                <a:solidFill>
                  <a:prstClr val="white"/>
                </a:solidFill>
                <a:latin typeface="Verdana"/>
                <a:ea typeface="MS PGothic" pitchFamily="34" charset="-128"/>
                <a:cs typeface="Verdana"/>
              </a:rPr>
              <a:t>(Cont’d)</a:t>
            </a:r>
            <a:endParaRPr lang="en-US" sz="2000" b="1" i="1" dirty="0">
              <a:solidFill>
                <a:srgbClr val="FFFF00"/>
              </a:solidFill>
              <a:latin typeface="Verdana"/>
              <a:ea typeface="MS PGothic" pitchFamily="34" charset="-128"/>
              <a:cs typeface="Verdana"/>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437253"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7A270D9C-F1A0-4746-A9AB-3C493843FA1E}" type="slidenum">
              <a:rPr lang="en-US" altLang="en-US" sz="1400" b="1" smtClean="0">
                <a:solidFill>
                  <a:srgbClr val="FFFFFF"/>
                </a:solidFill>
                <a:latin typeface="Verdana" pitchFamily="34" charset="0"/>
              </a:rPr>
              <a:pPr eaLnBrk="1" hangingPunct="1">
                <a:spcBef>
                  <a:spcPct val="0"/>
                </a:spcBef>
                <a:buFontTx/>
                <a:buNone/>
              </a:pPr>
              <a:t>67</a:t>
            </a:fld>
            <a:endParaRPr lang="en-US" altLang="en-US" sz="1400" b="1" smtClean="0">
              <a:solidFill>
                <a:srgbClr val="FFFFFF"/>
              </a:solidFill>
              <a:latin typeface="Verdana" pitchFamily="34" charset="0"/>
            </a:endParaRPr>
          </a:p>
        </p:txBody>
      </p:sp>
      <p:sp>
        <p:nvSpPr>
          <p:cNvPr id="437254"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437255" name="Date Placeholder 1"/>
          <p:cNvSpPr>
            <a:spLocks noGrp="1"/>
          </p:cNvSpPr>
          <p:nvPr>
            <p:ph type="dt" sz="quarter" idx="10"/>
          </p:nvPr>
        </p:nvSpPr>
        <p:spPr bwMode="auto">
          <a:xfrm>
            <a:off x="284163"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0B035DD-6FE7-488A-90F0-65BD6B1A4F05}"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Great Battle of Armageddon</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514350" y="3167560"/>
            <a:ext cx="8686800" cy="1014413"/>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Then will the great cloud of ravenous birds swoop down from the heavens, gorging themselves on the flesh and blood of the once high-and-mighty rebels.</a:t>
            </a:r>
            <a:endParaRPr lang="en-US" sz="2000" b="1" i="1" dirty="0">
              <a:solidFill>
                <a:srgbClr val="FFFF00"/>
              </a:solidFill>
              <a:latin typeface="Verdana"/>
              <a:ea typeface="MS PGothic" pitchFamily="34" charset="-128"/>
              <a:cs typeface="Verdana"/>
            </a:endParaRPr>
          </a:p>
        </p:txBody>
      </p:sp>
      <p:cxnSp>
        <p:nvCxnSpPr>
          <p:cNvPr id="437259"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437260"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514350" y="5692870"/>
            <a:ext cx="8591550" cy="1016000"/>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time is surely coming when God’s great purpose for His creation must be brought to its consummation and this requires that it be purged from sin.</a:t>
            </a:r>
            <a:endParaRPr lang="en-US" sz="2000" b="1" i="1" dirty="0">
              <a:solidFill>
                <a:srgbClr val="FFFF00"/>
              </a:solidFill>
              <a:latin typeface="Verdana"/>
              <a:ea typeface="MS PGothic" pitchFamily="34" charset="-128"/>
              <a:cs typeface="Verdana"/>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731" y="4181973"/>
            <a:ext cx="5640735" cy="1618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7720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childTnLst>
                                </p:cTn>
                              </p:par>
                              <p:par>
                                <p:cTn id="9" presetID="6" presetClass="entr" presetSubtype="16"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circle(in)">
                                      <p:cBhvr>
                                        <p:cTn id="11" dur="200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85380" name="Date Placeholder 5"/>
          <p:cNvSpPr>
            <a:spLocks noGrp="1"/>
          </p:cNvSpPr>
          <p:nvPr>
            <p:ph type="dt" sz="quarter" idx="10"/>
          </p:nvPr>
        </p:nvSpPr>
        <p:spPr bwMode="auto">
          <a:xfrm>
            <a:off x="3048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5D58EDB3-B65D-432F-8131-6C437CFCA197}" type="datetime1">
              <a:rPr lang="en-US" altLang="en-US" sz="1000" b="1" smtClean="0">
                <a:solidFill>
                  <a:srgbClr val="FFFFFF"/>
                </a:solidFill>
                <a:latin typeface="Verdana" pitchFamily="34" charset="0"/>
              </a:rPr>
              <a:pPr eaLnBrk="1" hangingPunct="1">
                <a:spcBef>
                  <a:spcPct val="0"/>
                </a:spcBef>
                <a:buFontTx/>
                <a:buNone/>
              </a:pPr>
              <a:t>5/2/2022</a:t>
            </a:fld>
            <a:endParaRPr lang="en-US" altLang="en-US" sz="1000" b="1" smtClean="0">
              <a:solidFill>
                <a:srgbClr val="FFFFFF"/>
              </a:solidFill>
              <a:latin typeface="Verdana" pitchFamily="34" charset="0"/>
            </a:endParaRPr>
          </a:p>
        </p:txBody>
      </p:sp>
      <p:sp>
        <p:nvSpPr>
          <p:cNvPr id="485381"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fld id="{0973E0ED-D862-4E64-AA75-9C8C06AAD60D}" type="slidenum">
              <a:rPr lang="en-US" altLang="en-US" sz="1000" b="1" smtClean="0">
                <a:solidFill>
                  <a:srgbClr val="FFFFFF"/>
                </a:solidFill>
                <a:latin typeface="Verdana" pitchFamily="34" charset="0"/>
              </a:rPr>
              <a:pPr eaLnBrk="1" hangingPunct="1">
                <a:spcBef>
                  <a:spcPct val="0"/>
                </a:spcBef>
                <a:buFontTx/>
                <a:buNone/>
              </a:pPr>
              <a:t>68</a:t>
            </a:fld>
            <a:endParaRPr lang="en-US" altLang="en-US" sz="1000" b="1" smtClean="0">
              <a:solidFill>
                <a:srgbClr val="FFFFFF"/>
              </a:solidFill>
              <a:latin typeface="Verdana" pitchFamily="34" charset="0"/>
            </a:endParaRPr>
          </a:p>
        </p:txBody>
      </p:sp>
      <p:sp>
        <p:nvSpPr>
          <p:cNvPr id="3" name="TextBox 2"/>
          <p:cNvSpPr txBox="1"/>
          <p:nvPr/>
        </p:nvSpPr>
        <p:spPr>
          <a:xfrm>
            <a:off x="1004455" y="1524000"/>
            <a:ext cx="7315200" cy="4524315"/>
          </a:xfrm>
          <a:prstGeom prst="rect">
            <a:avLst/>
          </a:prstGeom>
          <a:solidFill>
            <a:schemeClr val="accent2"/>
          </a:solidFill>
        </p:spPr>
        <p:txBody>
          <a:bodyPr wrap="square" rtlCol="0">
            <a:spAutoFit/>
          </a:bodyPr>
          <a:lstStyle/>
          <a:p>
            <a:pPr algn="ctr"/>
            <a:r>
              <a:rPr lang="en-US" sz="7200" b="1" dirty="0">
                <a:solidFill>
                  <a:prstClr val="white"/>
                </a:solidFill>
                <a:effectLst>
                  <a:outerShdw blurRad="38100" dist="38100" dir="2700000" algn="tl">
                    <a:srgbClr val="000000">
                      <a:alpha val="43137"/>
                    </a:srgbClr>
                  </a:outerShdw>
                </a:effectLst>
                <a:latin typeface="Lucida Sans" panose="020B0602030504090204" pitchFamily="34" charset="0"/>
                <a:ea typeface="MS PGothic" pitchFamily="34" charset="-128"/>
              </a:rPr>
              <a:t>THIS CONCLUDES REVELATION </a:t>
            </a:r>
            <a:r>
              <a:rPr lang="en-US" sz="7200" b="1" dirty="0">
                <a:solidFill>
                  <a:prstClr val="white"/>
                </a:solidFill>
                <a:effectLst>
                  <a:outerShdw blurRad="38100" dist="38100" dir="2700000" algn="tl">
                    <a:srgbClr val="000000">
                      <a:alpha val="43137"/>
                    </a:srgbClr>
                  </a:outerShdw>
                </a:effectLst>
                <a:latin typeface="Lucida Sans" panose="020B0602030504090204" pitchFamily="34" charset="0"/>
                <a:ea typeface="MS PGothic" pitchFamily="34" charset="-128"/>
              </a:rPr>
              <a:t>19</a:t>
            </a:r>
            <a:endParaRPr lang="en-US" sz="7200" b="1" dirty="0">
              <a:solidFill>
                <a:prstClr val="white"/>
              </a:solidFill>
              <a:effectLst>
                <a:outerShdw blurRad="38100" dist="38100" dir="2700000" algn="tl">
                  <a:srgbClr val="000000">
                    <a:alpha val="43137"/>
                  </a:srgbClr>
                </a:outerShdw>
              </a:effectLst>
              <a:latin typeface="Lucida Sans" panose="020B0602030504090204" pitchFamily="34" charset="0"/>
              <a:ea typeface="MS PGothic" pitchFamily="34" charset="-128"/>
            </a:endParaRPr>
          </a:p>
        </p:txBody>
      </p:sp>
    </p:spTree>
    <p:extLst>
      <p:ext uri="{BB962C8B-B14F-4D97-AF65-F5344CB8AC3E}">
        <p14:creationId xmlns:p14="http://schemas.microsoft.com/office/powerpoint/2010/main" val="3611383588"/>
      </p:ext>
    </p:extLst>
  </p:cSld>
  <p:clrMapOvr>
    <a:masterClrMapping/>
  </p:clrMapOvr>
  <p:transition spd="slow">
    <p:checke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57200" y="1858963"/>
            <a:ext cx="8458200" cy="1323975"/>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a:t>
            </a:r>
            <a:r>
              <a:rPr lang="en-US" sz="2000" b="1" i="1" dirty="0">
                <a:solidFill>
                  <a:prstClr val="white"/>
                </a:solidFill>
                <a:latin typeface="Verdana"/>
                <a:ea typeface="MS PGothic" pitchFamily="34" charset="-128"/>
                <a:cs typeface="Verdana"/>
              </a:rPr>
              <a:t>19:2. </a:t>
            </a:r>
            <a:r>
              <a:rPr lang="en-US" sz="2000" b="1" i="1" dirty="0">
                <a:solidFill>
                  <a:srgbClr val="FFFF00"/>
                </a:solidFill>
                <a:latin typeface="Verdana"/>
                <a:ea typeface="MS PGothic" pitchFamily="34" charset="-128"/>
                <a:cs typeface="Verdana"/>
              </a:rPr>
              <a:t>For true and righteous are his judgments: for he hath judged the great whore, which did corrupt the earth with her fornication, and hath avenged the blood of his servants at her hand.</a:t>
            </a:r>
            <a:endParaRPr lang="en-US" sz="2000" b="1" i="1" dirty="0">
              <a:solidFill>
                <a:srgbClr val="FFFF00"/>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39015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5FD3272-2114-48C0-8460-AA89CD1C4FBF}" type="slidenum">
              <a:rPr lang="en-US" altLang="en-US" sz="1400" b="1" smtClean="0">
                <a:solidFill>
                  <a:srgbClr val="FFFFFF"/>
                </a:solidFill>
                <a:latin typeface="Verdana" pitchFamily="34" charset="0"/>
              </a:rPr>
              <a:pPr eaLnBrk="1" hangingPunct="1">
                <a:spcBef>
                  <a:spcPct val="0"/>
                </a:spcBef>
                <a:buFontTx/>
                <a:buNone/>
              </a:pPr>
              <a:t>7</a:t>
            </a:fld>
            <a:endParaRPr lang="en-US" altLang="en-US" sz="1400" b="1" smtClean="0">
              <a:solidFill>
                <a:srgbClr val="FFFFFF"/>
              </a:solidFill>
              <a:latin typeface="Verdana" pitchFamily="34" charset="0"/>
            </a:endParaRPr>
          </a:p>
        </p:txBody>
      </p:sp>
      <p:sp>
        <p:nvSpPr>
          <p:cNvPr id="39015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39015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A7C036F6-2B45-4BE1-9D55-5060676B19CC}"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20" name="TextBox 19"/>
          <p:cNvSpPr txBox="1"/>
          <p:nvPr/>
        </p:nvSpPr>
        <p:spPr>
          <a:xfrm>
            <a:off x="465138" y="3206750"/>
            <a:ext cx="8572500" cy="1938992"/>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t>
            </a:r>
            <a:r>
              <a:rPr lang="en-US" sz="2000" b="1" i="1" dirty="0">
                <a:solidFill>
                  <a:prstClr val="white"/>
                </a:solidFill>
                <a:latin typeface="Verdana"/>
                <a:ea typeface="MS PGothic" pitchFamily="34" charset="-128"/>
                <a:cs typeface="Verdana"/>
              </a:rPr>
              <a:t>The </a:t>
            </a:r>
            <a:r>
              <a:rPr lang="en-US" sz="2000" b="1" i="1" dirty="0">
                <a:solidFill>
                  <a:prstClr val="white"/>
                </a:solidFill>
                <a:latin typeface="Verdana"/>
                <a:ea typeface="MS PGothic" pitchFamily="34" charset="-128"/>
                <a:cs typeface="Verdana"/>
              </a:rPr>
              <a:t>judgments described in the book of Revelation are not evidence of God’s unfairness. Rather, their severity is a testimony to His righteousness—for only He knows the full breadth and depth of the sin which He now judges. </a:t>
            </a:r>
            <a:r>
              <a:rPr lang="en-US" sz="2000" b="1" i="1" dirty="0">
                <a:solidFill>
                  <a:prstClr val="white"/>
                </a:solidFill>
                <a:latin typeface="Verdana"/>
                <a:ea typeface="MS PGothic" pitchFamily="34" charset="-128"/>
                <a:cs typeface="Verdana"/>
              </a:rPr>
              <a:t>The </a:t>
            </a:r>
            <a:r>
              <a:rPr lang="en-US" sz="2000" b="1" i="1" dirty="0">
                <a:solidFill>
                  <a:prstClr val="white"/>
                </a:solidFill>
                <a:latin typeface="Verdana"/>
                <a:ea typeface="MS PGothic" pitchFamily="34" charset="-128"/>
                <a:cs typeface="Verdana"/>
              </a:rPr>
              <a:t>judgments of the LORD are true and righteous altogether</a:t>
            </a:r>
            <a:r>
              <a:rPr lang="en-US" sz="2000" b="1" i="1" dirty="0">
                <a:solidFill>
                  <a:prstClr val="white"/>
                </a:solidFill>
                <a:latin typeface="Verdana"/>
                <a:ea typeface="MS PGothic" pitchFamily="34" charset="-128"/>
                <a:cs typeface="Verdana"/>
              </a:rPr>
              <a:t>.</a:t>
            </a:r>
            <a:endParaRPr lang="en-US" sz="2000" b="1" i="1" dirty="0">
              <a:solidFill>
                <a:prstClr val="white"/>
              </a:solidFill>
              <a:latin typeface="Verdana"/>
              <a:ea typeface="MS PGothic" pitchFamily="34" charset="-128"/>
              <a:cs typeface="Verdana"/>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Four Alleluias Of Heavenly Praise</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514350" y="5181307"/>
            <a:ext cx="8686800" cy="1014412"/>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t>
            </a:r>
            <a:r>
              <a:rPr lang="en-US" sz="2000" b="1" i="1" dirty="0">
                <a:solidFill>
                  <a:srgbClr val="FFFFFF"/>
                </a:solidFill>
                <a:latin typeface="Verdana"/>
                <a:ea typeface="MS PGothic" pitchFamily="34" charset="-128"/>
                <a:cs typeface="Verdana"/>
              </a:rPr>
              <a:t>God </a:t>
            </a:r>
            <a:r>
              <a:rPr lang="en-US" sz="2000" b="1" i="1" dirty="0">
                <a:solidFill>
                  <a:srgbClr val="FFFFFF"/>
                </a:solidFill>
                <a:latin typeface="Verdana"/>
                <a:ea typeface="MS PGothic" pitchFamily="34" charset="-128"/>
                <a:cs typeface="Verdana"/>
              </a:rPr>
              <a:t>is holy and true. His holiness requires judgment of sin. His true character guarantees He will deliver judgment. </a:t>
            </a:r>
            <a:endParaRPr lang="en-US" sz="2000" b="1" i="1" dirty="0">
              <a:solidFill>
                <a:srgbClr val="FFFF00"/>
              </a:solidFill>
              <a:latin typeface="Verdana"/>
              <a:ea typeface="MS PGothic" pitchFamily="34" charset="-128"/>
              <a:cs typeface="Verdana"/>
            </a:endParaRPr>
          </a:p>
        </p:txBody>
      </p:sp>
      <p:cxnSp>
        <p:nvCxnSpPr>
          <p:cNvPr id="390157"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390158"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09137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57200" y="1858963"/>
            <a:ext cx="8458200" cy="1323975"/>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a:t>
            </a:r>
            <a:r>
              <a:rPr lang="en-US" sz="2000" b="1" i="1" dirty="0">
                <a:solidFill>
                  <a:prstClr val="white"/>
                </a:solidFill>
                <a:latin typeface="Verdana"/>
                <a:ea typeface="MS PGothic" pitchFamily="34" charset="-128"/>
                <a:cs typeface="Verdana"/>
              </a:rPr>
              <a:t>19:2. </a:t>
            </a:r>
            <a:r>
              <a:rPr lang="en-US" sz="2000" b="1" i="1" dirty="0">
                <a:solidFill>
                  <a:srgbClr val="FFFF00"/>
                </a:solidFill>
                <a:latin typeface="Verdana"/>
                <a:ea typeface="MS PGothic" pitchFamily="34" charset="-128"/>
                <a:cs typeface="Verdana"/>
              </a:rPr>
              <a:t>For true and righteous are his judgments: for he hath judged the great whore, which did corrupt the earth with her fornication, and hath avenged the blood of his servants at her hand</a:t>
            </a:r>
            <a:r>
              <a:rPr lang="en-US" sz="2000" b="1" i="1" dirty="0">
                <a:solidFill>
                  <a:srgbClr val="FFFF00"/>
                </a:solidFill>
                <a:latin typeface="Verdana"/>
                <a:ea typeface="MS PGothic" pitchFamily="34" charset="-128"/>
                <a:cs typeface="Verdana"/>
              </a:rPr>
              <a:t>. </a:t>
            </a:r>
            <a:r>
              <a:rPr lang="en-US" sz="2000" b="1" i="1" dirty="0">
                <a:solidFill>
                  <a:prstClr val="white"/>
                </a:solidFill>
                <a:latin typeface="Verdana"/>
                <a:ea typeface="MS PGothic" pitchFamily="34" charset="-128"/>
                <a:cs typeface="Verdana"/>
              </a:rPr>
              <a:t>(</a:t>
            </a:r>
            <a:r>
              <a:rPr lang="en-US" sz="2000" b="1" i="1" dirty="0" err="1">
                <a:solidFill>
                  <a:prstClr val="white"/>
                </a:solidFill>
                <a:latin typeface="Verdana"/>
                <a:ea typeface="MS PGothic" pitchFamily="34" charset="-128"/>
                <a:cs typeface="Verdana"/>
              </a:rPr>
              <a:t>Cond’t</a:t>
            </a:r>
            <a:r>
              <a:rPr lang="en-US" sz="2000" b="1" i="1" dirty="0">
                <a:solidFill>
                  <a:prstClr val="white"/>
                </a:solidFill>
                <a:latin typeface="Verdana"/>
                <a:ea typeface="MS PGothic" pitchFamily="34" charset="-128"/>
                <a:cs typeface="Verdana"/>
              </a:rPr>
              <a:t>)</a:t>
            </a:r>
            <a:endParaRPr lang="en-US" sz="2000" b="1" i="1" dirty="0">
              <a:solidFill>
                <a:prstClr val="white"/>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39015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5FD3272-2114-48C0-8460-AA89CD1C4FBF}" type="slidenum">
              <a:rPr lang="en-US" altLang="en-US" sz="1400" b="1" smtClean="0">
                <a:solidFill>
                  <a:srgbClr val="FFFFFF"/>
                </a:solidFill>
                <a:latin typeface="Verdana" pitchFamily="34" charset="0"/>
              </a:rPr>
              <a:pPr eaLnBrk="1" hangingPunct="1">
                <a:spcBef>
                  <a:spcPct val="0"/>
                </a:spcBef>
                <a:buFontTx/>
                <a:buNone/>
              </a:pPr>
              <a:t>8</a:t>
            </a:fld>
            <a:endParaRPr lang="en-US" altLang="en-US" sz="1400" b="1" smtClean="0">
              <a:solidFill>
                <a:srgbClr val="FFFFFF"/>
              </a:solidFill>
              <a:latin typeface="Verdana" pitchFamily="34" charset="0"/>
            </a:endParaRPr>
          </a:p>
        </p:txBody>
      </p:sp>
      <p:sp>
        <p:nvSpPr>
          <p:cNvPr id="39015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20" name="TextBox 19"/>
          <p:cNvSpPr txBox="1"/>
          <p:nvPr/>
        </p:nvSpPr>
        <p:spPr>
          <a:xfrm>
            <a:off x="465138" y="3284809"/>
            <a:ext cx="8572500" cy="707886"/>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t>
            </a:r>
            <a:r>
              <a:rPr lang="en-US" sz="2000" b="1" i="1" dirty="0">
                <a:solidFill>
                  <a:prstClr val="white"/>
                </a:solidFill>
                <a:latin typeface="Verdana"/>
                <a:ea typeface="MS PGothic" pitchFamily="34" charset="-128"/>
                <a:cs typeface="Verdana"/>
              </a:rPr>
              <a:t>Although there have been many harlots upon the earth, this is a unique </a:t>
            </a:r>
            <a:r>
              <a:rPr lang="en-US" sz="2000" b="1" i="1" dirty="0">
                <a:solidFill>
                  <a:prstClr val="white"/>
                </a:solidFill>
                <a:latin typeface="Verdana"/>
                <a:ea typeface="MS PGothic" pitchFamily="34" charset="-128"/>
                <a:cs typeface="Verdana"/>
              </a:rPr>
              <a:t>harlot—the </a:t>
            </a:r>
            <a:r>
              <a:rPr lang="en-US" sz="2000" b="1" i="1" dirty="0">
                <a:solidFill>
                  <a:prstClr val="white"/>
                </a:solidFill>
                <a:latin typeface="Verdana"/>
                <a:ea typeface="MS PGothic" pitchFamily="34" charset="-128"/>
                <a:cs typeface="Verdana"/>
              </a:rPr>
              <a:t>mother of </a:t>
            </a:r>
            <a:r>
              <a:rPr lang="en-US" sz="2000" b="1" i="1" dirty="0">
                <a:solidFill>
                  <a:prstClr val="white"/>
                </a:solidFill>
                <a:latin typeface="Verdana"/>
                <a:ea typeface="MS PGothic" pitchFamily="34" charset="-128"/>
                <a:cs typeface="Verdana"/>
              </a:rPr>
              <a:t>harlots. </a:t>
            </a:r>
            <a:endParaRPr lang="en-US" sz="2000" b="1" i="1" dirty="0">
              <a:solidFill>
                <a:prstClr val="white"/>
              </a:solidFill>
              <a:latin typeface="Verdana"/>
              <a:ea typeface="MS PGothic" pitchFamily="34" charset="-128"/>
              <a:cs typeface="Verdana"/>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Four Alleluias Of Heavenly Praise</a:t>
            </a:r>
            <a:endParaRPr lang="en-US" sz="2800" i="1" dirty="0">
              <a:solidFill>
                <a:prstClr val="white"/>
              </a:solidFill>
              <a:latin typeface="Verdana"/>
              <a:ea typeface="MS PGothic" pitchFamily="34" charset="-128"/>
              <a:cs typeface="Verdana"/>
            </a:endParaRPr>
          </a:p>
        </p:txBody>
      </p:sp>
      <p:sp>
        <p:nvSpPr>
          <p:cNvPr id="21" name="TextBox 20"/>
          <p:cNvSpPr txBox="1"/>
          <p:nvPr/>
        </p:nvSpPr>
        <p:spPr>
          <a:xfrm>
            <a:off x="542925" y="4144354"/>
            <a:ext cx="8629650" cy="707886"/>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This exultation over the great Harlot is in response to the destruction of the </a:t>
            </a:r>
            <a:r>
              <a:rPr lang="en-US" sz="2000" b="1" i="1" dirty="0">
                <a:solidFill>
                  <a:srgbClr val="FFFFFF"/>
                </a:solidFill>
                <a:latin typeface="Verdana"/>
                <a:ea typeface="MS PGothic" pitchFamily="34" charset="-128"/>
                <a:cs typeface="Verdana"/>
              </a:rPr>
              <a:t>city of </a:t>
            </a:r>
            <a:r>
              <a:rPr lang="en-US" sz="2000" b="1" i="1" dirty="0">
                <a:solidFill>
                  <a:srgbClr val="FFFFFF"/>
                </a:solidFill>
                <a:latin typeface="Verdana"/>
                <a:ea typeface="MS PGothic" pitchFamily="34" charset="-128"/>
                <a:cs typeface="Verdana"/>
              </a:rPr>
              <a:t>Babylon</a:t>
            </a:r>
            <a:r>
              <a:rPr lang="en-US" sz="2000" b="1" i="1" dirty="0">
                <a:solidFill>
                  <a:srgbClr val="FFFFFF"/>
                </a:solidFill>
                <a:latin typeface="Verdana"/>
                <a:ea typeface="MS PGothic" pitchFamily="34" charset="-128"/>
                <a:cs typeface="Verdana"/>
              </a:rPr>
              <a:t>.</a:t>
            </a:r>
            <a:endParaRPr lang="en-US" sz="2000" b="1" i="1" dirty="0">
              <a:solidFill>
                <a:srgbClr val="FFFF00"/>
              </a:solidFill>
              <a:latin typeface="Verdana"/>
              <a:ea typeface="MS PGothic" pitchFamily="34" charset="-128"/>
              <a:cs typeface="Verdana"/>
            </a:endParaRPr>
          </a:p>
        </p:txBody>
      </p:sp>
      <p:cxnSp>
        <p:nvCxnSpPr>
          <p:cNvPr id="390157"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390158"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 name="TextBox 1"/>
          <p:cNvSpPr txBox="1"/>
          <p:nvPr/>
        </p:nvSpPr>
        <p:spPr>
          <a:xfrm>
            <a:off x="510381" y="4989293"/>
            <a:ext cx="8313738" cy="707886"/>
          </a:xfrm>
          <a:prstGeom prst="rect">
            <a:avLst/>
          </a:prstGeom>
          <a:noFill/>
        </p:spPr>
        <p:txBody>
          <a:bodyPr wrap="square" rtlCol="0">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entire earth was involved in </a:t>
            </a:r>
            <a:r>
              <a:rPr lang="en-US" sz="2000" b="1" i="1" dirty="0">
                <a:solidFill>
                  <a:srgbClr val="FFFFFF"/>
                </a:solidFill>
                <a:latin typeface="Verdana"/>
                <a:ea typeface="MS PGothic" pitchFamily="34" charset="-128"/>
                <a:cs typeface="Verdana"/>
              </a:rPr>
              <a:t>fornication because </a:t>
            </a:r>
            <a:r>
              <a:rPr lang="en-US" sz="2000" b="1" i="1" dirty="0">
                <a:solidFill>
                  <a:srgbClr val="FFFFFF"/>
                </a:solidFill>
                <a:latin typeface="Verdana"/>
                <a:ea typeface="MS PGothic" pitchFamily="34" charset="-128"/>
                <a:cs typeface="Verdana"/>
              </a:rPr>
              <a:t>of her </a:t>
            </a:r>
            <a:r>
              <a:rPr lang="en-US" sz="2000" b="1" i="1" dirty="0">
                <a:solidFill>
                  <a:srgbClr val="FFFFFF"/>
                </a:solidFill>
                <a:latin typeface="Verdana"/>
                <a:ea typeface="MS PGothic" pitchFamily="34" charset="-128"/>
                <a:cs typeface="Verdana"/>
              </a:rPr>
              <a:t>influence.</a:t>
            </a:r>
            <a:endParaRPr lang="en-US" sz="2000" b="1" i="1" dirty="0">
              <a:solidFill>
                <a:srgbClr val="FFFF00"/>
              </a:solidFill>
              <a:latin typeface="Verdana"/>
              <a:ea typeface="MS PGothic" pitchFamily="34" charset="-128"/>
              <a:cs typeface="Verdana"/>
            </a:endParaRPr>
          </a:p>
        </p:txBody>
      </p:sp>
      <p:sp>
        <p:nvSpPr>
          <p:cNvPr id="3" name="TextBox 2"/>
          <p:cNvSpPr txBox="1"/>
          <p:nvPr/>
        </p:nvSpPr>
        <p:spPr>
          <a:xfrm>
            <a:off x="510381" y="5761733"/>
            <a:ext cx="8313738" cy="707886"/>
          </a:xfrm>
          <a:prstGeom prst="rect">
            <a:avLst/>
          </a:prstGeom>
          <a:noFill/>
        </p:spPr>
        <p:txBody>
          <a:bodyPr wrap="square" rtlCol="0">
            <a:spAutoFit/>
          </a:bodyPr>
          <a:lstStyle/>
          <a:p>
            <a:pPr defTabSz="457200">
              <a:buClr>
                <a:srgbClr val="FFFF00"/>
              </a:buClr>
              <a:buFont typeface="Lucida Grande"/>
              <a:buChar char="➡"/>
              <a:defRPr/>
            </a:pPr>
            <a:r>
              <a:rPr lang="en-US" sz="2000" dirty="0">
                <a:solidFill>
                  <a:prstClr val="black"/>
                </a:solidFill>
                <a:ea typeface="MS PGothic" pitchFamily="34" charset="-128"/>
              </a:rPr>
              <a:t>. </a:t>
            </a:r>
            <a:r>
              <a:rPr lang="en-US" sz="2000" b="1" i="1" dirty="0">
                <a:solidFill>
                  <a:prstClr val="white"/>
                </a:solidFill>
                <a:latin typeface="Verdana" panose="020B0604030504040204" pitchFamily="34" charset="0"/>
                <a:ea typeface="Verdana" panose="020B0604030504040204" pitchFamily="34" charset="0"/>
              </a:rPr>
              <a:t>How long, O Lord</a:t>
            </a:r>
            <a:r>
              <a:rPr lang="en-US" sz="2000" b="1" i="1" dirty="0">
                <a:solidFill>
                  <a:prstClr val="white"/>
                </a:solidFill>
                <a:latin typeface="Verdana" panose="020B0604030504040204" pitchFamily="34" charset="0"/>
                <a:ea typeface="Verdana" panose="020B0604030504040204" pitchFamily="34" charset="0"/>
              </a:rPr>
              <a:t>, </a:t>
            </a:r>
            <a:r>
              <a:rPr lang="en-US" sz="2000" b="1" i="1" dirty="0">
                <a:solidFill>
                  <a:prstClr val="white"/>
                </a:solidFill>
                <a:latin typeface="Verdana" panose="020B0604030504040204" pitchFamily="34" charset="0"/>
                <a:ea typeface="Verdana" panose="020B0604030504040204" pitchFamily="34" charset="0"/>
              </a:rPr>
              <a:t>until You judge and avenge our </a:t>
            </a:r>
            <a:r>
              <a:rPr lang="en-US" sz="2000" b="1" i="1" dirty="0">
                <a:solidFill>
                  <a:prstClr val="white"/>
                </a:solidFill>
                <a:latin typeface="Verdana" panose="020B0604030504040204" pitchFamily="34" charset="0"/>
                <a:ea typeface="Verdana" panose="020B0604030504040204" pitchFamily="34" charset="0"/>
              </a:rPr>
              <a:t>blood--the answer is NOW.</a:t>
            </a:r>
            <a:endParaRPr lang="en-US" sz="2000" b="1" i="1" dirty="0">
              <a:solidFill>
                <a:prstClr val="white"/>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70680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heel(1)">
                                      <p:cBhvr>
                                        <p:cTn id="19" dur="20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heel(1)">
                                      <p:cBhvr>
                                        <p:cTn id="2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4" name="TextBox 3"/>
          <p:cNvSpPr txBox="1"/>
          <p:nvPr/>
        </p:nvSpPr>
        <p:spPr>
          <a:xfrm>
            <a:off x="438150" y="2015081"/>
            <a:ext cx="8458200" cy="707886"/>
          </a:xfrm>
          <a:prstGeom prst="rect">
            <a:avLst/>
          </a:prstGeom>
          <a:noFill/>
          <a:effectLst>
            <a:outerShdw blurRad="50800" dist="38100" dir="2700000">
              <a:srgbClr val="FF0000">
                <a:alpha val="98000"/>
              </a:srgbClr>
            </a:outerShdw>
          </a:effectLst>
        </p:spPr>
        <p:txBody>
          <a:bodyPr>
            <a:spAutoFit/>
          </a:bodyPr>
          <a:lstStyle/>
          <a:p>
            <a:pPr defTabSz="457200">
              <a:defRPr/>
            </a:pPr>
            <a:r>
              <a:rPr lang="en-US" sz="2000" b="1" i="1" dirty="0">
                <a:solidFill>
                  <a:prstClr val="white"/>
                </a:solidFill>
                <a:latin typeface="Verdana"/>
                <a:ea typeface="MS PGothic" pitchFamily="34" charset="-128"/>
                <a:cs typeface="Verdana"/>
              </a:rPr>
              <a:t>Revelation </a:t>
            </a:r>
            <a:r>
              <a:rPr lang="en-US" sz="2000" b="1" i="1" dirty="0">
                <a:solidFill>
                  <a:prstClr val="white"/>
                </a:solidFill>
                <a:latin typeface="Verdana"/>
                <a:ea typeface="MS PGothic" pitchFamily="34" charset="-128"/>
                <a:cs typeface="Verdana"/>
              </a:rPr>
              <a:t>19:3. </a:t>
            </a:r>
            <a:r>
              <a:rPr lang="en-US" sz="2000" b="1" i="1" dirty="0">
                <a:solidFill>
                  <a:srgbClr val="FFFF00"/>
                </a:solidFill>
                <a:latin typeface="Verdana"/>
                <a:ea typeface="MS PGothic" pitchFamily="34" charset="-128"/>
                <a:cs typeface="Verdana"/>
              </a:rPr>
              <a:t>And again they said, Alleluia. And her smoke rose up for ever and ever.</a:t>
            </a:r>
            <a:endParaRPr lang="en-US" sz="2000" b="1" i="1" dirty="0">
              <a:solidFill>
                <a:srgbClr val="FFFF00"/>
              </a:solidFill>
              <a:latin typeface="Arial"/>
              <a:ea typeface="MS PGothic" pitchFamily="34" charset="-128"/>
              <a:cs typeface="Arial"/>
            </a:endParaRPr>
          </a:p>
        </p:txBody>
      </p:sp>
      <p:sp>
        <p:nvSpPr>
          <p:cNvPr id="6" name="TextBox 5"/>
          <p:cNvSpPr txBox="1"/>
          <p:nvPr/>
        </p:nvSpPr>
        <p:spPr>
          <a:xfrm>
            <a:off x="457200" y="-14288"/>
            <a:ext cx="7848600" cy="706438"/>
          </a:xfrm>
          <a:prstGeom prst="rect">
            <a:avLst/>
          </a:prstGeom>
          <a:noFill/>
          <a:effectLst>
            <a:outerShdw blurRad="50800" dist="38100" dir="2700000">
              <a:srgbClr val="FF0000"/>
            </a:outerShdw>
          </a:effectLst>
        </p:spPr>
        <p:txBody>
          <a:bodyPr>
            <a:spAutoFit/>
          </a:bodyPr>
          <a:lstStyle/>
          <a:p>
            <a:pPr algn="ctr" defTabSz="457200">
              <a:defRPr/>
            </a:pPr>
            <a:r>
              <a:rPr lang="en-US" sz="4000" b="1" dirty="0">
                <a:solidFill>
                  <a:srgbClr val="FFFF00"/>
                </a:solidFill>
                <a:latin typeface="Verdana"/>
                <a:ea typeface="MS PGothic" pitchFamily="34" charset="-128"/>
                <a:cs typeface="Verdana"/>
              </a:rPr>
              <a:t>Revelation</a:t>
            </a:r>
            <a:r>
              <a:rPr lang="en-US" sz="4000" b="1" dirty="0">
                <a:solidFill>
                  <a:srgbClr val="000090"/>
                </a:solidFill>
                <a:latin typeface="Verdana"/>
                <a:ea typeface="MS PGothic" pitchFamily="34" charset="-128"/>
                <a:cs typeface="Verdana"/>
              </a:rPr>
              <a:t> </a:t>
            </a:r>
            <a:r>
              <a:rPr lang="en-US" sz="4000" b="1" dirty="0">
                <a:solidFill>
                  <a:srgbClr val="FFFF00"/>
                </a:solidFill>
                <a:latin typeface="Verdana"/>
                <a:ea typeface="MS PGothic" pitchFamily="34" charset="-128"/>
                <a:cs typeface="Verdana"/>
              </a:rPr>
              <a:t>19</a:t>
            </a:r>
          </a:p>
        </p:txBody>
      </p:sp>
      <p:sp>
        <p:nvSpPr>
          <p:cNvPr id="7" name="TextBox 6"/>
          <p:cNvSpPr txBox="1"/>
          <p:nvPr/>
        </p:nvSpPr>
        <p:spPr>
          <a:xfrm>
            <a:off x="800100" y="765175"/>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King Triumphant</a:t>
            </a:r>
          </a:p>
        </p:txBody>
      </p:sp>
      <p:sp>
        <p:nvSpPr>
          <p:cNvPr id="390150" name="Slide Number Placeholder 3"/>
          <p:cNvSpPr>
            <a:spLocks noGrp="1"/>
          </p:cNvSpPr>
          <p:nvPr>
            <p:ph type="sldNum" sz="quarter" idx="12"/>
          </p:nvPr>
        </p:nvSpPr>
        <p:spPr bwMode="auto">
          <a:xfrm>
            <a:off x="6553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55FD3272-2114-48C0-8460-AA89CD1C4FBF}" type="slidenum">
              <a:rPr lang="en-US" altLang="en-US" sz="1400" b="1" smtClean="0">
                <a:solidFill>
                  <a:srgbClr val="FFFFFF"/>
                </a:solidFill>
                <a:latin typeface="Verdana" pitchFamily="34" charset="0"/>
              </a:rPr>
              <a:pPr eaLnBrk="1" hangingPunct="1">
                <a:spcBef>
                  <a:spcPct val="0"/>
                </a:spcBef>
                <a:buFontTx/>
                <a:buNone/>
              </a:pPr>
              <a:t>9</a:t>
            </a:fld>
            <a:endParaRPr lang="en-US" altLang="en-US" sz="1400" b="1" smtClean="0">
              <a:solidFill>
                <a:srgbClr val="FFFFFF"/>
              </a:solidFill>
              <a:latin typeface="Verdana" pitchFamily="34" charset="0"/>
            </a:endParaRPr>
          </a:p>
        </p:txBody>
      </p:sp>
      <p:sp>
        <p:nvSpPr>
          <p:cNvPr id="390151" name="Footer Placeholder 7"/>
          <p:cNvSpPr>
            <a:spLocks noGrp="1"/>
          </p:cNvSpPr>
          <p:nvPr>
            <p:ph type="ftr" sz="quarter" idx="11"/>
          </p:nvPr>
        </p:nvSpPr>
        <p:spPr bwMode="auto">
          <a:xfrm>
            <a:off x="3124200" y="64928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400" b="1" smtClean="0">
                <a:solidFill>
                  <a:srgbClr val="FFFFFF"/>
                </a:solidFill>
                <a:latin typeface="Verdana" pitchFamily="34" charset="0"/>
              </a:rPr>
              <a:t>Revelation 19 Lesson</a:t>
            </a:r>
          </a:p>
        </p:txBody>
      </p:sp>
      <p:sp>
        <p:nvSpPr>
          <p:cNvPr id="390152" name="Date Placeholder 1"/>
          <p:cNvSpPr>
            <a:spLocks noGrp="1"/>
          </p:cNvSpPr>
          <p:nvPr>
            <p:ph type="dt" sz="quarter" idx="10"/>
          </p:nvPr>
        </p:nvSpPr>
        <p:spPr bwMode="auto">
          <a:xfrm>
            <a:off x="4572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fld id="{A7C036F6-2B45-4BE1-9D55-5060676B19CC}" type="datetime1">
              <a:rPr lang="en-US" altLang="en-US" sz="1400" b="1" smtClean="0">
                <a:solidFill>
                  <a:srgbClr val="FFFFFF"/>
                </a:solidFill>
                <a:latin typeface="Verdana" pitchFamily="34" charset="0"/>
              </a:rPr>
              <a:pPr eaLnBrk="1" hangingPunct="1">
                <a:spcBef>
                  <a:spcPct val="0"/>
                </a:spcBef>
                <a:buFontTx/>
                <a:buNone/>
              </a:pPr>
              <a:t>5/2/2022</a:t>
            </a:fld>
            <a:endParaRPr lang="en-US" altLang="en-US" sz="1400" b="1" smtClean="0">
              <a:solidFill>
                <a:srgbClr val="FFFFFF"/>
              </a:solidFill>
              <a:latin typeface="Verdana" pitchFamily="34" charset="0"/>
            </a:endParaRPr>
          </a:p>
        </p:txBody>
      </p:sp>
      <p:sp>
        <p:nvSpPr>
          <p:cNvPr id="13" name="TextBox 12"/>
          <p:cNvSpPr txBox="1"/>
          <p:nvPr/>
        </p:nvSpPr>
        <p:spPr>
          <a:xfrm>
            <a:off x="-1343025" y="500063"/>
            <a:ext cx="184150" cy="369887"/>
          </a:xfrm>
          <a:prstGeom prst="rect">
            <a:avLst/>
          </a:prstGeom>
          <a:noFill/>
        </p:spPr>
        <p:txBody>
          <a:bodyPr wrap="none">
            <a:spAutoFit/>
          </a:bodyPr>
          <a:lstStyle/>
          <a:p>
            <a:pPr defTabSz="457200">
              <a:defRPr/>
            </a:pPr>
            <a:endParaRPr lang="en-US" dirty="0">
              <a:solidFill>
                <a:prstClr val="black"/>
              </a:solidFill>
              <a:ea typeface="MS PGothic" pitchFamily="34" charset="-128"/>
            </a:endParaRPr>
          </a:p>
        </p:txBody>
      </p:sp>
      <p:sp>
        <p:nvSpPr>
          <p:cNvPr id="20" name="TextBox 19"/>
          <p:cNvSpPr txBox="1"/>
          <p:nvPr/>
        </p:nvSpPr>
        <p:spPr>
          <a:xfrm>
            <a:off x="396798" y="2827083"/>
            <a:ext cx="8572500" cy="400110"/>
          </a:xfrm>
          <a:prstGeom prst="rect">
            <a:avLst/>
          </a:prstGeom>
          <a:noFill/>
        </p:spPr>
        <p:txBody>
          <a:bodyPr>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t>
            </a:r>
            <a:r>
              <a:rPr lang="en-US" sz="2000" b="1" i="1" dirty="0">
                <a:solidFill>
                  <a:prstClr val="white"/>
                </a:solidFill>
                <a:latin typeface="Verdana"/>
                <a:ea typeface="MS PGothic" pitchFamily="34" charset="-128"/>
                <a:cs typeface="Verdana"/>
              </a:rPr>
              <a:t>Alleluia is cried out a second time.</a:t>
            </a:r>
            <a:endParaRPr lang="en-US" sz="2000" b="1" i="1" dirty="0">
              <a:solidFill>
                <a:prstClr val="white"/>
              </a:solidFill>
              <a:latin typeface="Verdana"/>
              <a:ea typeface="MS PGothic" pitchFamily="34" charset="-128"/>
              <a:cs typeface="Verdana"/>
            </a:endParaRPr>
          </a:p>
        </p:txBody>
      </p:sp>
      <p:sp>
        <p:nvSpPr>
          <p:cNvPr id="17" name="TextBox 16"/>
          <p:cNvSpPr txBox="1"/>
          <p:nvPr/>
        </p:nvSpPr>
        <p:spPr>
          <a:xfrm>
            <a:off x="647700" y="1289050"/>
            <a:ext cx="8039100" cy="523875"/>
          </a:xfrm>
          <a:prstGeom prst="rect">
            <a:avLst/>
          </a:prstGeom>
          <a:noFill/>
          <a:effectLst>
            <a:outerShdw blurRad="50800" dist="38100" dir="2700000">
              <a:srgbClr val="FF0000">
                <a:alpha val="98000"/>
              </a:srgbClr>
            </a:outerShdw>
          </a:effectLst>
        </p:spPr>
        <p:txBody>
          <a:bodyPr>
            <a:spAutoFit/>
          </a:bodyPr>
          <a:lstStyle/>
          <a:p>
            <a:pPr algn="ctr" defTabSz="457200">
              <a:defRPr/>
            </a:pPr>
            <a:r>
              <a:rPr lang="en-US" sz="2800" b="1" i="1" dirty="0">
                <a:solidFill>
                  <a:prstClr val="white"/>
                </a:solidFill>
                <a:latin typeface="Verdana"/>
                <a:ea typeface="MS PGothic" pitchFamily="34" charset="-128"/>
                <a:cs typeface="Verdana"/>
              </a:rPr>
              <a:t>The Four Alleluias Of Heavenly Praise</a:t>
            </a:r>
            <a:endParaRPr lang="en-US" sz="2800" i="1" dirty="0">
              <a:solidFill>
                <a:prstClr val="white"/>
              </a:solidFill>
              <a:latin typeface="Verdana"/>
              <a:ea typeface="MS PGothic" pitchFamily="34" charset="-128"/>
              <a:cs typeface="Verdana"/>
            </a:endParaRPr>
          </a:p>
        </p:txBody>
      </p:sp>
      <p:cxnSp>
        <p:nvCxnSpPr>
          <p:cNvPr id="390157" name="Straight Connector 12"/>
          <p:cNvCxnSpPr>
            <a:cxnSpLocks noChangeShapeType="1"/>
          </p:cNvCxnSpPr>
          <p:nvPr/>
        </p:nvCxnSpPr>
        <p:spPr bwMode="auto">
          <a:xfrm>
            <a:off x="800100" y="1828800"/>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cxnSp>
        <p:nvCxnSpPr>
          <p:cNvPr id="390158" name="Straight Connector 12"/>
          <p:cNvCxnSpPr>
            <a:cxnSpLocks noChangeShapeType="1"/>
          </p:cNvCxnSpPr>
          <p:nvPr/>
        </p:nvCxnSpPr>
        <p:spPr bwMode="auto">
          <a:xfrm>
            <a:off x="723900" y="706438"/>
            <a:ext cx="811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cxnSp>
      <p:sp>
        <p:nvSpPr>
          <p:cNvPr id="23" name="TextBox 22"/>
          <p:cNvSpPr txBox="1"/>
          <p:nvPr/>
        </p:nvSpPr>
        <p:spPr>
          <a:xfrm>
            <a:off x="457200" y="4706783"/>
            <a:ext cx="8743950" cy="707886"/>
          </a:xfrm>
          <a:prstGeom prst="rect">
            <a:avLst/>
          </a:prstGeom>
          <a:noFill/>
        </p:spPr>
        <p:txBody>
          <a:bodyPr wrap="square">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The text </a:t>
            </a:r>
            <a:r>
              <a:rPr lang="en-US" sz="2000" b="1" i="1" dirty="0">
                <a:solidFill>
                  <a:srgbClr val="FFFFFF"/>
                </a:solidFill>
                <a:latin typeface="Verdana"/>
                <a:ea typeface="MS PGothic" pitchFamily="34" charset="-128"/>
                <a:cs typeface="Verdana"/>
              </a:rPr>
              <a:t>“forever </a:t>
            </a:r>
            <a:r>
              <a:rPr lang="en-US" sz="2000" b="1" i="1" dirty="0">
                <a:solidFill>
                  <a:srgbClr val="FFFFFF"/>
                </a:solidFill>
                <a:latin typeface="Verdana"/>
                <a:ea typeface="MS PGothic" pitchFamily="34" charset="-128"/>
                <a:cs typeface="Verdana"/>
              </a:rPr>
              <a:t>and </a:t>
            </a:r>
            <a:r>
              <a:rPr lang="en-US" sz="2000" b="1" i="1" dirty="0">
                <a:solidFill>
                  <a:srgbClr val="FFFFFF"/>
                </a:solidFill>
                <a:latin typeface="Verdana"/>
                <a:ea typeface="MS PGothic" pitchFamily="34" charset="-128"/>
                <a:cs typeface="Verdana"/>
              </a:rPr>
              <a:t>ever” implies </a:t>
            </a:r>
            <a:r>
              <a:rPr lang="en-US" sz="2000" b="1" i="1" dirty="0">
                <a:solidFill>
                  <a:srgbClr val="FFFFFF"/>
                </a:solidFill>
                <a:latin typeface="Verdana"/>
                <a:ea typeface="MS PGothic" pitchFamily="34" charset="-128"/>
                <a:cs typeface="Verdana"/>
              </a:rPr>
              <a:t>that her destruction </a:t>
            </a:r>
            <a:r>
              <a:rPr lang="en-US" sz="2000" b="1" i="1" dirty="0">
                <a:solidFill>
                  <a:srgbClr val="FFFFFF"/>
                </a:solidFill>
                <a:latin typeface="Verdana"/>
                <a:ea typeface="MS PGothic" pitchFamily="34" charset="-128"/>
                <a:cs typeface="Verdana"/>
              </a:rPr>
              <a:t>will be into </a:t>
            </a:r>
            <a:r>
              <a:rPr lang="en-US" sz="2000" b="1" i="1" dirty="0">
                <a:solidFill>
                  <a:srgbClr val="FFFFFF"/>
                </a:solidFill>
                <a:latin typeface="Verdana"/>
                <a:ea typeface="MS PGothic" pitchFamily="34" charset="-128"/>
                <a:cs typeface="Verdana"/>
              </a:rPr>
              <a:t>the ages of the ages. </a:t>
            </a:r>
            <a:endParaRPr lang="en-US" sz="2000" b="1" i="1" dirty="0">
              <a:solidFill>
                <a:srgbClr val="FFFF00"/>
              </a:solidFill>
              <a:latin typeface="Verdana"/>
              <a:ea typeface="MS PGothic" pitchFamily="34" charset="-128"/>
              <a:cs typeface="Verdana"/>
            </a:endParaRPr>
          </a:p>
        </p:txBody>
      </p:sp>
      <p:sp>
        <p:nvSpPr>
          <p:cNvPr id="5" name="TextBox 4"/>
          <p:cNvSpPr txBox="1"/>
          <p:nvPr/>
        </p:nvSpPr>
        <p:spPr>
          <a:xfrm>
            <a:off x="438150" y="3616507"/>
            <a:ext cx="8650325" cy="707886"/>
          </a:xfrm>
          <a:prstGeom prst="rect">
            <a:avLst/>
          </a:prstGeom>
          <a:noFill/>
        </p:spPr>
        <p:txBody>
          <a:bodyPr wrap="square" rtlCol="0">
            <a:spAutoFit/>
          </a:bodyPr>
          <a:lstStyle/>
          <a:p>
            <a:pPr defTabSz="457200">
              <a:buClr>
                <a:srgbClr val="FFFF00"/>
              </a:buClr>
              <a:buFont typeface="Lucida Grande"/>
              <a:buChar char="➡"/>
              <a:defRPr/>
            </a:pPr>
            <a:r>
              <a:rPr lang="en-US" sz="2000" b="1" i="1" dirty="0">
                <a:solidFill>
                  <a:srgbClr val="FFFFFF"/>
                </a:solidFill>
                <a:latin typeface="Verdana"/>
                <a:ea typeface="MS PGothic" pitchFamily="34" charset="-128"/>
                <a:cs typeface="Verdana"/>
              </a:rPr>
              <a:t> </a:t>
            </a:r>
            <a:r>
              <a:rPr lang="en-US" sz="2000" b="1" i="1" dirty="0">
                <a:solidFill>
                  <a:prstClr val="white"/>
                </a:solidFill>
                <a:latin typeface="Verdana"/>
                <a:ea typeface="MS PGothic" pitchFamily="34" charset="-128"/>
                <a:cs typeface="Verdana"/>
              </a:rPr>
              <a:t>The </a:t>
            </a:r>
            <a:r>
              <a:rPr lang="en-US" sz="2000" b="1" i="1" dirty="0">
                <a:solidFill>
                  <a:prstClr val="white"/>
                </a:solidFill>
                <a:latin typeface="Verdana"/>
                <a:ea typeface="MS PGothic" pitchFamily="34" charset="-128"/>
                <a:cs typeface="Verdana"/>
              </a:rPr>
              <a:t>smoke of Babylon’s destruction will continue rising  into space even after the fires themselves have ceased</a:t>
            </a:r>
            <a:r>
              <a:rPr lang="en-US" sz="2000" b="1" i="1" dirty="0">
                <a:solidFill>
                  <a:prstClr val="white"/>
                </a:solidFill>
                <a:latin typeface="Verdana"/>
                <a:ea typeface="MS PGothic" pitchFamily="34" charset="-128"/>
                <a:cs typeface="Verdana"/>
              </a:rPr>
              <a:t>.</a:t>
            </a:r>
            <a:endParaRPr lang="en-US" sz="2000" b="1" i="1" dirty="0">
              <a:solidFill>
                <a:prstClr val="white"/>
              </a:solidFill>
              <a:latin typeface="Verdana"/>
              <a:ea typeface="MS PGothic" pitchFamily="34" charset="-128"/>
              <a:cs typeface="Verdana"/>
            </a:endParaRPr>
          </a:p>
        </p:txBody>
      </p:sp>
    </p:spTree>
    <p:extLst>
      <p:ext uri="{BB962C8B-B14F-4D97-AF65-F5344CB8AC3E}">
        <p14:creationId xmlns:p14="http://schemas.microsoft.com/office/powerpoint/2010/main" val="284572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10370</Words>
  <Application>Microsoft Office PowerPoint</Application>
  <PresentationFormat>On-screen Show (4:3)</PresentationFormat>
  <Paragraphs>724</Paragraphs>
  <Slides>68</Slides>
  <Notes>34</Notes>
  <HiddenSlides>0</HiddenSlides>
  <MMClips>0</MMClips>
  <ScaleCrop>false</ScaleCrop>
  <HeadingPairs>
    <vt:vector size="4" baseType="variant">
      <vt:variant>
        <vt:lpstr>Theme</vt:lpstr>
      </vt:variant>
      <vt:variant>
        <vt:i4>5</vt:i4>
      </vt:variant>
      <vt:variant>
        <vt:lpstr>Slide Titles</vt:lpstr>
      </vt:variant>
      <vt:variant>
        <vt:i4>68</vt:i4>
      </vt:variant>
    </vt:vector>
  </HeadingPairs>
  <TitlesOfParts>
    <vt:vector size="73" baseType="lpstr">
      <vt:lpstr>1_Office Theme</vt:lpstr>
      <vt:lpstr>Office Theme</vt:lpstr>
      <vt:lpstr>2_Office Theme</vt:lpstr>
      <vt:lpstr>22_Office Theme</vt:lpstr>
      <vt:lpstr>69_Office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Herman</dc:creator>
  <cp:lastModifiedBy>Herman</cp:lastModifiedBy>
  <cp:revision>4</cp:revision>
  <dcterms:created xsi:type="dcterms:W3CDTF">2022-05-02T16:51:10Z</dcterms:created>
  <dcterms:modified xsi:type="dcterms:W3CDTF">2022-05-02T17:19:26Z</dcterms:modified>
</cp:coreProperties>
</file>